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0" r:id="rId3"/>
    <p:sldId id="295" r:id="rId4"/>
    <p:sldId id="274" r:id="rId5"/>
    <p:sldId id="278" r:id="rId6"/>
    <p:sldId id="283" r:id="rId7"/>
    <p:sldId id="291" r:id="rId8"/>
    <p:sldId id="293" r:id="rId9"/>
    <p:sldId id="296" r:id="rId1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ibelbis, Elise Forster" initials="DEF" lastIdx="10" clrIdx="0">
    <p:extLst>
      <p:ext uri="{19B8F6BF-5375-455C-9EA6-DF929625EA0E}">
        <p15:presenceInfo xmlns:p15="http://schemas.microsoft.com/office/powerpoint/2012/main" userId="Dreibelbis, Elise Fors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2" autoAdjust="0"/>
    <p:restoredTop sz="84056"/>
  </p:normalViewPr>
  <p:slideViewPr>
    <p:cSldViewPr snapToGrid="0" snapToObjects="1">
      <p:cViewPr varScale="1">
        <p:scale>
          <a:sx n="120" d="100"/>
          <a:sy n="120" d="100"/>
        </p:scale>
        <p:origin x="13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9F5F39-403F-224F-BDD8-7A1EF5B8AF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E3A29-6ED6-0547-A271-8526F3C792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E11C-AFD6-C741-9F53-3C3656F70BAB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E2EA73-48A4-EC47-BAEC-385E45127A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5635F-1F5F-CD48-A937-5079D13A3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89F85-9801-BD4B-9263-9A93884E5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01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8BF92-D15E-B641-8085-CBE7062B4061}" type="datetimeFigureOut">
              <a:rPr lang="en-US" smtClean="0"/>
              <a:t>12/18/20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68864-FCE9-104C-8B77-000932518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5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to Dr. McHale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 a Practical Implementation of Social Norms Alcohol Prevention within the US Air Force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again for agreeing to provide a flash talk example of your IS research for SSRI's workshop: The What, Why and How of Implementation Science.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about to send out a save the date (Dec 18, 1330-330) and next will send an agenda.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CF5D8-E4A9-FD42-AF9C-BCECF93213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6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8864-FCE9-104C-8B77-000932518D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4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8864-FCE9-104C-8B77-000932518D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1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ARMs= Alcohol Related Misconducted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8864-FCE9-104C-8B77-000932518D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5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MLM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approach compared the social norms bases to themselves and examined differences in ARM outcomes pre- and post-intervention; no comparison bases were included in these statistical models.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8864-FCE9-104C-8B77-000932518D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A1F2-23B2-1D47-8653-78F88607F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137297"/>
            <a:ext cx="6858000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EA5F3-9E3C-E143-A33D-5770ECCA9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90512"/>
            <a:ext cx="6858000" cy="654078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EAEFF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B08043-EF21-4645-AFB8-DB84E92A33F0}"/>
              </a:ext>
            </a:extLst>
          </p:cNvPr>
          <p:cNvCxnSpPr>
            <a:cxnSpLocks/>
          </p:cNvCxnSpPr>
          <p:nvPr userDrawn="1"/>
        </p:nvCxnSpPr>
        <p:spPr>
          <a:xfrm>
            <a:off x="26988" y="4691006"/>
            <a:ext cx="7974012" cy="0"/>
          </a:xfrm>
          <a:prstGeom prst="line">
            <a:avLst/>
          </a:prstGeom>
          <a:ln w="60325" cap="sq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AB39D04-2144-1348-8FE6-58276FE69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3003" y="142120"/>
            <a:ext cx="2213626" cy="1023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ADCB4D-944C-3F4B-A92B-377AC1DCC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8369" y="966555"/>
            <a:ext cx="1694749" cy="423688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D09B3AD-ADDF-9A4B-8AD0-1DC819648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990" y="6356350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E41E2F6-491A-0C44-9D45-3BA70C31B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10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yle Referen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31295309-2726-B14C-80F2-0441A1801D6D}"/>
              </a:ext>
            </a:extLst>
          </p:cNvPr>
          <p:cNvSpPr/>
          <p:nvPr userDrawn="1"/>
        </p:nvSpPr>
        <p:spPr>
          <a:xfrm>
            <a:off x="4089401" y="5706535"/>
            <a:ext cx="2027417" cy="5509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A2F603E-79F5-6440-9C15-603CC16D08DE}"/>
              </a:ext>
            </a:extLst>
          </p:cNvPr>
          <p:cNvCxnSpPr/>
          <p:nvPr userDrawn="1"/>
        </p:nvCxnSpPr>
        <p:spPr>
          <a:xfrm>
            <a:off x="457200" y="619760"/>
            <a:ext cx="82296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Placeholder 1">
            <a:extLst>
              <a:ext uri="{FF2B5EF4-FFF2-40B4-BE49-F238E27FC236}">
                <a16:creationId xmlns:a16="http://schemas.microsoft.com/office/drawing/2014/main" id="{53F8CBA3-77DB-0647-9B66-E21EF4CA8358}"/>
              </a:ext>
            </a:extLst>
          </p:cNvPr>
          <p:cNvSpPr txBox="1">
            <a:spLocks/>
          </p:cNvSpPr>
          <p:nvPr userDrawn="1"/>
        </p:nvSpPr>
        <p:spPr>
          <a:xfrm>
            <a:off x="5181599" y="121921"/>
            <a:ext cx="3515361" cy="4492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1600" b="0" i="1" dirty="0">
                <a:solidFill>
                  <a:schemeClr val="accent6"/>
                </a:solidFill>
              </a:rPr>
              <a:t>**Delete this Slide – Reference Only**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734869A-8F6E-6848-9DF0-F39FF953CEAE}"/>
              </a:ext>
            </a:extLst>
          </p:cNvPr>
          <p:cNvCxnSpPr>
            <a:cxnSpLocks/>
          </p:cNvCxnSpPr>
          <p:nvPr userDrawn="1"/>
        </p:nvCxnSpPr>
        <p:spPr>
          <a:xfrm>
            <a:off x="457200" y="1166700"/>
            <a:ext cx="244686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Placeholder 1">
            <a:extLst>
              <a:ext uri="{FF2B5EF4-FFF2-40B4-BE49-F238E27FC236}">
                <a16:creationId xmlns:a16="http://schemas.microsoft.com/office/drawing/2014/main" id="{07750308-E655-7E4E-B911-F5372E601AE2}"/>
              </a:ext>
            </a:extLst>
          </p:cNvPr>
          <p:cNvSpPr txBox="1">
            <a:spLocks/>
          </p:cNvSpPr>
          <p:nvPr userDrawn="1"/>
        </p:nvSpPr>
        <p:spPr>
          <a:xfrm>
            <a:off x="465917" y="841601"/>
            <a:ext cx="1627043" cy="25622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/>
              <a:t>Fonts and Sizes</a:t>
            </a:r>
          </a:p>
        </p:txBody>
      </p:sp>
      <p:sp>
        <p:nvSpPr>
          <p:cNvPr id="57" name="Title Placeholder 1">
            <a:extLst>
              <a:ext uri="{FF2B5EF4-FFF2-40B4-BE49-F238E27FC236}">
                <a16:creationId xmlns:a16="http://schemas.microsoft.com/office/drawing/2014/main" id="{49369EA1-B289-1745-8E33-57CCBBFC0587}"/>
              </a:ext>
            </a:extLst>
          </p:cNvPr>
          <p:cNvSpPr txBox="1">
            <a:spLocks/>
          </p:cNvSpPr>
          <p:nvPr userDrawn="1"/>
        </p:nvSpPr>
        <p:spPr>
          <a:xfrm>
            <a:off x="465918" y="1614731"/>
            <a:ext cx="2438150" cy="25622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Main Title</a:t>
            </a:r>
            <a:r>
              <a:rPr lang="en-US" sz="1050" b="0" dirty="0">
                <a:solidFill>
                  <a:schemeClr val="accent3">
                    <a:lumMod val="75000"/>
                  </a:schemeClr>
                </a:solidFill>
              </a:rPr>
              <a:t>: Arial, Bold, 45pt</a:t>
            </a:r>
          </a:p>
        </p:txBody>
      </p:sp>
      <p:sp>
        <p:nvSpPr>
          <p:cNvPr id="59" name="Title Placeholder 1">
            <a:extLst>
              <a:ext uri="{FF2B5EF4-FFF2-40B4-BE49-F238E27FC236}">
                <a16:creationId xmlns:a16="http://schemas.microsoft.com/office/drawing/2014/main" id="{3DAFB350-32F2-ED4A-8F8E-DC64A41ADFFF}"/>
              </a:ext>
            </a:extLst>
          </p:cNvPr>
          <p:cNvSpPr txBox="1">
            <a:spLocks/>
          </p:cNvSpPr>
          <p:nvPr userDrawn="1"/>
        </p:nvSpPr>
        <p:spPr>
          <a:xfrm>
            <a:off x="465918" y="1915281"/>
            <a:ext cx="2438150" cy="25622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Date Subtitle</a:t>
            </a:r>
            <a:r>
              <a:rPr lang="en-US" sz="1050" b="0" dirty="0">
                <a:solidFill>
                  <a:schemeClr val="accent3">
                    <a:lumMod val="75000"/>
                  </a:schemeClr>
                </a:solidFill>
              </a:rPr>
              <a:t>: Arial, 18pt</a:t>
            </a:r>
          </a:p>
        </p:txBody>
      </p:sp>
      <p:sp>
        <p:nvSpPr>
          <p:cNvPr id="60" name="Title Placeholder 1">
            <a:extLst>
              <a:ext uri="{FF2B5EF4-FFF2-40B4-BE49-F238E27FC236}">
                <a16:creationId xmlns:a16="http://schemas.microsoft.com/office/drawing/2014/main" id="{86FB3089-A2E2-CD4E-A32F-A04ECB69FA67}"/>
              </a:ext>
            </a:extLst>
          </p:cNvPr>
          <p:cNvSpPr txBox="1">
            <a:spLocks/>
          </p:cNvSpPr>
          <p:nvPr userDrawn="1"/>
        </p:nvSpPr>
        <p:spPr>
          <a:xfrm>
            <a:off x="465918" y="2516381"/>
            <a:ext cx="2438150" cy="25622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Slide Headings</a:t>
            </a:r>
            <a:r>
              <a:rPr lang="en-US" sz="1050" b="0" dirty="0">
                <a:solidFill>
                  <a:schemeClr val="accent3">
                    <a:lumMod val="75000"/>
                  </a:schemeClr>
                </a:solidFill>
              </a:rPr>
              <a:t>: Arial, Bold, 33pt</a:t>
            </a:r>
          </a:p>
        </p:txBody>
      </p:sp>
      <p:sp>
        <p:nvSpPr>
          <p:cNvPr id="61" name="Title Placeholder 1">
            <a:extLst>
              <a:ext uri="{FF2B5EF4-FFF2-40B4-BE49-F238E27FC236}">
                <a16:creationId xmlns:a16="http://schemas.microsoft.com/office/drawing/2014/main" id="{7DB20AF1-DAE5-8045-959C-89A81F29D957}"/>
              </a:ext>
            </a:extLst>
          </p:cNvPr>
          <p:cNvSpPr txBox="1">
            <a:spLocks/>
          </p:cNvSpPr>
          <p:nvPr userDrawn="1"/>
        </p:nvSpPr>
        <p:spPr>
          <a:xfrm>
            <a:off x="465918" y="2816932"/>
            <a:ext cx="2438150" cy="25622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Slide Body Text</a:t>
            </a:r>
            <a:r>
              <a:rPr lang="en-US" sz="1050" b="0" dirty="0">
                <a:solidFill>
                  <a:schemeClr val="accent3">
                    <a:lumMod val="75000"/>
                  </a:schemeClr>
                </a:solidFill>
              </a:rPr>
              <a:t>: Arial, 21pt</a:t>
            </a:r>
          </a:p>
        </p:txBody>
      </p:sp>
      <p:sp>
        <p:nvSpPr>
          <p:cNvPr id="63" name="Title Placeholder 1">
            <a:extLst>
              <a:ext uri="{FF2B5EF4-FFF2-40B4-BE49-F238E27FC236}">
                <a16:creationId xmlns:a16="http://schemas.microsoft.com/office/drawing/2014/main" id="{8A57B007-7489-9947-9E5A-108C185E2AB6}"/>
              </a:ext>
            </a:extLst>
          </p:cNvPr>
          <p:cNvSpPr txBox="1">
            <a:spLocks/>
          </p:cNvSpPr>
          <p:nvPr userDrawn="1"/>
        </p:nvSpPr>
        <p:spPr>
          <a:xfrm>
            <a:off x="465918" y="1207856"/>
            <a:ext cx="2438150" cy="32370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b="0" i="1" dirty="0">
                <a:solidFill>
                  <a:schemeClr val="accent6"/>
                </a:solidFill>
              </a:rPr>
              <a:t>**All font sizes are minimums and should NOT be made smaller**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670DFBB-F4EB-934A-82E9-E3B3206F0DBE}"/>
              </a:ext>
            </a:extLst>
          </p:cNvPr>
          <p:cNvCxnSpPr>
            <a:cxnSpLocks/>
          </p:cNvCxnSpPr>
          <p:nvPr userDrawn="1"/>
        </p:nvCxnSpPr>
        <p:spPr>
          <a:xfrm>
            <a:off x="3987800" y="1166700"/>
            <a:ext cx="470916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itle Placeholder 1">
            <a:extLst>
              <a:ext uri="{FF2B5EF4-FFF2-40B4-BE49-F238E27FC236}">
                <a16:creationId xmlns:a16="http://schemas.microsoft.com/office/drawing/2014/main" id="{AF3007A5-7043-5B43-879D-BB9C113765C0}"/>
              </a:ext>
            </a:extLst>
          </p:cNvPr>
          <p:cNvSpPr txBox="1">
            <a:spLocks/>
          </p:cNvSpPr>
          <p:nvPr userDrawn="1"/>
        </p:nvSpPr>
        <p:spPr>
          <a:xfrm>
            <a:off x="3996517" y="841601"/>
            <a:ext cx="1627043" cy="25622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/>
              <a:t>Icons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059DE1E-4B8C-A640-A306-585DCEAC3464}"/>
              </a:ext>
            </a:extLst>
          </p:cNvPr>
          <p:cNvGrpSpPr/>
          <p:nvPr userDrawn="1"/>
        </p:nvGrpSpPr>
        <p:grpSpPr>
          <a:xfrm>
            <a:off x="4830136" y="1549682"/>
            <a:ext cx="4032962" cy="216118"/>
            <a:chOff x="4830136" y="1549682"/>
            <a:chExt cx="4032962" cy="216118"/>
          </a:xfrm>
        </p:grpSpPr>
        <p:sp>
          <p:nvSpPr>
            <p:cNvPr id="67" name="Title Placeholder 1">
              <a:extLst>
                <a:ext uri="{FF2B5EF4-FFF2-40B4-BE49-F238E27FC236}">
                  <a16:creationId xmlns:a16="http://schemas.microsoft.com/office/drawing/2014/main" id="{1EE76F84-0755-DF4B-A768-B0525F842AC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30136" y="1549682"/>
              <a:ext cx="1261281" cy="216118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1" kern="1200">
                  <a:solidFill>
                    <a:schemeClr val="bg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en-US" sz="1000" b="0" dirty="0">
                  <a:solidFill>
                    <a:schemeClr val="accent3">
                      <a:lumMod val="75000"/>
                    </a:schemeClr>
                  </a:solidFill>
                </a:rPr>
                <a:t>Applied Research</a:t>
              </a:r>
            </a:p>
          </p:txBody>
        </p:sp>
        <p:sp>
          <p:nvSpPr>
            <p:cNvPr id="68" name="Title Placeholder 1">
              <a:extLst>
                <a:ext uri="{FF2B5EF4-FFF2-40B4-BE49-F238E27FC236}">
                  <a16:creationId xmlns:a16="http://schemas.microsoft.com/office/drawing/2014/main" id="{FC96BEF3-5C11-904F-9CF0-0E1D72322CC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66814" y="1549682"/>
              <a:ext cx="1896284" cy="216118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1" kern="1200">
                  <a:solidFill>
                    <a:schemeClr val="bg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en-US" sz="1000" b="0" dirty="0">
                  <a:solidFill>
                    <a:schemeClr val="accent3">
                      <a:lumMod val="75000"/>
                    </a:schemeClr>
                  </a:solidFill>
                </a:rPr>
                <a:t>Program Evaluation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E63480A-8AAA-534D-916D-F3F45043A060}"/>
              </a:ext>
            </a:extLst>
          </p:cNvPr>
          <p:cNvGrpSpPr/>
          <p:nvPr userDrawn="1"/>
        </p:nvGrpSpPr>
        <p:grpSpPr>
          <a:xfrm>
            <a:off x="4830137" y="2236290"/>
            <a:ext cx="3763722" cy="378168"/>
            <a:chOff x="4830137" y="2321035"/>
            <a:chExt cx="3763722" cy="378168"/>
          </a:xfrm>
        </p:grpSpPr>
        <p:sp>
          <p:nvSpPr>
            <p:cNvPr id="69" name="Title Placeholder 1">
              <a:extLst>
                <a:ext uri="{FF2B5EF4-FFF2-40B4-BE49-F238E27FC236}">
                  <a16:creationId xmlns:a16="http://schemas.microsoft.com/office/drawing/2014/main" id="{C1EDF9ED-590A-B047-922A-AE7814FBF4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30137" y="2321035"/>
              <a:ext cx="1037263" cy="378168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1" kern="1200">
                  <a:solidFill>
                    <a:schemeClr val="bg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en-US" sz="1000" b="0" dirty="0">
                  <a:solidFill>
                    <a:schemeClr val="accent3">
                      <a:lumMod val="75000"/>
                    </a:schemeClr>
                  </a:solidFill>
                </a:rPr>
                <a:t>Implementation Support</a:t>
              </a:r>
            </a:p>
          </p:txBody>
        </p:sp>
        <p:sp>
          <p:nvSpPr>
            <p:cNvPr id="70" name="Title Placeholder 1">
              <a:extLst>
                <a:ext uri="{FF2B5EF4-FFF2-40B4-BE49-F238E27FC236}">
                  <a16:creationId xmlns:a16="http://schemas.microsoft.com/office/drawing/2014/main" id="{DE2FB3B2-04B0-384E-950C-1AD3BC81FD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66815" y="2321035"/>
              <a:ext cx="1627044" cy="378168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1" kern="1200">
                  <a:solidFill>
                    <a:schemeClr val="bg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en-US" sz="1000" b="0" dirty="0">
                  <a:solidFill>
                    <a:schemeClr val="accent3">
                      <a:lumMod val="75000"/>
                    </a:schemeClr>
                  </a:solidFill>
                </a:rPr>
                <a:t>Learning Design &amp; Development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39F45D3-EFC4-854D-B273-D4F6EACA04CD}"/>
              </a:ext>
            </a:extLst>
          </p:cNvPr>
          <p:cNvGrpSpPr/>
          <p:nvPr userDrawn="1"/>
        </p:nvGrpSpPr>
        <p:grpSpPr>
          <a:xfrm>
            <a:off x="4830136" y="3084948"/>
            <a:ext cx="4032962" cy="216118"/>
            <a:chOff x="4830136" y="3108504"/>
            <a:chExt cx="4032962" cy="216118"/>
          </a:xfrm>
        </p:grpSpPr>
        <p:sp>
          <p:nvSpPr>
            <p:cNvPr id="72" name="Title Placeholder 1">
              <a:extLst>
                <a:ext uri="{FF2B5EF4-FFF2-40B4-BE49-F238E27FC236}">
                  <a16:creationId xmlns:a16="http://schemas.microsoft.com/office/drawing/2014/main" id="{C01B55AC-B171-1747-8CB7-981F41914D4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30136" y="3108504"/>
              <a:ext cx="1261281" cy="216118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1" kern="1200">
                  <a:solidFill>
                    <a:schemeClr val="bg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en-US" sz="1000" b="0" dirty="0">
                  <a:solidFill>
                    <a:schemeClr val="accent3">
                      <a:lumMod val="75000"/>
                    </a:schemeClr>
                  </a:solidFill>
                </a:rPr>
                <a:t>Tools</a:t>
              </a:r>
            </a:p>
          </p:txBody>
        </p:sp>
        <p:sp>
          <p:nvSpPr>
            <p:cNvPr id="73" name="Title Placeholder 1">
              <a:extLst>
                <a:ext uri="{FF2B5EF4-FFF2-40B4-BE49-F238E27FC236}">
                  <a16:creationId xmlns:a16="http://schemas.microsoft.com/office/drawing/2014/main" id="{5055BC02-53D3-CE4D-A583-DDC770FA736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66814" y="3108504"/>
              <a:ext cx="1896284" cy="216118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1" kern="1200">
                  <a:solidFill>
                    <a:schemeClr val="bg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en-US" sz="1000" b="0" dirty="0">
                  <a:solidFill>
                    <a:schemeClr val="accent3">
                      <a:lumMod val="75000"/>
                    </a:schemeClr>
                  </a:solidFill>
                </a:rPr>
                <a:t>Website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80F1510-A473-EF4C-8A00-511365F7F933}"/>
              </a:ext>
            </a:extLst>
          </p:cNvPr>
          <p:cNvGrpSpPr/>
          <p:nvPr userDrawn="1"/>
        </p:nvGrpSpPr>
        <p:grpSpPr>
          <a:xfrm>
            <a:off x="4830136" y="3771556"/>
            <a:ext cx="4032962" cy="216118"/>
            <a:chOff x="4830136" y="4375703"/>
            <a:chExt cx="4032962" cy="216118"/>
          </a:xfrm>
        </p:grpSpPr>
        <p:sp>
          <p:nvSpPr>
            <p:cNvPr id="74" name="Title Placeholder 1">
              <a:extLst>
                <a:ext uri="{FF2B5EF4-FFF2-40B4-BE49-F238E27FC236}">
                  <a16:creationId xmlns:a16="http://schemas.microsoft.com/office/drawing/2014/main" id="{B41AC29D-D07E-F741-9934-0BC21B083E8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830136" y="4375703"/>
              <a:ext cx="1261281" cy="216118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1" kern="1200">
                  <a:solidFill>
                    <a:schemeClr val="bg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en-US" sz="1000" b="0" dirty="0">
                  <a:solidFill>
                    <a:schemeClr val="accent3">
                      <a:lumMod val="75000"/>
                    </a:schemeClr>
                  </a:solidFill>
                </a:rPr>
                <a:t>Email</a:t>
              </a:r>
            </a:p>
          </p:txBody>
        </p:sp>
        <p:sp>
          <p:nvSpPr>
            <p:cNvPr id="75" name="Title Placeholder 1">
              <a:extLst>
                <a:ext uri="{FF2B5EF4-FFF2-40B4-BE49-F238E27FC236}">
                  <a16:creationId xmlns:a16="http://schemas.microsoft.com/office/drawing/2014/main" id="{01CCAA13-45B7-9246-81DA-1259533809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66814" y="4375703"/>
              <a:ext cx="1896284" cy="216118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1" kern="1200">
                  <a:solidFill>
                    <a:schemeClr val="bg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r>
                <a:rPr lang="en-US" sz="1000" b="0" dirty="0">
                  <a:solidFill>
                    <a:schemeClr val="accent3">
                      <a:lumMod val="75000"/>
                    </a:schemeClr>
                  </a:solidFill>
                </a:rPr>
                <a:t>Chat</a:t>
              </a:r>
            </a:p>
          </p:txBody>
        </p:sp>
      </p:grpSp>
      <p:sp>
        <p:nvSpPr>
          <p:cNvPr id="76" name="Title Placeholder 1">
            <a:extLst>
              <a:ext uri="{FF2B5EF4-FFF2-40B4-BE49-F238E27FC236}">
                <a16:creationId xmlns:a16="http://schemas.microsoft.com/office/drawing/2014/main" id="{2931797E-8DF2-1B47-BE08-1A5CEFA5301A}"/>
              </a:ext>
            </a:extLst>
          </p:cNvPr>
          <p:cNvSpPr txBox="1">
            <a:spLocks/>
          </p:cNvSpPr>
          <p:nvPr userDrawn="1"/>
        </p:nvSpPr>
        <p:spPr>
          <a:xfrm>
            <a:off x="4830136" y="4458164"/>
            <a:ext cx="1261281" cy="21611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000" b="0" dirty="0">
                <a:solidFill>
                  <a:schemeClr val="accent3">
                    <a:lumMod val="75000"/>
                  </a:schemeClr>
                </a:solidFill>
              </a:rPr>
              <a:t>Phone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DE6D9D4-03FD-1440-AAA2-C059DB1078E9}"/>
              </a:ext>
            </a:extLst>
          </p:cNvPr>
          <p:cNvGrpSpPr/>
          <p:nvPr userDrawn="1"/>
        </p:nvGrpSpPr>
        <p:grpSpPr>
          <a:xfrm>
            <a:off x="457200" y="4241443"/>
            <a:ext cx="2446868" cy="2334115"/>
            <a:chOff x="457200" y="3158845"/>
            <a:chExt cx="2446868" cy="2334115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486E617-065E-754F-8241-76C253877B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" y="3483944"/>
              <a:ext cx="2446868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itle Placeholder 1">
              <a:extLst>
                <a:ext uri="{FF2B5EF4-FFF2-40B4-BE49-F238E27FC236}">
                  <a16:creationId xmlns:a16="http://schemas.microsoft.com/office/drawing/2014/main" id="{5BC772C0-68F4-C542-A826-1052A33D18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65917" y="3158845"/>
              <a:ext cx="1627043" cy="256227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1" kern="1200">
                  <a:solidFill>
                    <a:schemeClr val="bg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1200" dirty="0"/>
                <a:t>Colors</a:t>
              </a:r>
              <a:endParaRPr lang="en-US" sz="1600" dirty="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A26F20D-996F-0E4A-9ADF-5AF2DB504A0C}"/>
                </a:ext>
              </a:extLst>
            </p:cNvPr>
            <p:cNvGrpSpPr/>
            <p:nvPr userDrawn="1"/>
          </p:nvGrpSpPr>
          <p:grpSpPr>
            <a:xfrm>
              <a:off x="465918" y="3687290"/>
              <a:ext cx="2230465" cy="357870"/>
              <a:chOff x="465918" y="4189452"/>
              <a:chExt cx="2230465" cy="357870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9351810-91D7-2E43-BA92-5664999F2669}"/>
                  </a:ext>
                </a:extLst>
              </p:cNvPr>
              <p:cNvGrpSpPr/>
              <p:nvPr userDrawn="1"/>
            </p:nvGrpSpPr>
            <p:grpSpPr>
              <a:xfrm>
                <a:off x="465918" y="4189452"/>
                <a:ext cx="1015749" cy="357870"/>
                <a:chOff x="465918" y="4180840"/>
                <a:chExt cx="1015749" cy="357870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05F4711-E296-6345-AF9C-386912899026}"/>
                    </a:ext>
                  </a:extLst>
                </p:cNvPr>
                <p:cNvSpPr/>
                <p:nvPr userDrawn="1"/>
              </p:nvSpPr>
              <p:spPr>
                <a:xfrm>
                  <a:off x="465918" y="4180840"/>
                  <a:ext cx="357870" cy="35787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Title Placeholder 1">
                  <a:extLst>
                    <a:ext uri="{FF2B5EF4-FFF2-40B4-BE49-F238E27FC236}">
                      <a16:creationId xmlns:a16="http://schemas.microsoft.com/office/drawing/2014/main" id="{686C73E5-6BD4-5741-BF77-ED5C2B6C21D5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914651" y="4268940"/>
                  <a:ext cx="567016" cy="216118"/>
                </a:xfrm>
                <a:prstGeom prst="rect">
                  <a:avLst/>
                </a:prstGeom>
              </p:spPr>
              <p:txBody>
                <a:bodyPr vert="horz" lIns="0" tIns="0" rIns="0" bIns="0" rtlCol="0" anchor="ctr">
                  <a:normAutofit/>
                </a:bodyPr>
                <a:lstStyle>
                  <a:lvl1pPr algn="l" defTabSz="6858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000" b="1" kern="1200">
                      <a:solidFill>
                        <a:schemeClr val="bg2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r>
                    <a:rPr lang="en-US" sz="1050" b="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#262F5B</a:t>
                  </a: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6D56FFF-6778-974E-B800-6BB33FC5B993}"/>
                  </a:ext>
                </a:extLst>
              </p:cNvPr>
              <p:cNvGrpSpPr/>
              <p:nvPr userDrawn="1"/>
            </p:nvGrpSpPr>
            <p:grpSpPr>
              <a:xfrm>
                <a:off x="1680634" y="4189452"/>
                <a:ext cx="1015749" cy="357870"/>
                <a:chOff x="465918" y="4180840"/>
                <a:chExt cx="1015749" cy="35787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666CB48C-9953-8544-9BE8-CD61CD2DC3AD}"/>
                    </a:ext>
                  </a:extLst>
                </p:cNvPr>
                <p:cNvSpPr/>
                <p:nvPr userDrawn="1"/>
              </p:nvSpPr>
              <p:spPr>
                <a:xfrm>
                  <a:off x="465918" y="4180840"/>
                  <a:ext cx="357870" cy="35787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Title Placeholder 1">
                  <a:extLst>
                    <a:ext uri="{FF2B5EF4-FFF2-40B4-BE49-F238E27FC236}">
                      <a16:creationId xmlns:a16="http://schemas.microsoft.com/office/drawing/2014/main" id="{53255CEC-EE35-074A-95C4-2F012EE5A453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914651" y="4268940"/>
                  <a:ext cx="567016" cy="216118"/>
                </a:xfrm>
                <a:prstGeom prst="rect">
                  <a:avLst/>
                </a:prstGeom>
              </p:spPr>
              <p:txBody>
                <a:bodyPr vert="horz" lIns="0" tIns="0" rIns="0" bIns="0" rtlCol="0" anchor="ctr">
                  <a:normAutofit/>
                </a:bodyPr>
                <a:lstStyle>
                  <a:lvl1pPr algn="l" defTabSz="6858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000" b="1" kern="1200">
                      <a:solidFill>
                        <a:schemeClr val="bg2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r>
                    <a:rPr lang="en-US" sz="1050" b="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#8F99C6</a:t>
                  </a:r>
                </a:p>
              </p:txBody>
            </p:sp>
          </p:grp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772A987-7C07-944F-A2A5-D563E018B578}"/>
                </a:ext>
              </a:extLst>
            </p:cNvPr>
            <p:cNvGrpSpPr/>
            <p:nvPr userDrawn="1"/>
          </p:nvGrpSpPr>
          <p:grpSpPr>
            <a:xfrm>
              <a:off x="465918" y="4169890"/>
              <a:ext cx="2230465" cy="357870"/>
              <a:chOff x="465918" y="4655118"/>
              <a:chExt cx="2230465" cy="357870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084566D-F19E-2745-9665-C01AF6642840}"/>
                  </a:ext>
                </a:extLst>
              </p:cNvPr>
              <p:cNvGrpSpPr/>
              <p:nvPr userDrawn="1"/>
            </p:nvGrpSpPr>
            <p:grpSpPr>
              <a:xfrm>
                <a:off x="465918" y="4655118"/>
                <a:ext cx="1015749" cy="357870"/>
                <a:chOff x="465918" y="4180840"/>
                <a:chExt cx="1015749" cy="357870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D2DA05BB-F6FF-3046-BA19-7C9F371FA735}"/>
                    </a:ext>
                  </a:extLst>
                </p:cNvPr>
                <p:cNvSpPr/>
                <p:nvPr userDrawn="1"/>
              </p:nvSpPr>
              <p:spPr>
                <a:xfrm>
                  <a:off x="465918" y="4180840"/>
                  <a:ext cx="357870" cy="35787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Title Placeholder 1">
                  <a:extLst>
                    <a:ext uri="{FF2B5EF4-FFF2-40B4-BE49-F238E27FC236}">
                      <a16:creationId xmlns:a16="http://schemas.microsoft.com/office/drawing/2014/main" id="{C3722E76-C550-594E-84C6-436859BAA04C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914651" y="4268940"/>
                  <a:ext cx="567016" cy="216118"/>
                </a:xfrm>
                <a:prstGeom prst="rect">
                  <a:avLst/>
                </a:prstGeom>
              </p:spPr>
              <p:txBody>
                <a:bodyPr vert="horz" lIns="0" tIns="0" rIns="0" bIns="0" rtlCol="0" anchor="ctr">
                  <a:normAutofit/>
                </a:bodyPr>
                <a:lstStyle>
                  <a:lvl1pPr algn="l" defTabSz="6858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000" b="1" kern="1200">
                      <a:solidFill>
                        <a:schemeClr val="bg2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r>
                    <a:rPr lang="en-US" sz="1050" b="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#474F72</a:t>
                  </a: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4CCEDAED-9693-5D49-AA26-22091C6C1F5B}"/>
                  </a:ext>
                </a:extLst>
              </p:cNvPr>
              <p:cNvGrpSpPr/>
              <p:nvPr userDrawn="1"/>
            </p:nvGrpSpPr>
            <p:grpSpPr>
              <a:xfrm>
                <a:off x="1680634" y="4655118"/>
                <a:ext cx="1015749" cy="357870"/>
                <a:chOff x="465918" y="4180840"/>
                <a:chExt cx="1015749" cy="357870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ED6A12F3-2D33-E641-B497-E110D6829BDA}"/>
                    </a:ext>
                  </a:extLst>
                </p:cNvPr>
                <p:cNvSpPr/>
                <p:nvPr userDrawn="1"/>
              </p:nvSpPr>
              <p:spPr>
                <a:xfrm>
                  <a:off x="465918" y="4180840"/>
                  <a:ext cx="357870" cy="35787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Title Placeholder 1">
                  <a:extLst>
                    <a:ext uri="{FF2B5EF4-FFF2-40B4-BE49-F238E27FC236}">
                      <a16:creationId xmlns:a16="http://schemas.microsoft.com/office/drawing/2014/main" id="{A049062D-366A-9C41-B62A-93CCF926D2E6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914651" y="4268940"/>
                  <a:ext cx="567016" cy="216118"/>
                </a:xfrm>
                <a:prstGeom prst="rect">
                  <a:avLst/>
                </a:prstGeom>
              </p:spPr>
              <p:txBody>
                <a:bodyPr vert="horz" lIns="0" tIns="0" rIns="0" bIns="0" rtlCol="0" anchor="ctr">
                  <a:normAutofit fontScale="92500"/>
                </a:bodyPr>
                <a:lstStyle>
                  <a:lvl1pPr algn="l" defTabSz="6858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000" b="1" kern="1200">
                      <a:solidFill>
                        <a:schemeClr val="bg2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r>
                    <a:rPr lang="en-US" sz="1050" b="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#A2ABD3</a:t>
                  </a:r>
                </a:p>
              </p:txBody>
            </p:sp>
          </p:grp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D45425F-90C3-7546-B5B1-55ACB01E1394}"/>
                </a:ext>
              </a:extLst>
            </p:cNvPr>
            <p:cNvGrpSpPr/>
            <p:nvPr userDrawn="1"/>
          </p:nvGrpSpPr>
          <p:grpSpPr>
            <a:xfrm>
              <a:off x="465918" y="4652490"/>
              <a:ext cx="2294215" cy="357870"/>
              <a:chOff x="465918" y="5146185"/>
              <a:chExt cx="2294215" cy="357870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7CF7A643-5937-434E-83B5-41873D24F941}"/>
                  </a:ext>
                </a:extLst>
              </p:cNvPr>
              <p:cNvGrpSpPr/>
              <p:nvPr userDrawn="1"/>
            </p:nvGrpSpPr>
            <p:grpSpPr>
              <a:xfrm>
                <a:off x="465918" y="5146185"/>
                <a:ext cx="1015749" cy="357870"/>
                <a:chOff x="465918" y="4180840"/>
                <a:chExt cx="1015749" cy="35787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B1B345AF-32EE-E347-A003-8679B801329B}"/>
                    </a:ext>
                  </a:extLst>
                </p:cNvPr>
                <p:cNvSpPr/>
                <p:nvPr userDrawn="1"/>
              </p:nvSpPr>
              <p:spPr>
                <a:xfrm>
                  <a:off x="465918" y="4180840"/>
                  <a:ext cx="357870" cy="35787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Title Placeholder 1">
                  <a:extLst>
                    <a:ext uri="{FF2B5EF4-FFF2-40B4-BE49-F238E27FC236}">
                      <a16:creationId xmlns:a16="http://schemas.microsoft.com/office/drawing/2014/main" id="{10ABD7D0-6D86-1049-B30A-507721F250ED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914651" y="4268940"/>
                  <a:ext cx="567016" cy="216118"/>
                </a:xfrm>
                <a:prstGeom prst="rect">
                  <a:avLst/>
                </a:prstGeom>
              </p:spPr>
              <p:txBody>
                <a:bodyPr vert="horz" lIns="0" tIns="0" rIns="0" bIns="0" rtlCol="0" anchor="ctr">
                  <a:normAutofit/>
                </a:bodyPr>
                <a:lstStyle>
                  <a:lvl1pPr algn="l" defTabSz="6858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000" b="1" kern="1200">
                      <a:solidFill>
                        <a:schemeClr val="bg2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r>
                    <a:rPr lang="en-US" sz="1050" b="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#515B83</a:t>
                  </a: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A33B55A7-82E7-CB44-BC52-59ACA7B5BDFF}"/>
                  </a:ext>
                </a:extLst>
              </p:cNvPr>
              <p:cNvGrpSpPr/>
              <p:nvPr userDrawn="1"/>
            </p:nvGrpSpPr>
            <p:grpSpPr>
              <a:xfrm>
                <a:off x="1680634" y="5146185"/>
                <a:ext cx="1079499" cy="357870"/>
                <a:chOff x="465918" y="4180840"/>
                <a:chExt cx="1079499" cy="357870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9FB3E084-6877-B24A-AC27-0C43DF649D11}"/>
                    </a:ext>
                  </a:extLst>
                </p:cNvPr>
                <p:cNvSpPr/>
                <p:nvPr userDrawn="1"/>
              </p:nvSpPr>
              <p:spPr>
                <a:xfrm>
                  <a:off x="465918" y="4180840"/>
                  <a:ext cx="357870" cy="35787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Title Placeholder 1">
                  <a:extLst>
                    <a:ext uri="{FF2B5EF4-FFF2-40B4-BE49-F238E27FC236}">
                      <a16:creationId xmlns:a16="http://schemas.microsoft.com/office/drawing/2014/main" id="{4ECB40C9-1BE7-B24E-8763-B15291637ADC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914651" y="4268940"/>
                  <a:ext cx="630766" cy="216118"/>
                </a:xfrm>
                <a:prstGeom prst="rect">
                  <a:avLst/>
                </a:prstGeom>
              </p:spPr>
              <p:txBody>
                <a:bodyPr vert="horz" lIns="0" tIns="0" rIns="0" bIns="0" rtlCol="0" anchor="ctr">
                  <a:normAutofit/>
                </a:bodyPr>
                <a:lstStyle>
                  <a:lvl1pPr algn="l" defTabSz="6858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000" b="1" kern="1200">
                      <a:solidFill>
                        <a:schemeClr val="bg2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r>
                    <a:rPr lang="en-US" sz="1050" b="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#ECEDF1</a:t>
                  </a:r>
                </a:p>
              </p:txBody>
            </p:sp>
          </p:grp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31D273B-3477-3241-BFA5-A07686865DB4}"/>
                </a:ext>
              </a:extLst>
            </p:cNvPr>
            <p:cNvGrpSpPr/>
            <p:nvPr userDrawn="1"/>
          </p:nvGrpSpPr>
          <p:grpSpPr>
            <a:xfrm>
              <a:off x="465918" y="5135090"/>
              <a:ext cx="2294215" cy="357870"/>
              <a:chOff x="465918" y="5637252"/>
              <a:chExt cx="2294215" cy="357870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C947A03-243C-BF4A-9BF0-D1EF17657076}"/>
                  </a:ext>
                </a:extLst>
              </p:cNvPr>
              <p:cNvGrpSpPr/>
              <p:nvPr userDrawn="1"/>
            </p:nvGrpSpPr>
            <p:grpSpPr>
              <a:xfrm>
                <a:off x="465918" y="5637252"/>
                <a:ext cx="1015749" cy="357870"/>
                <a:chOff x="465918" y="4180840"/>
                <a:chExt cx="1015749" cy="357870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1D93F5AC-218D-4349-9103-632FBE89E04A}"/>
                    </a:ext>
                  </a:extLst>
                </p:cNvPr>
                <p:cNvSpPr/>
                <p:nvPr userDrawn="1"/>
              </p:nvSpPr>
              <p:spPr>
                <a:xfrm>
                  <a:off x="465918" y="4180840"/>
                  <a:ext cx="357870" cy="35787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Title Placeholder 1">
                  <a:extLst>
                    <a:ext uri="{FF2B5EF4-FFF2-40B4-BE49-F238E27FC236}">
                      <a16:creationId xmlns:a16="http://schemas.microsoft.com/office/drawing/2014/main" id="{D54D3281-405F-5545-9911-889D8B942DC2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914651" y="4268940"/>
                  <a:ext cx="567016" cy="216118"/>
                </a:xfrm>
                <a:prstGeom prst="rect">
                  <a:avLst/>
                </a:prstGeom>
              </p:spPr>
              <p:txBody>
                <a:bodyPr vert="horz" lIns="0" tIns="0" rIns="0" bIns="0" rtlCol="0" anchor="ctr">
                  <a:normAutofit/>
                </a:bodyPr>
                <a:lstStyle>
                  <a:lvl1pPr algn="l" defTabSz="6858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000" b="1" kern="1200">
                      <a:solidFill>
                        <a:schemeClr val="bg2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r>
                    <a:rPr lang="en-US" sz="1050" b="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#6F79A8</a:t>
                  </a:r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4BF1CA18-DCDA-354C-A545-8BDFDCA69406}"/>
                  </a:ext>
                </a:extLst>
              </p:cNvPr>
              <p:cNvGrpSpPr/>
              <p:nvPr userDrawn="1"/>
            </p:nvGrpSpPr>
            <p:grpSpPr>
              <a:xfrm>
                <a:off x="1680634" y="5637252"/>
                <a:ext cx="1079499" cy="357870"/>
                <a:chOff x="465918" y="4180840"/>
                <a:chExt cx="1079499" cy="35787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640237BA-6910-C344-96A9-414DC57BD5CD}"/>
                    </a:ext>
                  </a:extLst>
                </p:cNvPr>
                <p:cNvSpPr/>
                <p:nvPr userDrawn="1"/>
              </p:nvSpPr>
              <p:spPr>
                <a:xfrm>
                  <a:off x="465918" y="4180840"/>
                  <a:ext cx="357870" cy="35787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Title Placeholder 1">
                  <a:extLst>
                    <a:ext uri="{FF2B5EF4-FFF2-40B4-BE49-F238E27FC236}">
                      <a16:creationId xmlns:a16="http://schemas.microsoft.com/office/drawing/2014/main" id="{A9982C69-373A-A34C-854B-3D45C30F2E69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914651" y="4268940"/>
                  <a:ext cx="630766" cy="216118"/>
                </a:xfrm>
                <a:prstGeom prst="rect">
                  <a:avLst/>
                </a:prstGeom>
              </p:spPr>
              <p:txBody>
                <a:bodyPr vert="horz" lIns="0" tIns="0" rIns="0" bIns="0" rtlCol="0" anchor="ctr">
                  <a:normAutofit/>
                </a:bodyPr>
                <a:lstStyle>
                  <a:lvl1pPr algn="l" defTabSz="6858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000" b="1" kern="1200">
                      <a:solidFill>
                        <a:schemeClr val="bg2"/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  <a:lvl2pPr eaLnBrk="1" hangingPunct="1">
                    <a:defRPr>
                      <a:solidFill>
                        <a:schemeClr val="tx2"/>
                      </a:solidFill>
                    </a:defRPr>
                  </a:lvl2pPr>
                  <a:lvl3pPr eaLnBrk="1" hangingPunct="1">
                    <a:defRPr>
                      <a:solidFill>
                        <a:schemeClr val="tx2"/>
                      </a:solidFill>
                    </a:defRPr>
                  </a:lvl3pPr>
                  <a:lvl4pPr eaLnBrk="1" hangingPunct="1">
                    <a:defRPr>
                      <a:solidFill>
                        <a:schemeClr val="tx2"/>
                      </a:solidFill>
                    </a:defRPr>
                  </a:lvl4pPr>
                  <a:lvl5pPr eaLnBrk="1" hangingPunct="1">
                    <a:defRPr>
                      <a:solidFill>
                        <a:schemeClr val="tx2"/>
                      </a:solidFill>
                    </a:defRPr>
                  </a:lvl5pPr>
                  <a:lvl6pPr eaLnBrk="1" hangingPunct="1">
                    <a:defRPr>
                      <a:solidFill>
                        <a:schemeClr val="tx2"/>
                      </a:solidFill>
                    </a:defRPr>
                  </a:lvl6pPr>
                  <a:lvl7pPr eaLnBrk="1" hangingPunct="1">
                    <a:defRPr>
                      <a:solidFill>
                        <a:schemeClr val="tx2"/>
                      </a:solidFill>
                    </a:defRPr>
                  </a:lvl7pPr>
                  <a:lvl8pPr eaLnBrk="1" hangingPunct="1">
                    <a:defRPr>
                      <a:solidFill>
                        <a:schemeClr val="tx2"/>
                      </a:solidFill>
                    </a:defRPr>
                  </a:lvl8pPr>
                  <a:lvl9pPr eaLnBrk="1" hangingPunct="1">
                    <a:defRPr>
                      <a:solidFill>
                        <a:schemeClr val="tx2"/>
                      </a:solidFill>
                    </a:defRPr>
                  </a:lvl9pPr>
                </a:lstStyle>
                <a:p>
                  <a:r>
                    <a:rPr lang="en-US" sz="1050" b="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#9D3030</a:t>
                  </a:r>
                </a:p>
              </p:txBody>
            </p:sp>
          </p:grpSp>
        </p:grpSp>
      </p:grpSp>
      <p:sp>
        <p:nvSpPr>
          <p:cNvPr id="130" name="Title Placeholder 1">
            <a:extLst>
              <a:ext uri="{FF2B5EF4-FFF2-40B4-BE49-F238E27FC236}">
                <a16:creationId xmlns:a16="http://schemas.microsoft.com/office/drawing/2014/main" id="{7C51BF94-4810-054C-9C05-3804A93B506A}"/>
              </a:ext>
            </a:extLst>
          </p:cNvPr>
          <p:cNvSpPr txBox="1">
            <a:spLocks/>
          </p:cNvSpPr>
          <p:nvPr userDrawn="1"/>
        </p:nvSpPr>
        <p:spPr>
          <a:xfrm>
            <a:off x="3996517" y="5052091"/>
            <a:ext cx="1627043" cy="25622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/>
              <a:t>Clearinghouse Mark</a:t>
            </a:r>
            <a:endParaRPr lang="en-US" sz="1600" dirty="0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3F30793-89F0-AC41-A486-6136FD90B2A9}"/>
              </a:ext>
            </a:extLst>
          </p:cNvPr>
          <p:cNvCxnSpPr>
            <a:cxnSpLocks/>
          </p:cNvCxnSpPr>
          <p:nvPr userDrawn="1"/>
        </p:nvCxnSpPr>
        <p:spPr>
          <a:xfrm>
            <a:off x="3987800" y="5408501"/>
            <a:ext cx="470916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tle Placeholder 1">
            <a:extLst>
              <a:ext uri="{FF2B5EF4-FFF2-40B4-BE49-F238E27FC236}">
                <a16:creationId xmlns:a16="http://schemas.microsoft.com/office/drawing/2014/main" id="{03E33D2B-CD69-BE45-B3A8-4FB0CACF5C0C}"/>
              </a:ext>
            </a:extLst>
          </p:cNvPr>
          <p:cNvSpPr txBox="1">
            <a:spLocks/>
          </p:cNvSpPr>
          <p:nvPr userDrawn="1"/>
        </p:nvSpPr>
        <p:spPr>
          <a:xfrm>
            <a:off x="6578724" y="4131918"/>
            <a:ext cx="1955675" cy="8410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800" b="0" i="1" dirty="0">
                <a:solidFill>
                  <a:schemeClr val="accent6"/>
                </a:solidFill>
              </a:rPr>
              <a:t>**Change the color of the icon by selecting the “Graphics Format” menu or opening the “Format Graphic” panel**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67021AC-11F1-CA4D-BB93-07BB0537A91B}"/>
              </a:ext>
            </a:extLst>
          </p:cNvPr>
          <p:cNvCxnSpPr>
            <a:cxnSpLocks/>
          </p:cNvCxnSpPr>
          <p:nvPr userDrawn="1"/>
        </p:nvCxnSpPr>
        <p:spPr>
          <a:xfrm>
            <a:off x="457200" y="3503500"/>
            <a:ext cx="244686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itle Placeholder 1">
            <a:extLst>
              <a:ext uri="{FF2B5EF4-FFF2-40B4-BE49-F238E27FC236}">
                <a16:creationId xmlns:a16="http://schemas.microsoft.com/office/drawing/2014/main" id="{D54FE51C-CFA7-1045-A393-C8FA7FB604E3}"/>
              </a:ext>
            </a:extLst>
          </p:cNvPr>
          <p:cNvSpPr txBox="1">
            <a:spLocks/>
          </p:cNvSpPr>
          <p:nvPr userDrawn="1"/>
        </p:nvSpPr>
        <p:spPr>
          <a:xfrm>
            <a:off x="465917" y="3178401"/>
            <a:ext cx="1627043" cy="25622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/>
              <a:t>Decorative Rule</a:t>
            </a:r>
          </a:p>
        </p:txBody>
      </p:sp>
      <p:sp>
        <p:nvSpPr>
          <p:cNvPr id="145" name="Title Placeholder 1">
            <a:extLst>
              <a:ext uri="{FF2B5EF4-FFF2-40B4-BE49-F238E27FC236}">
                <a16:creationId xmlns:a16="http://schemas.microsoft.com/office/drawing/2014/main" id="{DB27085E-7E14-2D4F-A763-8CC694362739}"/>
              </a:ext>
            </a:extLst>
          </p:cNvPr>
          <p:cNvSpPr txBox="1">
            <a:spLocks/>
          </p:cNvSpPr>
          <p:nvPr userDrawn="1"/>
        </p:nvSpPr>
        <p:spPr>
          <a:xfrm>
            <a:off x="465918" y="3567143"/>
            <a:ext cx="2294215" cy="32370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800" b="0" i="1" dirty="0">
                <a:solidFill>
                  <a:schemeClr val="accent6"/>
                </a:solidFill>
              </a:rPr>
              <a:t>**Copy and paste the rule below wherever you would like to use it**</a:t>
            </a:r>
          </a:p>
        </p:txBody>
      </p:sp>
      <p:sp>
        <p:nvSpPr>
          <p:cNvPr id="146" name="Title Placeholder 1">
            <a:extLst>
              <a:ext uri="{FF2B5EF4-FFF2-40B4-BE49-F238E27FC236}">
                <a16:creationId xmlns:a16="http://schemas.microsoft.com/office/drawing/2014/main" id="{23DA4302-27E5-9F4C-8423-3DF9C9D6B047}"/>
              </a:ext>
            </a:extLst>
          </p:cNvPr>
          <p:cNvSpPr txBox="1">
            <a:spLocks/>
          </p:cNvSpPr>
          <p:nvPr userDrawn="1"/>
        </p:nvSpPr>
        <p:spPr>
          <a:xfrm>
            <a:off x="465917" y="155657"/>
            <a:ext cx="4106083" cy="40728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Style Reference and Asset Sheet</a:t>
            </a:r>
          </a:p>
        </p:txBody>
      </p:sp>
      <p:sp>
        <p:nvSpPr>
          <p:cNvPr id="147" name="Title Placeholder 1">
            <a:extLst>
              <a:ext uri="{FF2B5EF4-FFF2-40B4-BE49-F238E27FC236}">
                <a16:creationId xmlns:a16="http://schemas.microsoft.com/office/drawing/2014/main" id="{9C2256D0-A7CA-F54F-A0E7-641EF3962D54}"/>
              </a:ext>
            </a:extLst>
          </p:cNvPr>
          <p:cNvSpPr txBox="1">
            <a:spLocks/>
          </p:cNvSpPr>
          <p:nvPr userDrawn="1"/>
        </p:nvSpPr>
        <p:spPr>
          <a:xfrm>
            <a:off x="465918" y="2215831"/>
            <a:ext cx="2438150" cy="25622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Section Title</a:t>
            </a:r>
            <a:r>
              <a:rPr lang="en-US" sz="1050" b="0" dirty="0">
                <a:solidFill>
                  <a:schemeClr val="accent3">
                    <a:lumMod val="75000"/>
                  </a:schemeClr>
                </a:solidFill>
              </a:rPr>
              <a:t>: Arial, Bold, 40pt</a:t>
            </a:r>
          </a:p>
        </p:txBody>
      </p:sp>
    </p:spTree>
    <p:extLst>
      <p:ext uri="{BB962C8B-B14F-4D97-AF65-F5344CB8AC3E}">
        <p14:creationId xmlns:p14="http://schemas.microsoft.com/office/powerpoint/2010/main" val="181090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89B6B-85A1-C240-A104-3B57DBDD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C8AE5-E85B-2446-99CC-126A34B2D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5C63E-59FA-4B44-B5C2-20274F0A1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990" y="6356350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E41E2F6-491A-0C44-9D45-3BA70C31B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1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4728-2568-934D-972E-3302DBA2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8EDC0-1C61-F940-AFB4-510258D97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780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20D98-4A62-A846-A049-AB1F5A74E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780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4D75B8-3F67-EC43-86B2-DA34417BB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201738"/>
            <a:ext cx="3886200" cy="542925"/>
          </a:xfrm>
          <a:ln>
            <a:noFill/>
          </a:ln>
        </p:spPr>
        <p:txBody>
          <a:bodyPr anchor="ctr"/>
          <a:lstStyle>
            <a:lvl1pPr marL="0" indent="0">
              <a:spcBef>
                <a:spcPts val="0"/>
              </a:spcBef>
              <a:buNone/>
              <a:defRPr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4F8B2D0-BA56-9549-8796-5157BB1C8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50" y="1201738"/>
            <a:ext cx="3886200" cy="54292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83103CF-D5CA-D34E-97A9-52AB46712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990" y="6356350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E41E2F6-491A-0C44-9D45-3BA70C31B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2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552E-7AA2-1E42-8F71-4B80E31B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65DF0D7-8145-DD42-8EE0-6723893BC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990" y="6356350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E41E2F6-491A-0C44-9D45-3BA70C31B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3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4D719-380A-C34A-8B49-C29969C1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630"/>
            <a:ext cx="7372350" cy="7162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229F97-7B05-3049-ADA9-251E7843862C}"/>
              </a:ext>
            </a:extLst>
          </p:cNvPr>
          <p:cNvCxnSpPr>
            <a:cxnSpLocks/>
          </p:cNvCxnSpPr>
          <p:nvPr userDrawn="1"/>
        </p:nvCxnSpPr>
        <p:spPr>
          <a:xfrm>
            <a:off x="26988" y="960578"/>
            <a:ext cx="7974012" cy="0"/>
          </a:xfrm>
          <a:prstGeom prst="line">
            <a:avLst/>
          </a:prstGeom>
          <a:ln w="60325" cap="sq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6835-8E3B-C540-AFC2-0318C63A2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990" y="6356350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E41E2F6-491A-0C44-9D45-3BA70C31B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2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Under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4D719-380A-C34A-8B49-C29969C1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5636"/>
            <a:ext cx="7372350" cy="190972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sz="4000">
                <a:solidFill>
                  <a:srgbClr val="EAEFF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828781-65B4-714A-B14D-A0336E5F1107}"/>
              </a:ext>
            </a:extLst>
          </p:cNvPr>
          <p:cNvCxnSpPr>
            <a:cxnSpLocks/>
          </p:cNvCxnSpPr>
          <p:nvPr userDrawn="1"/>
        </p:nvCxnSpPr>
        <p:spPr>
          <a:xfrm>
            <a:off x="26988" y="4691006"/>
            <a:ext cx="7974012" cy="0"/>
          </a:xfrm>
          <a:prstGeom prst="line">
            <a:avLst/>
          </a:prstGeom>
          <a:ln w="60325" cap="sq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BCFB7DA-1532-854E-8233-19795F1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990" y="6356350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E41E2F6-491A-0C44-9D45-3BA70C31B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7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FA69023-3A43-154C-BA30-77544FA03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990" y="6356350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E41E2F6-491A-0C44-9D45-3BA70C31B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7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A235AF6-5B18-DB42-B03A-DE1533758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990" y="6356350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E41E2F6-491A-0C44-9D45-3BA70C31B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3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80D185-7767-654C-8771-4114F4B9AA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43000" y="2686556"/>
            <a:ext cx="7135813" cy="3745994"/>
          </a:xfrm>
        </p:spPr>
        <p:txBody>
          <a:bodyPr/>
          <a:lstStyle>
            <a:lvl1pPr>
              <a:defRPr>
                <a:solidFill>
                  <a:srgbClr val="EAEFF2"/>
                </a:solidFill>
              </a:defRPr>
            </a:lvl1pPr>
            <a:lvl2pPr>
              <a:defRPr>
                <a:solidFill>
                  <a:srgbClr val="EAEFF2"/>
                </a:solidFill>
              </a:defRPr>
            </a:lvl2pPr>
            <a:lvl3pPr>
              <a:defRPr>
                <a:solidFill>
                  <a:srgbClr val="EAEFF2"/>
                </a:solidFill>
              </a:defRPr>
            </a:lvl3pPr>
            <a:lvl4pPr>
              <a:defRPr>
                <a:solidFill>
                  <a:srgbClr val="EAEFF2"/>
                </a:solidFill>
              </a:defRPr>
            </a:lvl4pPr>
            <a:lvl5pPr>
              <a:defRPr>
                <a:solidFill>
                  <a:srgbClr val="EAEFF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FDFB17-AFF3-FC4C-BD8C-FB6B9C0874E3}"/>
              </a:ext>
            </a:extLst>
          </p:cNvPr>
          <p:cNvSpPr txBox="1"/>
          <p:nvPr userDrawn="1"/>
        </p:nvSpPr>
        <p:spPr>
          <a:xfrm>
            <a:off x="1143000" y="1749114"/>
            <a:ext cx="26568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EFF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AEFF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EFF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You</a:t>
            </a:r>
            <a:endParaRPr lang="en-US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5DC645-4AEE-014E-896F-A78506F4A952}"/>
              </a:ext>
            </a:extLst>
          </p:cNvPr>
          <p:cNvCxnSpPr>
            <a:cxnSpLocks/>
          </p:cNvCxnSpPr>
          <p:nvPr userDrawn="1"/>
        </p:nvCxnSpPr>
        <p:spPr>
          <a:xfrm>
            <a:off x="26988" y="2481048"/>
            <a:ext cx="7974012" cy="0"/>
          </a:xfrm>
          <a:prstGeom prst="line">
            <a:avLst/>
          </a:prstGeom>
          <a:ln w="60325" cap="sq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E796C19-7144-2D44-86D9-E489DA268D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4443" y="142122"/>
            <a:ext cx="1967477" cy="909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02C243-7A31-C949-A238-14EC0EB6E4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8369" y="873617"/>
            <a:ext cx="1533797" cy="38345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258E703-11E2-C849-A335-52B44B91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990" y="6356350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E41E2F6-491A-0C44-9D45-3BA70C31B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89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CCB3D6-ADD3-A64C-8D4C-6D6288DF2DE2}"/>
              </a:ext>
            </a:extLst>
          </p:cNvPr>
          <p:cNvSpPr/>
          <p:nvPr userDrawn="1"/>
        </p:nvSpPr>
        <p:spPr>
          <a:xfrm>
            <a:off x="0" y="1"/>
            <a:ext cx="9144000" cy="979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EFF2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88684-1F8B-CC4C-9E1D-163FD679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630"/>
            <a:ext cx="7886700" cy="7162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17097-AB11-DE49-BC9B-5458552B1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9989"/>
            <a:ext cx="7886700" cy="48401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F0F86A-D50D-8F41-8A4E-8E2974B2A65A}"/>
              </a:ext>
            </a:extLst>
          </p:cNvPr>
          <p:cNvCxnSpPr>
            <a:cxnSpLocks/>
          </p:cNvCxnSpPr>
          <p:nvPr userDrawn="1"/>
        </p:nvCxnSpPr>
        <p:spPr>
          <a:xfrm>
            <a:off x="26988" y="979137"/>
            <a:ext cx="9090025" cy="0"/>
          </a:xfrm>
          <a:prstGeom prst="line">
            <a:avLst/>
          </a:prstGeom>
          <a:ln w="60325" cap="sq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32CC9-D0AB-9B4B-A209-364C148C5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990" y="6356350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E41E2F6-491A-0C44-9D45-3BA70C31B2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21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5" r:id="rId4"/>
    <p:sldLayoutId id="2147483677" r:id="rId5"/>
    <p:sldLayoutId id="2147483678" r:id="rId6"/>
    <p:sldLayoutId id="2147483676" r:id="rId7"/>
    <p:sldLayoutId id="2147483679" r:id="rId8"/>
    <p:sldLayoutId id="2147483680" r:id="rId9"/>
    <p:sldLayoutId id="2147483681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EAEFF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ts val="3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ts val="3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ts val="3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ts val="3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ts val="3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86/1748-5908-8-11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33" y="1828800"/>
            <a:ext cx="7731107" cy="2387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Testing a Practical Implementation of Social Norms Alcohol Prevention within the US Air Force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55734" y="4962293"/>
            <a:ext cx="6632532" cy="1643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Trebuchet MS"/>
                <a:ea typeface="+mn-ea"/>
                <a:cs typeface="Trebuchet M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Dr. Daniel Perkins (&amp; Lisa White) </a:t>
            </a:r>
          </a:p>
          <a:p>
            <a:r>
              <a:rPr lang="en-US" sz="2600" dirty="0"/>
              <a:t>AFMRA Partners : Lt Col Merritt, Dr. LaJuana Ormbsy, &amp; Lt Col Detweiler </a:t>
            </a:r>
          </a:p>
          <a:p>
            <a:endParaRPr lang="en-US" sz="2600" dirty="0"/>
          </a:p>
          <a:p>
            <a:r>
              <a:rPr lang="en-US" sz="1600" dirty="0"/>
              <a:t>Developer: Hobart and Smith Colleges</a:t>
            </a:r>
          </a:p>
        </p:txBody>
      </p:sp>
    </p:spTree>
    <p:extLst>
      <p:ext uri="{BB962C8B-B14F-4D97-AF65-F5344CB8AC3E}">
        <p14:creationId xmlns:p14="http://schemas.microsoft.com/office/powerpoint/2010/main" val="192299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630"/>
            <a:ext cx="7886700" cy="716218"/>
          </a:xfrm>
        </p:spPr>
        <p:txBody>
          <a:bodyPr>
            <a:normAutofit/>
          </a:bodyPr>
          <a:lstStyle/>
          <a:p>
            <a:r>
              <a:rPr lang="en-US" dirty="0"/>
              <a:t>Social Norms Approach to Prevention 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327" y="1193439"/>
            <a:ext cx="7886700" cy="5295043"/>
          </a:xfrm>
        </p:spPr>
      </p:pic>
    </p:spTree>
    <p:extLst>
      <p:ext uri="{BB962C8B-B14F-4D97-AF65-F5344CB8AC3E}">
        <p14:creationId xmlns:p14="http://schemas.microsoft.com/office/powerpoint/2010/main" val="19944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6AF8-4921-6C48-8615-5AAC428C1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41E2F6-491A-0C44-9D45-3BA70C31B2D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8E9F4-8C6B-5343-88E7-161D6658F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9" y="0"/>
            <a:ext cx="9108651" cy="6295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69F291-75CB-2147-A882-82DE6FBBB59B}"/>
              </a:ext>
            </a:extLst>
          </p:cNvPr>
          <p:cNvSpPr txBox="1"/>
          <p:nvPr/>
        </p:nvSpPr>
        <p:spPr>
          <a:xfrm>
            <a:off x="526093" y="6463430"/>
            <a:ext cx="599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Chambers, Glasgow, &amp; Stange, 2014 – Implementation Science</a:t>
            </a:r>
          </a:p>
        </p:txBody>
      </p:sp>
    </p:spTree>
    <p:extLst>
      <p:ext uri="{BB962C8B-B14F-4D97-AF65-F5344CB8AC3E}">
        <p14:creationId xmlns:p14="http://schemas.microsoft.com/office/powerpoint/2010/main" val="277587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630"/>
            <a:ext cx="7886700" cy="716218"/>
          </a:xfrm>
        </p:spPr>
        <p:txBody>
          <a:bodyPr>
            <a:normAutofit/>
          </a:bodyPr>
          <a:lstStyle/>
          <a:p>
            <a:r>
              <a:rPr lang="en-US" dirty="0"/>
              <a:t>Phase II Social Norms: 2015-2017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9989"/>
            <a:ext cx="7886700" cy="4840156"/>
          </a:xfrm>
        </p:spPr>
        <p:txBody>
          <a:bodyPr>
            <a:normAutofit/>
          </a:bodyPr>
          <a:lstStyle/>
          <a:p>
            <a:r>
              <a:rPr lang="en-US" sz="2600" dirty="0"/>
              <a:t>Phase II tested a sustainable implementation process; </a:t>
            </a:r>
          </a:p>
          <a:p>
            <a:r>
              <a:rPr lang="en-US" sz="2600" dirty="0"/>
              <a:t>Administering only one pretest data collection to establish baseline norms;</a:t>
            </a:r>
          </a:p>
          <a:p>
            <a:r>
              <a:rPr lang="en-US" sz="2600" dirty="0"/>
              <a:t>Evaluating three media campaign methods - based upon data collection and response rates (base-specific, aggregate, or AF generic);</a:t>
            </a:r>
          </a:p>
          <a:p>
            <a:r>
              <a:rPr lang="en-US" sz="2600" dirty="0"/>
              <a:t>Addressing the challenges and successes of implementation; and </a:t>
            </a:r>
          </a:p>
          <a:p>
            <a:r>
              <a:rPr lang="en-US" sz="2600" dirty="0"/>
              <a:t>Conducting statistical analyses of the impact of the intervention using ARM rates. </a:t>
            </a:r>
          </a:p>
        </p:txBody>
      </p:sp>
    </p:spTree>
    <p:extLst>
      <p:ext uri="{BB962C8B-B14F-4D97-AF65-F5344CB8AC3E}">
        <p14:creationId xmlns:p14="http://schemas.microsoft.com/office/powerpoint/2010/main" val="239408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7" y="62397"/>
            <a:ext cx="8743878" cy="716218"/>
          </a:xfrm>
        </p:spPr>
        <p:txBody>
          <a:bodyPr/>
          <a:lstStyle/>
          <a:p>
            <a:r>
              <a:rPr lang="en-US" dirty="0"/>
              <a:t>Base-Specific &amp; Aggregate Media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29989"/>
            <a:ext cx="3517465" cy="1935893"/>
          </a:xfrm>
        </p:spPr>
        <p:txBody>
          <a:bodyPr>
            <a:normAutofit/>
          </a:bodyPr>
          <a:lstStyle/>
          <a:p>
            <a:r>
              <a:rPr lang="en-US" sz="2800" dirty="0"/>
              <a:t>Six bases (43%) achieved a 40% response rate or higher </a:t>
            </a:r>
          </a:p>
          <a:p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8248"/>
            <a:ext cx="4309665" cy="278860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0800000">
            <a:off x="2022599" y="3165883"/>
            <a:ext cx="4309663" cy="52081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72140390-87D4-FB44-9B00-AA35A2178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4" y="4019904"/>
            <a:ext cx="4258849" cy="2755726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8E86E482-57DC-8747-989B-F48A391F8028}"/>
              </a:ext>
            </a:extLst>
          </p:cNvPr>
          <p:cNvSpPr/>
          <p:nvPr/>
        </p:nvSpPr>
        <p:spPr>
          <a:xfrm>
            <a:off x="4446738" y="6290998"/>
            <a:ext cx="2542784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C3D16F-91AB-BA46-8590-6926B8A0ACAA}"/>
              </a:ext>
            </a:extLst>
          </p:cNvPr>
          <p:cNvSpPr txBox="1">
            <a:spLocks/>
          </p:cNvSpPr>
          <p:nvPr/>
        </p:nvSpPr>
        <p:spPr>
          <a:xfrm>
            <a:off x="5178498" y="4565638"/>
            <a:ext cx="3096667" cy="48401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ts val="3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ts val="3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ts val="3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ts val="3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ts val="3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Eight bases (57%) did not achieve the 40% target response rate </a:t>
            </a:r>
          </a:p>
        </p:txBody>
      </p:sp>
    </p:spTree>
    <p:extLst>
      <p:ext uri="{BB962C8B-B14F-4D97-AF65-F5344CB8AC3E}">
        <p14:creationId xmlns:p14="http://schemas.microsoft.com/office/powerpoint/2010/main" val="50273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630"/>
            <a:ext cx="7886700" cy="716218"/>
          </a:xfrm>
        </p:spPr>
        <p:txBody>
          <a:bodyPr/>
          <a:lstStyle/>
          <a:p>
            <a:r>
              <a:rPr lang="en-US" dirty="0"/>
              <a:t>Generic Media Example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6625988" cy="452596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021118" y="5183455"/>
            <a:ext cx="1516212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0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630"/>
            <a:ext cx="7886700" cy="716218"/>
          </a:xfrm>
        </p:spPr>
        <p:txBody>
          <a:bodyPr/>
          <a:lstStyle/>
          <a:p>
            <a:r>
              <a:rPr lang="en-US" dirty="0"/>
              <a:t>Phase II Target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94" y="1229988"/>
            <a:ext cx="4659682" cy="5478381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The total ARMs, the total drinking ARMs, and the total DUI/DWI counts were analyzed separately:</a:t>
            </a:r>
          </a:p>
          <a:p>
            <a:pPr lvl="1"/>
            <a:r>
              <a:rPr lang="en-US" sz="2400" dirty="0"/>
              <a:t>Examined different levels and/or different rates of change at </a:t>
            </a:r>
            <a:r>
              <a:rPr lang="en-US" sz="2400"/>
              <a:t>post-intervention; and </a:t>
            </a:r>
            <a:endParaRPr lang="en-US" sz="2400" dirty="0"/>
          </a:p>
          <a:p>
            <a:pPr lvl="1"/>
            <a:r>
              <a:rPr lang="en-US" sz="2400" dirty="0"/>
              <a:t>Adjustments were necessary for these three outcomes before implementing statistical models (e.g., adjustments for rate per 1,000 Service members, adjustments for outliers, log transformation to normalize distributions</a:t>
            </a:r>
            <a:r>
              <a:rPr lang="en-US" dirty="0"/>
              <a:t>).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1E6E22-2EAE-5444-A851-ABDCFF26D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98184"/>
              </p:ext>
            </p:extLst>
          </p:nvPr>
        </p:nvGraphicFramePr>
        <p:xfrm>
          <a:off x="5062864" y="1229988"/>
          <a:ext cx="394335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199">
                <a:tc>
                  <a:txBody>
                    <a:bodyPr/>
                    <a:lstStyle/>
                    <a:p>
                      <a:r>
                        <a:rPr lang="en-US" dirty="0"/>
                        <a:t>Total ARMs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Drinking ARMs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sz="1800" dirty="0"/>
                        <a:t>DUI/DWI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sz="1800" dirty="0"/>
                        <a:t>Accidental Injury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sz="1800" dirty="0"/>
                        <a:t>Domestic violence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sz="1800" dirty="0"/>
                        <a:t>Other crimes</a:t>
                      </a:r>
                      <a:r>
                        <a:rPr lang="en-US" sz="1800" baseline="0" dirty="0"/>
                        <a:t> against property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sz="1800" dirty="0"/>
                        <a:t>Drunk disorderly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sz="1800" dirty="0"/>
                        <a:t>Duty-related incident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sz="1800" dirty="0"/>
                        <a:t>Contribute to delinquency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sz="1800" dirty="0"/>
                        <a:t>Crimes against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sz="1800" dirty="0"/>
                        <a:t>Public intoxication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sz="1800" dirty="0"/>
                        <a:t>Open container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871">
                <a:tc>
                  <a:txBody>
                    <a:bodyPr/>
                    <a:lstStyle/>
                    <a:p>
                      <a:r>
                        <a:rPr lang="en-US" sz="1800" dirty="0"/>
                        <a:t>Underage</a:t>
                      </a:r>
                      <a:r>
                        <a:rPr lang="en-US" sz="1800" baseline="0" dirty="0"/>
                        <a:t> drinking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08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630"/>
            <a:ext cx="7886700" cy="7162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Analysis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68" y="1129779"/>
            <a:ext cx="8642959" cy="5478381"/>
          </a:xfrm>
        </p:spPr>
        <p:txBody>
          <a:bodyPr>
            <a:noAutofit/>
          </a:bodyPr>
          <a:lstStyle/>
          <a:p>
            <a:r>
              <a:rPr lang="en-US" sz="2400" dirty="0"/>
              <a:t>Analysis of Each Treatment Group</a:t>
            </a:r>
          </a:p>
          <a:p>
            <a:pPr lvl="1"/>
            <a:r>
              <a:rPr lang="en-US" sz="2000" dirty="0"/>
              <a:t>Separate analyses of intervention impact for each of the 3 trt groups.</a:t>
            </a:r>
          </a:p>
          <a:p>
            <a:pPr lvl="1"/>
            <a:r>
              <a:rPr lang="en-US" sz="2000" dirty="0"/>
              <a:t>Models compared intervention bases for each treatment with the corresponding set of matched comparison bases.</a:t>
            </a:r>
          </a:p>
          <a:p>
            <a:pPr lvl="1"/>
            <a:r>
              <a:rPr lang="en-US" sz="2000" b="1" dirty="0"/>
              <a:t>Results</a:t>
            </a:r>
            <a:r>
              <a:rPr lang="en-US" sz="2000" dirty="0"/>
              <a:t> for models for the three ARMs’ outcomes indicated </a:t>
            </a:r>
            <a:r>
              <a:rPr lang="en-US" sz="2000" u="sng" dirty="0"/>
              <a:t>no patterns of statistical differences</a:t>
            </a:r>
            <a:r>
              <a:rPr lang="en-US" sz="2000" dirty="0"/>
              <a:t> other than isolated cases that would be attributable to chance.</a:t>
            </a:r>
          </a:p>
          <a:p>
            <a:r>
              <a:rPr lang="en-US" sz="2400" dirty="0"/>
              <a:t>Analysis of Change Within SN Bases </a:t>
            </a:r>
          </a:p>
          <a:p>
            <a:pPr lvl="1"/>
            <a:r>
              <a:rPr lang="en-US" sz="2000" dirty="0"/>
              <a:t>MLM with a discontinuity regression structure examined within-base change among those bases that received the intervention.</a:t>
            </a:r>
          </a:p>
          <a:p>
            <a:pPr lvl="1"/>
            <a:r>
              <a:rPr lang="en-US" sz="2000" b="1" dirty="0"/>
              <a:t>Results</a:t>
            </a:r>
            <a:r>
              <a:rPr lang="en-US" sz="2000" dirty="0"/>
              <a:t> indicated </a:t>
            </a:r>
            <a:r>
              <a:rPr lang="en-US" sz="2000" u="sng" dirty="0"/>
              <a:t>no change </a:t>
            </a:r>
            <a:r>
              <a:rPr lang="en-US" sz="2000" dirty="0"/>
              <a:t>in the three outcomes across the 12-month period post-intervention relative to the 12-month period pre-intervention.</a:t>
            </a:r>
          </a:p>
          <a:p>
            <a:endParaRPr lang="en-US" sz="23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DA28-A6CA-544A-B054-B2519994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Readings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351BF-6311-EA4E-AC83-57B75D54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10" y="1229988"/>
            <a:ext cx="8333740" cy="5478381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Chapters 7 &amp; 8 of the National Academies of Sciences, Engineering, and Medicine (2019). </a:t>
            </a:r>
            <a:r>
              <a:rPr lang="en-GB" i="1" dirty="0"/>
              <a:t>Strengthening the military family readiness system for a changing American Society.</a:t>
            </a:r>
            <a:r>
              <a:rPr lang="en-GB" dirty="0"/>
              <a:t> The National Academies Press. https/</a:t>
            </a:r>
            <a:r>
              <a:rPr lang="en-GB" dirty="0" err="1"/>
              <a:t>doi.org</a:t>
            </a:r>
            <a:r>
              <a:rPr lang="en-GB" dirty="0"/>
              <a:t>/10.17226/25380</a:t>
            </a:r>
          </a:p>
          <a:p>
            <a:r>
              <a:rPr lang="en-US" dirty="0"/>
              <a:t>Chambers, D.A., Glasgow, R.E. &amp; </a:t>
            </a:r>
            <a:r>
              <a:rPr lang="en-US" dirty="0" err="1"/>
              <a:t>Stange</a:t>
            </a:r>
            <a:r>
              <a:rPr lang="en-US" dirty="0"/>
              <a:t>, K.C. The dynamic sustainability framework: addressing the paradox of sustainment amid ongoing change. </a:t>
            </a:r>
            <a:r>
              <a:rPr lang="en-US" i="1" dirty="0"/>
              <a:t>Implementation Sci</a:t>
            </a:r>
            <a:r>
              <a:rPr lang="en-US" dirty="0"/>
              <a:t> </a:t>
            </a:r>
            <a:r>
              <a:rPr lang="en-US" b="1" dirty="0"/>
              <a:t>8, </a:t>
            </a:r>
            <a:r>
              <a:rPr lang="en-US" dirty="0"/>
              <a:t>117 (2013). </a:t>
            </a:r>
            <a:r>
              <a:rPr lang="en-US" dirty="0">
                <a:hlinkClick r:id="rId2"/>
              </a:rPr>
              <a:t>https://doi.org/10.1186/1748-5908-8-117</a:t>
            </a:r>
            <a:endParaRPr lang="en-US" dirty="0"/>
          </a:p>
          <a:p>
            <a:r>
              <a:rPr lang="en-US" dirty="0"/>
              <a:t>Chambers, D. A., and Norton, W. E. (2016). The </a:t>
            </a:r>
            <a:r>
              <a:rPr lang="en-US" dirty="0" err="1"/>
              <a:t>adaptome</a:t>
            </a:r>
            <a:r>
              <a:rPr lang="en-US" dirty="0"/>
              <a:t>: Advancing the science of intervention adaptation. </a:t>
            </a:r>
            <a:r>
              <a:rPr lang="en-US" i="1" dirty="0"/>
              <a:t>American Journal of Preventive Medicine 51</a:t>
            </a:r>
            <a:r>
              <a:rPr lang="en-US" dirty="0"/>
              <a:t>(4), S124-S131.</a:t>
            </a:r>
          </a:p>
          <a:p>
            <a:r>
              <a:rPr lang="en-US" dirty="0"/>
              <a:t>Glasgow, R. E., and Chambers, D. (2012). Developing robust, sustainable, implementation systems using rigorous, rapid and relevant science. </a:t>
            </a:r>
            <a:r>
              <a:rPr lang="en-US" i="1" dirty="0"/>
              <a:t>Clinical and Translational Science</a:t>
            </a:r>
            <a:r>
              <a:rPr lang="en-US" dirty="0"/>
              <a:t>, </a:t>
            </a:r>
            <a:r>
              <a:rPr lang="en-US" i="1" dirty="0"/>
              <a:t>5</a:t>
            </a:r>
            <a:r>
              <a:rPr lang="en-US" dirty="0"/>
              <a:t>(1), 48-55.</a:t>
            </a:r>
          </a:p>
          <a:p>
            <a:r>
              <a:rPr lang="en-US" dirty="0"/>
              <a:t>Curran, G. M. (2020</a:t>
            </a:r>
            <a:r>
              <a:rPr lang="en-US"/>
              <a:t>) Implementation </a:t>
            </a:r>
            <a:r>
              <a:rPr lang="en-US" dirty="0"/>
              <a:t>science made too simple: a teaching tool. </a:t>
            </a:r>
            <a:r>
              <a:rPr lang="en-US" i="1" dirty="0"/>
              <a:t>Implementation Science Communication</a:t>
            </a:r>
            <a:r>
              <a:rPr lang="en-US" dirty="0"/>
              <a:t>. https://</a:t>
            </a:r>
            <a:r>
              <a:rPr lang="en-US" dirty="0" err="1"/>
              <a:t>doi.org</a:t>
            </a:r>
            <a:r>
              <a:rPr lang="en-US" dirty="0"/>
              <a:t>/10.1186/s43058-020-00001-z</a:t>
            </a:r>
          </a:p>
          <a:p>
            <a:r>
              <a:rPr lang="en-US" dirty="0"/>
              <a:t>Proctor E, </a:t>
            </a:r>
            <a:r>
              <a:rPr lang="en-US" dirty="0" err="1"/>
              <a:t>Silmere</a:t>
            </a:r>
            <a:r>
              <a:rPr lang="en-US" dirty="0"/>
              <a:t> H, Raghavan R, </a:t>
            </a:r>
            <a:r>
              <a:rPr lang="en-US" dirty="0" err="1"/>
              <a:t>Hovmand</a:t>
            </a:r>
            <a:r>
              <a:rPr lang="en-US" dirty="0"/>
              <a:t> P, Aarons G, Bunger A, Griffey R, Hensley M. Outcomes for implementation research: conceptual distinctions measurement challenges, and research agenda. Adm Policy </a:t>
            </a:r>
            <a:r>
              <a:rPr lang="en-US" dirty="0" err="1"/>
              <a:t>Ment</a:t>
            </a:r>
            <a:r>
              <a:rPr lang="en-US" dirty="0"/>
              <a:t> Health.2011;38(2):65–76.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513CD-E18D-8E4E-B523-1923CBDB6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41E2F6-491A-0C44-9D45-3BA70C31B2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34618"/>
      </p:ext>
    </p:extLst>
  </p:cSld>
  <p:clrMapOvr>
    <a:masterClrMapping/>
  </p:clrMapOvr>
</p:sld>
</file>

<file path=ppt/theme/theme1.xml><?xml version="1.0" encoding="utf-8"?>
<a:theme xmlns:a="http://schemas.openxmlformats.org/drawingml/2006/main" name="Clearinghouse_Theme">
  <a:themeElements>
    <a:clrScheme name="Clearinghouse Colors">
      <a:dk1>
        <a:srgbClr val="000000"/>
      </a:dk1>
      <a:lt1>
        <a:srgbClr val="F5F5F5"/>
      </a:lt1>
      <a:dk2>
        <a:srgbClr val="262F5B"/>
      </a:dk2>
      <a:lt2>
        <a:srgbClr val="ECEDF1"/>
      </a:lt2>
      <a:accent1>
        <a:srgbClr val="474F71"/>
      </a:accent1>
      <a:accent2>
        <a:srgbClr val="515B83"/>
      </a:accent2>
      <a:accent3>
        <a:srgbClr val="6F79A8"/>
      </a:accent3>
      <a:accent4>
        <a:srgbClr val="8F99C6"/>
      </a:accent4>
      <a:accent5>
        <a:srgbClr val="A2ABD3"/>
      </a:accent5>
      <a:accent6>
        <a:srgbClr val="9C2F2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Mincho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earinghouse_powerpoint_template_18 Nov 2020" id="{CAA06118-C0A7-3F40-B5B6-9996E2D0FE37}" vid="{DBBC7D14-496D-5F43-BFBA-80BCC2DA15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Clearinghouse_Theme</Template>
  <TotalTime>1198</TotalTime>
  <Words>736</Words>
  <Application>Microsoft Macintosh PowerPoint</Application>
  <PresentationFormat>On-screen Show (4:3)</PresentationFormat>
  <Paragraphs>72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Clearinghouse_Theme</vt:lpstr>
      <vt:lpstr>Testing a Practical Implementation of Social Norms Alcohol Prevention within the US Air Force </vt:lpstr>
      <vt:lpstr>Social Norms Approach to Prevention </vt:lpstr>
      <vt:lpstr>PowerPoint Presentation</vt:lpstr>
      <vt:lpstr>Phase II Social Norms: 2015-2017</vt:lpstr>
      <vt:lpstr>Base-Specific &amp; Aggregate Media Examples</vt:lpstr>
      <vt:lpstr>Generic Media Example</vt:lpstr>
      <vt:lpstr>Phase II Target Outcomes</vt:lpstr>
      <vt:lpstr>Analysis and Results</vt:lpstr>
      <vt:lpstr>Helpful Readings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Hawkey, Kyle R</dc:creator>
  <cp:keywords/>
  <dc:description/>
  <cp:lastModifiedBy>Perkins, Daniel F</cp:lastModifiedBy>
  <cp:revision>23</cp:revision>
  <cp:lastPrinted>2020-02-17T22:03:49Z</cp:lastPrinted>
  <dcterms:created xsi:type="dcterms:W3CDTF">2020-12-07T19:22:16Z</dcterms:created>
  <dcterms:modified xsi:type="dcterms:W3CDTF">2020-12-18T18:08:22Z</dcterms:modified>
  <cp:category/>
</cp:coreProperties>
</file>