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3" r:id="rId4"/>
    <p:sldId id="295" r:id="rId5"/>
    <p:sldId id="296" r:id="rId6"/>
    <p:sldId id="297" r:id="rId7"/>
  </p:sldIdLst>
  <p:sldSz cx="18288000" cy="13716000"/>
  <p:notesSz cx="7019925" cy="93059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Lato Light" panose="020B0604020202020204" charset="0"/>
      <p:regular r:id="rId17"/>
      <p:bold r:id="rId18"/>
      <p:italic r:id="rId19"/>
      <p:boldItalic r:id="rId20"/>
    </p:embeddedFont>
    <p:embeddedFont>
      <p:font typeface="Open Sans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39">
          <p15:clr>
            <a:srgbClr val="A4A3A4"/>
          </p15:clr>
        </p15:guide>
        <p15:guide id="2" pos="576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RdXItVX2D/HYNnGt8Ae9kby0a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D6B9B4-7EE6-40DD-B3CC-9314B2E5DBE3}">
  <a:tblStyle styleId="{3ED6B9B4-7EE6-40DD-B3CC-9314B2E5DB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94" y="30"/>
      </p:cViewPr>
      <p:guideLst>
        <p:guide orient="horz" pos="8639"/>
        <p:guide pos="5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6333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7638" y="1163638"/>
            <a:ext cx="4184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Contemplative Practices: structured activities that “require individuals to exercise volitional control over their physical and mental activity” (Davidson &amp; Mind and Life Education Research (MLERN) Network, 2012).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68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5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6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21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_No Footer">
  <p:cSld name="Full Page_No Foo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/>
          <p:nvPr/>
        </p:nvSpPr>
        <p:spPr>
          <a:xfrm flipH="1">
            <a:off x="15833725" y="12642850"/>
            <a:ext cx="123825" cy="215900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8288001" cy="135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ftr" idx="11"/>
          </p:nvPr>
        </p:nvSpPr>
        <p:spPr>
          <a:xfrm>
            <a:off x="7266767" y="12662976"/>
            <a:ext cx="350455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_Full Page">
  <p:cSld name="Text_Full P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>
            <a:spLocks noGrp="1"/>
          </p:cNvSpPr>
          <p:nvPr>
            <p:ph type="body" idx="1"/>
          </p:nvPr>
        </p:nvSpPr>
        <p:spPr>
          <a:xfrm>
            <a:off x="1257300" y="2898184"/>
            <a:ext cx="16100425" cy="967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/>
          <p:nvPr/>
        </p:nvSpPr>
        <p:spPr>
          <a:xfrm>
            <a:off x="8561387" y="2387641"/>
            <a:ext cx="1165225" cy="682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00" tIns="34250" rIns="6850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" name="Google Shape;22;p40"/>
          <p:cNvSpPr txBox="1">
            <a:spLocks noGrp="1"/>
          </p:cNvSpPr>
          <p:nvPr>
            <p:ph type="body" idx="2"/>
          </p:nvPr>
        </p:nvSpPr>
        <p:spPr>
          <a:xfrm>
            <a:off x="1257300" y="1687296"/>
            <a:ext cx="15773400" cy="581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ftr" idx="11"/>
          </p:nvPr>
        </p:nvSpPr>
        <p:spPr>
          <a:xfrm>
            <a:off x="7266767" y="12662976"/>
            <a:ext cx="350455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title"/>
          </p:nvPr>
        </p:nvSpPr>
        <p:spPr>
          <a:xfrm>
            <a:off x="1257300" y="402956"/>
            <a:ext cx="15773400" cy="153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">
  <p:cSld name="Full P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/>
          <p:nvPr/>
        </p:nvSpPr>
        <p:spPr>
          <a:xfrm flipH="1">
            <a:off x="15833725" y="12642850"/>
            <a:ext cx="123825" cy="215900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697424" y="433953"/>
            <a:ext cx="17094629" cy="1208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7266767" y="12662976"/>
            <a:ext cx="350455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_Top">
  <p:cSld name="Timeline_Top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3"/>
          <p:cNvSpPr/>
          <p:nvPr/>
        </p:nvSpPr>
        <p:spPr>
          <a:xfrm>
            <a:off x="15425738" y="12642850"/>
            <a:ext cx="125412" cy="217488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3"/>
          <p:cNvSpPr/>
          <p:nvPr/>
        </p:nvSpPr>
        <p:spPr>
          <a:xfrm flipH="1">
            <a:off x="15833725" y="12642850"/>
            <a:ext cx="123825" cy="215900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3"/>
          <p:cNvSpPr>
            <a:spLocks noGrp="1"/>
          </p:cNvSpPr>
          <p:nvPr>
            <p:ph type="pic" idx="2"/>
          </p:nvPr>
        </p:nvSpPr>
        <p:spPr>
          <a:xfrm>
            <a:off x="2" y="2"/>
            <a:ext cx="3658119" cy="39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001"/>
              <a:buFont typeface="Arial"/>
              <a:buNone/>
              <a:defRPr sz="3001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3"/>
          <p:cNvSpPr>
            <a:spLocks noGrp="1"/>
          </p:cNvSpPr>
          <p:nvPr>
            <p:ph type="pic" idx="3"/>
          </p:nvPr>
        </p:nvSpPr>
        <p:spPr>
          <a:xfrm>
            <a:off x="3658124" y="3964175"/>
            <a:ext cx="3658119" cy="39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001"/>
              <a:buFont typeface="Arial"/>
              <a:buNone/>
              <a:defRPr sz="3001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3"/>
          <p:cNvSpPr>
            <a:spLocks noGrp="1"/>
          </p:cNvSpPr>
          <p:nvPr>
            <p:ph type="pic" idx="4"/>
          </p:nvPr>
        </p:nvSpPr>
        <p:spPr>
          <a:xfrm>
            <a:off x="7307794" y="-1214"/>
            <a:ext cx="3658119" cy="39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001"/>
              <a:buFont typeface="Arial"/>
              <a:buNone/>
              <a:defRPr sz="3001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3"/>
          <p:cNvSpPr>
            <a:spLocks noGrp="1"/>
          </p:cNvSpPr>
          <p:nvPr>
            <p:ph type="pic" idx="5"/>
          </p:nvPr>
        </p:nvSpPr>
        <p:spPr>
          <a:xfrm>
            <a:off x="10982630" y="3965389"/>
            <a:ext cx="3630536" cy="39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001"/>
              <a:buFont typeface="Arial"/>
              <a:buNone/>
              <a:defRPr sz="3001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3"/>
          <p:cNvSpPr>
            <a:spLocks noGrp="1"/>
          </p:cNvSpPr>
          <p:nvPr>
            <p:ph type="pic" idx="6"/>
          </p:nvPr>
        </p:nvSpPr>
        <p:spPr>
          <a:xfrm>
            <a:off x="14613166" y="2432"/>
            <a:ext cx="3674833" cy="39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001"/>
              <a:buFont typeface="Arial"/>
              <a:buNone/>
              <a:defRPr sz="3001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0" y="3960813"/>
            <a:ext cx="365760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7"/>
          </p:nvPr>
        </p:nvSpPr>
        <p:spPr>
          <a:xfrm>
            <a:off x="3680962" y="2432"/>
            <a:ext cx="365760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8"/>
          </p:nvPr>
        </p:nvSpPr>
        <p:spPr>
          <a:xfrm>
            <a:off x="7295945" y="3970439"/>
            <a:ext cx="365760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9"/>
          </p:nvPr>
        </p:nvSpPr>
        <p:spPr>
          <a:xfrm>
            <a:off x="10998183" y="2432"/>
            <a:ext cx="365760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body" idx="13"/>
          </p:nvPr>
        </p:nvSpPr>
        <p:spPr>
          <a:xfrm>
            <a:off x="14642252" y="3960341"/>
            <a:ext cx="365760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14"/>
          </p:nvPr>
        </p:nvSpPr>
        <p:spPr>
          <a:xfrm>
            <a:off x="341313" y="8353425"/>
            <a:ext cx="17559337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ftr" idx="11"/>
          </p:nvPr>
        </p:nvSpPr>
        <p:spPr>
          <a:xfrm>
            <a:off x="122049" y="12736378"/>
            <a:ext cx="290012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_Left">
  <p:cSld name="Featured_Lef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/>
          <p:nvPr/>
        </p:nvSpPr>
        <p:spPr>
          <a:xfrm>
            <a:off x="16702088" y="620713"/>
            <a:ext cx="773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p44"/>
          <p:cNvSpPr>
            <a:spLocks noGrp="1"/>
          </p:cNvSpPr>
          <p:nvPr>
            <p:ph type="pic" idx="2"/>
          </p:nvPr>
        </p:nvSpPr>
        <p:spPr>
          <a:xfrm>
            <a:off x="6455877" y="5114395"/>
            <a:ext cx="1417307" cy="514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4"/>
          <p:cNvSpPr>
            <a:spLocks noGrp="1"/>
          </p:cNvSpPr>
          <p:nvPr>
            <p:ph type="pic" idx="3"/>
          </p:nvPr>
        </p:nvSpPr>
        <p:spPr>
          <a:xfrm>
            <a:off x="1747751" y="5100282"/>
            <a:ext cx="1344030" cy="514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4"/>
          <p:cNvSpPr>
            <a:spLocks noGrp="1"/>
          </p:cNvSpPr>
          <p:nvPr>
            <p:ph type="pic" idx="4"/>
          </p:nvPr>
        </p:nvSpPr>
        <p:spPr>
          <a:xfrm>
            <a:off x="3379303" y="4535839"/>
            <a:ext cx="2834615" cy="67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9423400" y="1922463"/>
            <a:ext cx="8353156" cy="1018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5"/>
          </p:nvPr>
        </p:nvSpPr>
        <p:spPr>
          <a:xfrm>
            <a:off x="635000" y="325438"/>
            <a:ext cx="8121650" cy="320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ftr" idx="11"/>
          </p:nvPr>
        </p:nvSpPr>
        <p:spPr>
          <a:xfrm>
            <a:off x="122049" y="12736378"/>
            <a:ext cx="290012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body" idx="1"/>
          </p:nvPr>
        </p:nvSpPr>
        <p:spPr>
          <a:xfrm>
            <a:off x="1257300" y="2758698"/>
            <a:ext cx="15773400" cy="959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9399A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title"/>
          </p:nvPr>
        </p:nvSpPr>
        <p:spPr>
          <a:xfrm>
            <a:off x="1257300" y="402956"/>
            <a:ext cx="15773400" cy="153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Lato"/>
              <a:buNone/>
              <a:defRPr sz="6600" b="1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7266767" y="12662976"/>
            <a:ext cx="350455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42C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body" idx="1"/>
          </p:nvPr>
        </p:nvSpPr>
        <p:spPr>
          <a:xfrm>
            <a:off x="366766" y="3774332"/>
            <a:ext cx="17845086" cy="414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8000" b="1" dirty="0"/>
              <a:t>Applying Implementation Science to School-Based Prevention</a:t>
            </a:r>
            <a:endParaRPr sz="8000" b="1" dirty="0"/>
          </a:p>
        </p:txBody>
      </p:sp>
      <p:sp>
        <p:nvSpPr>
          <p:cNvPr id="69" name="Google Shape;69;p1"/>
          <p:cNvSpPr txBox="1"/>
          <p:nvPr/>
        </p:nvSpPr>
        <p:spPr>
          <a:xfrm>
            <a:off x="4368004" y="7890782"/>
            <a:ext cx="9401176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150" tIns="81575" rIns="163150" bIns="8157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SSRI-CTSI Implementation Science Workshop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Jennifer L. Frank, PhD</a:t>
            </a:r>
            <a:endParaRPr sz="3600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December 18, 2020</a:t>
            </a:r>
            <a:endParaRPr sz="3600" dirty="0">
              <a:solidFill>
                <a:schemeClr val="accen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8124084" y="6771157"/>
            <a:ext cx="1165225" cy="682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00" tIns="34250" rIns="6850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77;p2">
            <a:extLst>
              <a:ext uri="{FF2B5EF4-FFF2-40B4-BE49-F238E27FC236}">
                <a16:creationId xmlns:a16="http://schemas.microsoft.com/office/drawing/2014/main" id="{B2663B78-109B-4096-B2F1-0D96A1E9B934}"/>
              </a:ext>
            </a:extLst>
          </p:cNvPr>
          <p:cNvSpPr/>
          <p:nvPr/>
        </p:nvSpPr>
        <p:spPr>
          <a:xfrm>
            <a:off x="140278" y="4157899"/>
            <a:ext cx="3523288" cy="7895476"/>
          </a:xfrm>
          <a:prstGeom prst="roundRect">
            <a:avLst>
              <a:gd name="adj" fmla="val 10000"/>
            </a:avLst>
          </a:prstGeom>
          <a:solidFill>
            <a:srgbClr val="2F83C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6" name="Google Shape;76;p2"/>
          <p:cNvGrpSpPr/>
          <p:nvPr/>
        </p:nvGrpSpPr>
        <p:grpSpPr>
          <a:xfrm>
            <a:off x="-126735" y="4112024"/>
            <a:ext cx="18258439" cy="7941351"/>
            <a:chOff x="-4574770" y="620208"/>
            <a:chExt cx="21724794" cy="9050842"/>
          </a:xfrm>
        </p:grpSpPr>
        <p:sp>
          <p:nvSpPr>
            <p:cNvPr id="77" name="Google Shape;77;p2"/>
            <p:cNvSpPr/>
            <p:nvPr/>
          </p:nvSpPr>
          <p:spPr>
            <a:xfrm>
              <a:off x="0" y="672492"/>
              <a:ext cx="4192182" cy="8998558"/>
            </a:xfrm>
            <a:prstGeom prst="roundRect">
              <a:avLst>
                <a:gd name="adj" fmla="val 10000"/>
              </a:avLst>
            </a:prstGeom>
            <a:solidFill>
              <a:srgbClr val="2F83C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 txBox="1"/>
            <p:nvPr/>
          </p:nvSpPr>
          <p:spPr>
            <a:xfrm>
              <a:off x="-326619" y="3868420"/>
              <a:ext cx="4518802" cy="3868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Cultivating Awareness &amp; Resilience in Education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None/>
              </a:pPr>
              <a:endParaRPr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IES: Goal 2 &amp; 3</a:t>
              </a:r>
              <a:r>
                <a:rPr lang="en-US" sz="3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9860" y="1510331"/>
              <a:ext cx="3220459" cy="136032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321947" y="672492"/>
              <a:ext cx="4192182" cy="8998558"/>
            </a:xfrm>
            <a:prstGeom prst="roundRect">
              <a:avLst>
                <a:gd name="adj" fmla="val 10000"/>
              </a:avLst>
            </a:prstGeom>
            <a:solidFill>
              <a:srgbClr val="4F91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 txBox="1"/>
            <p:nvPr/>
          </p:nvSpPr>
          <p:spPr>
            <a:xfrm>
              <a:off x="4321947" y="3868420"/>
              <a:ext cx="4192182" cy="3868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 RESPECT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540"/>
                </a:spcBef>
                <a:spcAft>
                  <a:spcPts val="0"/>
                </a:spcAft>
                <a:buNone/>
              </a:pP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None/>
              </a:pP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IES Goal 2</a:t>
              </a: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18914" y="1577059"/>
              <a:ext cx="3220459" cy="12500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639894" y="620208"/>
              <a:ext cx="4192182" cy="9050842"/>
            </a:xfrm>
            <a:prstGeom prst="roundRect">
              <a:avLst>
                <a:gd name="adj" fmla="val 10000"/>
              </a:avLst>
            </a:prstGeom>
            <a:solidFill>
              <a:srgbClr val="73A4D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8639894" y="3868420"/>
              <a:ext cx="4192182" cy="3868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Breathe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540"/>
                </a:spcBef>
                <a:spcAft>
                  <a:spcPts val="0"/>
                </a:spcAft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30"/>
                </a:spcBef>
                <a:spcAft>
                  <a:spcPts val="0"/>
                </a:spcAft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3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IES Goal 2 </a:t>
              </a: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398899" y="1445020"/>
              <a:ext cx="2674173" cy="149094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957842" y="672492"/>
              <a:ext cx="4192182" cy="8998558"/>
            </a:xfrm>
            <a:prstGeom prst="roundRect">
              <a:avLst>
                <a:gd name="adj" fmla="val 10000"/>
              </a:avLst>
            </a:prstGeom>
            <a:solidFill>
              <a:srgbClr val="98B9E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12957842" y="3868420"/>
              <a:ext cx="4192182" cy="3868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Transformative Life Skills </a:t>
              </a:r>
              <a:endParaRPr sz="32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540"/>
                </a:spcBef>
                <a:spcAft>
                  <a:spcPts val="0"/>
                </a:spcAft>
                <a:buNone/>
              </a:pPr>
              <a:endParaRPr sz="3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30"/>
                </a:spcBef>
                <a:spcAft>
                  <a:spcPts val="0"/>
                </a:spcAft>
                <a:buNone/>
              </a:pPr>
              <a:endParaRPr sz="3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30"/>
                </a:spcBef>
                <a:spcAft>
                  <a:spcPts val="0"/>
                </a:spcAft>
                <a:buNone/>
              </a:pPr>
              <a:r>
                <a:rPr lang="en-US" sz="3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GBY Foundation</a:t>
              </a:r>
              <a:endParaRPr sz="3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961811" y="1236592"/>
              <a:ext cx="2184244" cy="19078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4574770" y="8192276"/>
              <a:ext cx="20720824" cy="145065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CDBF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body" idx="2"/>
          </p:nvPr>
        </p:nvSpPr>
        <p:spPr>
          <a:xfrm>
            <a:off x="1257300" y="1687296"/>
            <a:ext cx="15773400" cy="581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-283029" y="443475"/>
            <a:ext cx="18571029" cy="153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Lato"/>
              <a:buNone/>
            </a:pPr>
            <a:r>
              <a:rPr lang="en-US"/>
              <a:t>Overview of Programs &amp; Projects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6037360" y="2939680"/>
            <a:ext cx="50864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Teacher-Focused</a:t>
            </a:r>
          </a:p>
        </p:txBody>
      </p:sp>
      <p:sp>
        <p:nvSpPr>
          <p:cNvPr id="94" name="Google Shape;94;p2"/>
          <p:cNvSpPr txBox="1"/>
          <p:nvPr/>
        </p:nvSpPr>
        <p:spPr>
          <a:xfrm>
            <a:off x="11617330" y="2916933"/>
            <a:ext cx="53906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Student-Focused</a:t>
            </a:r>
            <a:endParaRPr sz="5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3;p2">
            <a:extLst>
              <a:ext uri="{FF2B5EF4-FFF2-40B4-BE49-F238E27FC236}">
                <a16:creationId xmlns:a16="http://schemas.microsoft.com/office/drawing/2014/main" id="{FB4A57D1-A262-4B2F-903A-E6E09D5153AE}"/>
              </a:ext>
            </a:extLst>
          </p:cNvPr>
          <p:cNvSpPr txBox="1"/>
          <p:nvPr/>
        </p:nvSpPr>
        <p:spPr>
          <a:xfrm>
            <a:off x="140278" y="2939680"/>
            <a:ext cx="50864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Systems-Focused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C80F7-CE53-43E4-8FD5-FED29B164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20" y="4555683"/>
            <a:ext cx="2228850" cy="2047875"/>
          </a:xfrm>
          <a:prstGeom prst="rect">
            <a:avLst/>
          </a:prstGeom>
        </p:spPr>
      </p:pic>
      <p:sp>
        <p:nvSpPr>
          <p:cNvPr id="27" name="Google Shape;81;p2">
            <a:extLst>
              <a:ext uri="{FF2B5EF4-FFF2-40B4-BE49-F238E27FC236}">
                <a16:creationId xmlns:a16="http://schemas.microsoft.com/office/drawing/2014/main" id="{748CA964-1145-49E0-BADE-DE70723E5C00}"/>
              </a:ext>
            </a:extLst>
          </p:cNvPr>
          <p:cNvSpPr txBox="1"/>
          <p:nvPr/>
        </p:nvSpPr>
        <p:spPr>
          <a:xfrm>
            <a:off x="140278" y="6898447"/>
            <a:ext cx="3523288" cy="179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2925" tIns="312925" rIns="312925" bIns="312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Behavioral Interventions and Supports (PBIS) </a:t>
            </a:r>
            <a:endParaRPr sz="2800" dirty="0"/>
          </a:p>
        </p:txBody>
      </p:sp>
      <p:sp>
        <p:nvSpPr>
          <p:cNvPr id="28" name="Google Shape;81;p2">
            <a:extLst>
              <a:ext uri="{FF2B5EF4-FFF2-40B4-BE49-F238E27FC236}">
                <a16:creationId xmlns:a16="http://schemas.microsoft.com/office/drawing/2014/main" id="{5EDE89D9-A69A-4169-8982-55390BC85CA7}"/>
              </a:ext>
            </a:extLst>
          </p:cNvPr>
          <p:cNvSpPr txBox="1"/>
          <p:nvPr/>
        </p:nvSpPr>
        <p:spPr>
          <a:xfrm>
            <a:off x="167543" y="9006966"/>
            <a:ext cx="3523288" cy="179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2925" tIns="312925" rIns="312925" bIns="312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IES Goal 2 &amp; 3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3812683" y="2785566"/>
            <a:ext cx="14475317" cy="814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sz="4800" b="1" dirty="0"/>
              <a:t>Type 1</a:t>
            </a:r>
          </a:p>
          <a:p>
            <a:pPr lvl="1" indent="-457200">
              <a:spcBef>
                <a:spcPts val="0"/>
              </a:spcBef>
              <a:buSzPts val="5600"/>
            </a:pPr>
            <a:r>
              <a:rPr lang="en-US" dirty="0"/>
              <a:t>Mixed-Methods Examine Feasibility, Acceptability, and Assumptions Regarding Change Processes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sz="4800" b="1" dirty="0"/>
              <a:t>Type 2</a:t>
            </a:r>
          </a:p>
          <a:p>
            <a:pPr lvl="1" indent="-457200">
              <a:spcBef>
                <a:spcPts val="2000"/>
              </a:spcBef>
              <a:buSzPts val="5600"/>
            </a:pPr>
            <a:r>
              <a:rPr lang="en-US" dirty="0"/>
              <a:t>Creation &amp; Validation of Implementation Measures </a:t>
            </a:r>
          </a:p>
          <a:p>
            <a:pPr lvl="1" indent="-457200">
              <a:spcBef>
                <a:spcPts val="2000"/>
              </a:spcBef>
              <a:buSzPts val="5600"/>
            </a:pPr>
            <a:r>
              <a:rPr lang="en-US" dirty="0"/>
              <a:t>Validation of Cut-Points &amp; Thresholds for Implementation Monitoring &amp; Decision-Making  </a:t>
            </a:r>
          </a:p>
          <a:p>
            <a:pPr lvl="1" indent="-457200">
              <a:spcBef>
                <a:spcPts val="2000"/>
              </a:spcBef>
              <a:buSzPts val="5600"/>
            </a:pPr>
            <a:r>
              <a:rPr lang="en-US" dirty="0"/>
              <a:t>Development of Supplemental Components to Address Implementation Challenges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sz="4800" b="1" dirty="0"/>
              <a:t>Type 3</a:t>
            </a:r>
          </a:p>
          <a:p>
            <a:pPr lvl="1" indent="-457200">
              <a:spcBef>
                <a:spcPts val="2000"/>
              </a:spcBef>
              <a:buSzPts val="5600"/>
            </a:pPr>
            <a:r>
              <a:rPr lang="en-US" dirty="0"/>
              <a:t>Formal Testing of Components/Processes to Address Implementation Challenges</a:t>
            </a:r>
          </a:p>
          <a:p>
            <a:pPr lvl="1" indent="-457200">
              <a:spcBef>
                <a:spcPts val="2000"/>
              </a:spcBef>
              <a:buSzPts val="5600"/>
            </a:pPr>
            <a:endParaRPr dirty="0"/>
          </a:p>
          <a:p>
            <a:pPr marL="1371600" lvl="1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2"/>
          </p:nvPr>
        </p:nvSpPr>
        <p:spPr>
          <a:xfrm>
            <a:off x="1257300" y="1687296"/>
            <a:ext cx="15773400" cy="581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 (</a:t>
            </a:r>
            <a:r>
              <a:rPr lang="en-US" dirty="0" err="1"/>
              <a:t>Bernet</a:t>
            </a:r>
            <a:r>
              <a:rPr lang="en-US" dirty="0"/>
              <a:t> et al., 2013)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257299" y="402956"/>
            <a:ext cx="16875057" cy="153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Lato"/>
              <a:buNone/>
            </a:pPr>
            <a:r>
              <a:rPr lang="en-US" dirty="0"/>
              <a:t>Applications of Implementation Science Research</a:t>
            </a:r>
            <a:endParaRPr dirty="0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773" y="2991237"/>
            <a:ext cx="3098132" cy="3098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94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424D08-12CE-45D2-B9A3-808947A542E2}"/>
              </a:ext>
            </a:extLst>
          </p:cNvPr>
          <p:cNvSpPr/>
          <p:nvPr/>
        </p:nvSpPr>
        <p:spPr>
          <a:xfrm>
            <a:off x="82155" y="10138525"/>
            <a:ext cx="6818673" cy="3577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546A14-10B5-4CB8-A789-90FDF4AC429E}"/>
              </a:ext>
            </a:extLst>
          </p:cNvPr>
          <p:cNvSpPr/>
          <p:nvPr/>
        </p:nvSpPr>
        <p:spPr>
          <a:xfrm>
            <a:off x="105944" y="7497104"/>
            <a:ext cx="5914417" cy="2422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144B6A-8DC7-4B59-9DED-4251E6E78066}"/>
              </a:ext>
            </a:extLst>
          </p:cNvPr>
          <p:cNvSpPr/>
          <p:nvPr/>
        </p:nvSpPr>
        <p:spPr>
          <a:xfrm>
            <a:off x="82155" y="2886158"/>
            <a:ext cx="5914417" cy="4233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595353" y="2832486"/>
            <a:ext cx="11139196" cy="967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dirty="0"/>
              <a:t>Feasibility &amp; Acceptability of Implementation Via Mixed Methods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sz="4800" dirty="0"/>
              <a:t>Qualitative Protocol Mapped to Intervention Theory of Action 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sz="4800" dirty="0"/>
              <a:t>Qualitative Systematic Case Studies of Responder and Non-Responder Cases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sz="4800" dirty="0"/>
              <a:t>Single Case Designs to Examine Stability, Immediacy, and Magnitude of Effect Across</a:t>
            </a:r>
          </a:p>
          <a:p>
            <a:pPr lvl="5" indent="-457200">
              <a:spcBef>
                <a:spcPts val="0"/>
              </a:spcBef>
              <a:buSzPts val="5600"/>
            </a:pPr>
            <a:r>
              <a:rPr lang="en-US" sz="4400" dirty="0"/>
              <a:t>Participant Groups</a:t>
            </a:r>
          </a:p>
          <a:p>
            <a:pPr lvl="5" indent="-457200">
              <a:spcBef>
                <a:spcPts val="0"/>
              </a:spcBef>
              <a:buSzPts val="5600"/>
            </a:pPr>
            <a:r>
              <a:rPr lang="en-US" sz="4400" dirty="0"/>
              <a:t>Behaviors of Interest</a:t>
            </a:r>
          </a:p>
          <a:p>
            <a:pPr lvl="5" indent="-457200">
              <a:spcBef>
                <a:spcPts val="0"/>
              </a:spcBef>
              <a:buSzPts val="5600"/>
            </a:pPr>
            <a:r>
              <a:rPr lang="en-US" sz="4400" dirty="0"/>
              <a:t>Settings of Intended Generalization </a:t>
            </a:r>
            <a:endParaRPr sz="4400" dirty="0"/>
          </a:p>
          <a:p>
            <a:pPr marL="1371600" lvl="1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2"/>
          </p:nvPr>
        </p:nvSpPr>
        <p:spPr>
          <a:xfrm>
            <a:off x="1257300" y="1687296"/>
            <a:ext cx="15773400" cy="581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 Test of Clinical Intervention + Secondary Data to Inform Subsequent Trials  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257300" y="402956"/>
            <a:ext cx="15773400" cy="153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Lato"/>
              <a:buNone/>
            </a:pPr>
            <a:r>
              <a:rPr lang="en-US" dirty="0"/>
              <a:t>Type 1 Design Activities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C13C2E-E008-4423-A985-28DEB8246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9" t="38948" r="27856" b="41878"/>
          <a:stretch/>
        </p:blipFill>
        <p:spPr>
          <a:xfrm>
            <a:off x="175097" y="4026812"/>
            <a:ext cx="5564222" cy="1400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31B68-6D83-422F-B4C5-29EC3A69F7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6" t="27080" r="32025" b="62268"/>
          <a:stretch/>
        </p:blipFill>
        <p:spPr>
          <a:xfrm>
            <a:off x="175097" y="7631949"/>
            <a:ext cx="5617620" cy="986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41B0CF-D563-44FF-9011-B1E39FEF98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37" t="41877" r="38737" b="45667"/>
          <a:stretch/>
        </p:blipFill>
        <p:spPr>
          <a:xfrm>
            <a:off x="719847" y="8837633"/>
            <a:ext cx="3871608" cy="93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A2B9C-8007-4DE6-96E3-7437749D30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76" t="39215" r="24420" b="46562"/>
          <a:stretch/>
        </p:blipFill>
        <p:spPr>
          <a:xfrm>
            <a:off x="389105" y="10268098"/>
            <a:ext cx="6186792" cy="103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BBBBC3-6591-493B-9331-EB0941D4B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18" y="11404854"/>
            <a:ext cx="1738610" cy="2217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BB47C-8D4D-4CF9-9FEE-6ED7C912E7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611"/>
          <a:stretch/>
        </p:blipFill>
        <p:spPr>
          <a:xfrm>
            <a:off x="2217906" y="11416554"/>
            <a:ext cx="4682922" cy="2027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38A6E-3D03-46EB-8B80-B704242365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039" t="21056" r="30115" b="50156"/>
          <a:stretch/>
        </p:blipFill>
        <p:spPr>
          <a:xfrm>
            <a:off x="335549" y="5526497"/>
            <a:ext cx="2796599" cy="1534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5025C-EB17-4F4A-940E-5650152543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457" t="41707" r="29956" b="47149"/>
          <a:stretch/>
        </p:blipFill>
        <p:spPr>
          <a:xfrm>
            <a:off x="252918" y="2978213"/>
            <a:ext cx="5144874" cy="90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E3E59-D0C6-44AF-BBDD-84A65CD432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990" t="46159" r="30720" b="23854"/>
          <a:stretch/>
        </p:blipFill>
        <p:spPr>
          <a:xfrm>
            <a:off x="3214045" y="5545952"/>
            <a:ext cx="2690644" cy="14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8FE3821-D4D3-4142-B861-BDB3EB1BA2ED}"/>
              </a:ext>
            </a:extLst>
          </p:cNvPr>
          <p:cNvSpPr/>
          <p:nvPr/>
        </p:nvSpPr>
        <p:spPr>
          <a:xfrm>
            <a:off x="58365" y="8425556"/>
            <a:ext cx="5564223" cy="5290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E04755-153B-4253-AAD4-08CFAB959C64}"/>
              </a:ext>
            </a:extLst>
          </p:cNvPr>
          <p:cNvSpPr/>
          <p:nvPr/>
        </p:nvSpPr>
        <p:spPr>
          <a:xfrm>
            <a:off x="0" y="5463276"/>
            <a:ext cx="5564223" cy="2309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30D5B0-C30C-4B66-89F4-6BA1EC02D4CF}"/>
              </a:ext>
            </a:extLst>
          </p:cNvPr>
          <p:cNvSpPr/>
          <p:nvPr/>
        </p:nvSpPr>
        <p:spPr>
          <a:xfrm>
            <a:off x="-1" y="2499362"/>
            <a:ext cx="5564223" cy="2607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7179013" y="2832486"/>
            <a:ext cx="10555535" cy="967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dirty="0"/>
              <a:t>Creation &amp; Validation of Implementation Measures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dirty="0"/>
              <a:t>Observational Protocols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dirty="0"/>
              <a:t>Multi-Method Implementation Measures (Ratings + Products)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dirty="0"/>
              <a:t>Validation of Context-Specific Cut-Points &amp; Thresholds for Implementation Monitoring Using </a:t>
            </a:r>
            <a:r>
              <a:rPr lang="en-US" u="sng" dirty="0"/>
              <a:t>Local Data Sources</a:t>
            </a:r>
          </a:p>
          <a:p>
            <a:pPr marL="914400" lvl="2" indent="0">
              <a:spcBef>
                <a:spcPts val="0"/>
              </a:spcBef>
              <a:buSzPts val="5600"/>
              <a:buNone/>
            </a:pPr>
            <a:endParaRPr lang="en-US" u="sng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dirty="0"/>
              <a:t>Development and Piloting of Components to Address Implementation Challenges 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sz="4400" dirty="0"/>
              <a:t>Coaching &amp; Feedback: Virtual Coaching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sz="4400" dirty="0"/>
              <a:t>Sustained Practice: Virtual Role Play</a:t>
            </a:r>
          </a:p>
          <a:p>
            <a:pPr lvl="2" indent="-457200">
              <a:spcBef>
                <a:spcPts val="0"/>
              </a:spcBef>
              <a:buSzPts val="5600"/>
            </a:pPr>
            <a:r>
              <a:rPr lang="en-US" sz="4400" dirty="0"/>
              <a:t>Supplemental Content (Self-Care)</a:t>
            </a:r>
          </a:p>
          <a:p>
            <a:pPr marL="1371600" lvl="1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2"/>
          </p:nvPr>
        </p:nvSpPr>
        <p:spPr>
          <a:xfrm>
            <a:off x="1257300" y="1687296"/>
            <a:ext cx="15773400" cy="581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 Test of Clinical Intervention + Test of Implementation Strategy 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257300" y="402956"/>
            <a:ext cx="15773400" cy="153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Lato"/>
              <a:buNone/>
            </a:pPr>
            <a:r>
              <a:rPr lang="en-US" dirty="0"/>
              <a:t>Type 2 Design Activities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EA6C4F-71E0-452B-8584-DB9F00CA0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3" t="39482" r="25948" b="47470"/>
          <a:stretch/>
        </p:blipFill>
        <p:spPr>
          <a:xfrm>
            <a:off x="116732" y="2748535"/>
            <a:ext cx="5447490" cy="88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8C6B9E-A121-4E78-AA66-491802FC2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30" t="26740" r="30720" b="39706"/>
          <a:stretch/>
        </p:blipFill>
        <p:spPr>
          <a:xfrm>
            <a:off x="441855" y="3694820"/>
            <a:ext cx="3493255" cy="1373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35BCE-C67B-4D2D-89B0-79B31720D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93" t="35907" r="28620" b="54540"/>
          <a:stretch/>
        </p:blipFill>
        <p:spPr>
          <a:xfrm>
            <a:off x="234998" y="5632686"/>
            <a:ext cx="4727643" cy="697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981E7-79CD-430A-B6A3-0B20CD4824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39" t="42914" r="20030" b="29095"/>
          <a:stretch/>
        </p:blipFill>
        <p:spPr>
          <a:xfrm>
            <a:off x="441855" y="6456908"/>
            <a:ext cx="3959159" cy="1234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56929-28A0-454E-9F9E-7CB288C1B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19" y="8744422"/>
            <a:ext cx="4491110" cy="2311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27149D-63B9-42A4-AFD7-35A8DA2B4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19" y="11585263"/>
            <a:ext cx="1819829" cy="1961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89C7F-6A1D-4BFA-89BA-C7F1AD2AD4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8819" y="11264022"/>
            <a:ext cx="2334638" cy="23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FE7527-A6B1-48BD-AAB7-B51A45B72A9E}"/>
              </a:ext>
            </a:extLst>
          </p:cNvPr>
          <p:cNvSpPr/>
          <p:nvPr/>
        </p:nvSpPr>
        <p:spPr>
          <a:xfrm>
            <a:off x="0" y="2353274"/>
            <a:ext cx="5613883" cy="10959770"/>
          </a:xfrm>
          <a:prstGeom prst="rect">
            <a:avLst/>
          </a:prstGeom>
          <a:solidFill>
            <a:schemeClr val="accent5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AFD17-61BE-4DF3-B9CD-8DC96221221A}"/>
              </a:ext>
            </a:extLst>
          </p:cNvPr>
          <p:cNvSpPr/>
          <p:nvPr/>
        </p:nvSpPr>
        <p:spPr>
          <a:xfrm>
            <a:off x="590873" y="2584450"/>
            <a:ext cx="3027815" cy="4565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266661" y="2584450"/>
            <a:ext cx="11712103" cy="617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dirty="0"/>
              <a:t>Testing of Components to Address Implementation Challenges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dirty="0"/>
              <a:t>Fractional Factorial Designs to Explore “Dosage”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dirty="0"/>
              <a:t>Anchored Revisions to </a:t>
            </a:r>
            <a:r>
              <a:rPr lang="en-US" u="sng" dirty="0"/>
              <a:t>Benchmarks</a:t>
            </a:r>
            <a:r>
              <a:rPr lang="en-US" dirty="0"/>
              <a:t> for Effectiveness, Acceptability, and Fidelity/Sustainability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</a:pPr>
            <a:r>
              <a:rPr lang="en-US" dirty="0"/>
              <a:t>Findings Inform Implementation Decisions </a:t>
            </a:r>
          </a:p>
          <a:p>
            <a:pPr lvl="5" indent="-457200">
              <a:spcBef>
                <a:spcPts val="0"/>
              </a:spcBef>
              <a:buSzPts val="5600"/>
            </a:pPr>
            <a:r>
              <a:rPr lang="en-US" sz="4400" u="sng" dirty="0"/>
              <a:t>Coaching</a:t>
            </a:r>
            <a:r>
              <a:rPr lang="en-US" sz="4400" dirty="0"/>
              <a:t>:  Reactivity and Classroom Management</a:t>
            </a:r>
          </a:p>
          <a:p>
            <a:pPr lvl="5" indent="-457200">
              <a:spcBef>
                <a:spcPts val="0"/>
              </a:spcBef>
              <a:buSzPts val="5600"/>
            </a:pPr>
            <a:r>
              <a:rPr lang="en-US" sz="4400" u="sng" dirty="0"/>
              <a:t>Virtual Role Play</a:t>
            </a:r>
            <a:r>
              <a:rPr lang="en-US" sz="4400" dirty="0"/>
              <a:t>: Implementation of Intervention Strategies</a:t>
            </a:r>
          </a:p>
          <a:p>
            <a:pPr lvl="5" indent="-457200">
              <a:spcBef>
                <a:spcPts val="0"/>
              </a:spcBef>
              <a:buSzPts val="5600"/>
            </a:pPr>
            <a:r>
              <a:rPr lang="en-US" sz="4400" u="sng" dirty="0"/>
              <a:t>Self-Care</a:t>
            </a:r>
            <a:r>
              <a:rPr lang="en-US" sz="4400" dirty="0"/>
              <a:t>: Teacher Burn-Out, Maladaptive Verbal &amp; Non-Verbal Behavior </a:t>
            </a:r>
          </a:p>
          <a:p>
            <a:pPr marL="2286000" lvl="5" indent="0">
              <a:spcBef>
                <a:spcPts val="0"/>
              </a:spcBef>
              <a:buSzPts val="5600"/>
              <a:buNone/>
            </a:pPr>
            <a:endParaRPr dirty="0"/>
          </a:p>
          <a:p>
            <a:pPr marL="1371600" lvl="1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2"/>
          </p:nvPr>
        </p:nvSpPr>
        <p:spPr>
          <a:xfrm>
            <a:off x="1257300" y="1687296"/>
            <a:ext cx="15773400" cy="581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 Test of Implementation Strategy 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16428203" y="12736378"/>
            <a:ext cx="126892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257300" y="402956"/>
            <a:ext cx="15773400" cy="153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Lato"/>
              <a:buNone/>
            </a:pPr>
            <a:r>
              <a:rPr lang="en-US" dirty="0"/>
              <a:t>Type 3 Design Activities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16BB8-0FE0-43F9-9807-05DA8EC0E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6" y="2584450"/>
            <a:ext cx="2812317" cy="4487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78250-8BB7-4EAA-80B6-BC93A5E1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32" y="7884555"/>
            <a:ext cx="4660573" cy="2353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FA956-2BC4-438B-A8D7-D1CF2858A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993" y="7330118"/>
            <a:ext cx="573074" cy="621846"/>
          </a:xfrm>
          <a:prstGeom prst="rect">
            <a:avLst/>
          </a:prstGeom>
        </p:spPr>
      </p:pic>
      <p:sp>
        <p:nvSpPr>
          <p:cNvPr id="15" name="Right Arrow 9">
            <a:extLst>
              <a:ext uri="{FF2B5EF4-FFF2-40B4-BE49-F238E27FC236}">
                <a16:creationId xmlns:a16="http://schemas.microsoft.com/office/drawing/2014/main" id="{9BDA342E-D4B3-49F4-A4C1-8F43CD927FDC}"/>
              </a:ext>
            </a:extLst>
          </p:cNvPr>
          <p:cNvSpPr/>
          <p:nvPr/>
        </p:nvSpPr>
        <p:spPr>
          <a:xfrm rot="5400000">
            <a:off x="2328486" y="10274552"/>
            <a:ext cx="604662" cy="53143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4F36D-8BF8-49E4-B51F-CA3B0175A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94" y="11023127"/>
            <a:ext cx="5125453" cy="22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Project RESPECT">
  <a:themeElements>
    <a:clrScheme name="Impresario - Coloured Light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7FB34C"/>
      </a:accent1>
      <a:accent2>
        <a:srgbClr val="3891DE"/>
      </a:accent2>
      <a:accent3>
        <a:srgbClr val="485868"/>
      </a:accent3>
      <a:accent4>
        <a:srgbClr val="F1992D"/>
      </a:accent4>
      <a:accent5>
        <a:srgbClr val="EB223D"/>
      </a:accent5>
      <a:accent6>
        <a:srgbClr val="A1A1A1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375</Words>
  <Application>Microsoft Office PowerPoint</Application>
  <PresentationFormat>Custom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Lato</vt:lpstr>
      <vt:lpstr>Calibri</vt:lpstr>
      <vt:lpstr>Lato Light</vt:lpstr>
      <vt:lpstr>Open Sans Light</vt:lpstr>
      <vt:lpstr>Arial</vt:lpstr>
      <vt:lpstr>Project RESPECT</vt:lpstr>
      <vt:lpstr>PowerPoint Presentation</vt:lpstr>
      <vt:lpstr>Overview of Programs &amp; Projects</vt:lpstr>
      <vt:lpstr>Applications of Implementation Science Research</vt:lpstr>
      <vt:lpstr>Type 1 Design Activities</vt:lpstr>
      <vt:lpstr>Type 2 Design Activities</vt:lpstr>
      <vt:lpstr>Type 3 Design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Frank</dc:creator>
  <cp:lastModifiedBy>User</cp:lastModifiedBy>
  <cp:revision>19</cp:revision>
  <dcterms:created xsi:type="dcterms:W3CDTF">2015-12-22T15:16:41Z</dcterms:created>
  <dcterms:modified xsi:type="dcterms:W3CDTF">2020-12-16T23:38:52Z</dcterms:modified>
</cp:coreProperties>
</file>