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426" r:id="rId2"/>
    <p:sldId id="269" r:id="rId3"/>
    <p:sldId id="424" r:id="rId4"/>
    <p:sldId id="268" r:id="rId5"/>
    <p:sldId id="425" r:id="rId6"/>
    <p:sldId id="264" r:id="rId7"/>
    <p:sldId id="42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C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p:scale>
          <a:sx n="66" d="100"/>
          <a:sy n="66" d="100"/>
        </p:scale>
        <p:origin x="87" y="6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59443-7216-47CC-8846-D1F55A113CDB}"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F8D46-F307-4064-A7AB-41252B79D49F}" type="slidenum">
              <a:rPr lang="en-US" smtClean="0"/>
              <a:t>‹#›</a:t>
            </a:fld>
            <a:endParaRPr lang="en-US"/>
          </a:p>
        </p:txBody>
      </p:sp>
    </p:spTree>
    <p:extLst>
      <p:ext uri="{BB962C8B-B14F-4D97-AF65-F5344CB8AC3E}">
        <p14:creationId xmlns:p14="http://schemas.microsoft.com/office/powerpoint/2010/main" val="227470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a needs assessment to understand what policymakers priorities are (step 1) and their short-term goals (step 4). We also build capacity at the same</a:t>
            </a:r>
            <a:r>
              <a:rPr lang="en-US" baseline="0" dirty="0"/>
              <a:t> time to identify researchers with relevant experiences (step 2) and support their policy skill development (step 3). </a:t>
            </a:r>
          </a:p>
          <a:p>
            <a:endParaRPr lang="en-US" baseline="0" dirty="0"/>
          </a:p>
          <a:p>
            <a:r>
              <a:rPr lang="en-US" baseline="0" dirty="0"/>
              <a:t>Identifying policy priorities and researchers with related experiences allows us to then match these parties so that they meet (step 5) and plan out ways to work together (step 6) in ongoing collaboration (step 7)</a:t>
            </a:r>
            <a:endParaRPr lang="en-US" dirty="0"/>
          </a:p>
        </p:txBody>
      </p:sp>
      <p:sp>
        <p:nvSpPr>
          <p:cNvPr id="4" name="Slide Number Placeholder 3"/>
          <p:cNvSpPr>
            <a:spLocks noGrp="1"/>
          </p:cNvSpPr>
          <p:nvPr>
            <p:ph type="sldNum" sz="quarter" idx="10"/>
          </p:nvPr>
        </p:nvSpPr>
        <p:spPr/>
        <p:txBody>
          <a:bodyPr/>
          <a:lstStyle/>
          <a:p>
            <a:fld id="{AA1E3126-C157-4D3B-B06C-4CF9C0E002D2}" type="slidenum">
              <a:rPr lang="en-US" smtClean="0"/>
              <a:t>3</a:t>
            </a:fld>
            <a:endParaRPr lang="en-US"/>
          </a:p>
        </p:txBody>
      </p:sp>
    </p:spTree>
    <p:extLst>
      <p:ext uri="{BB962C8B-B14F-4D97-AF65-F5344CB8AC3E}">
        <p14:creationId xmlns:p14="http://schemas.microsoft.com/office/powerpoint/2010/main" val="3720264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E9CC9A7-61E1-4377-8BF7-58D9253100BB}" type="datetimeFigureOut">
              <a:rPr lang="en-US" smtClean="0"/>
              <a:t>12/16/2020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248322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CC9A7-61E1-4377-8BF7-58D9253100BB}"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219691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E9CC9A7-61E1-4377-8BF7-58D9253100BB}" type="datetimeFigureOut">
              <a:rPr lang="en-US" smtClean="0"/>
              <a:t>12/16/2020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8035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E9CC9A7-61E1-4377-8BF7-58D9253100BB}" type="datetimeFigureOut">
              <a:rPr lang="en-US" smtClean="0"/>
              <a:t>12/16/2020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678BE01-790F-4621-84AE-F2CD2552036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4084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E9CC9A7-61E1-4377-8BF7-58D9253100BB}" type="datetimeFigureOut">
              <a:rPr lang="en-US" smtClean="0"/>
              <a:t>12/16/2020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30852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E9CC9A7-61E1-4377-8BF7-58D9253100BB}"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3619584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E9CC9A7-61E1-4377-8BF7-58D9253100BB}"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1210164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CC9A7-61E1-4377-8BF7-58D9253100BB}"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346852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E9CC9A7-61E1-4377-8BF7-58D9253100BB}" type="datetimeFigureOut">
              <a:rPr lang="en-US" smtClean="0"/>
              <a:t>12/16/2020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273656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CC9A7-61E1-4377-8BF7-58D9253100BB}"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133654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E9CC9A7-61E1-4377-8BF7-58D9253100BB}" type="datetimeFigureOut">
              <a:rPr lang="en-US" smtClean="0"/>
              <a:t>12/16/2020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60773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9CC9A7-61E1-4377-8BF7-58D9253100BB}"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198627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9CC9A7-61E1-4377-8BF7-58D9253100BB}"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17293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9CC9A7-61E1-4377-8BF7-58D9253100BB}"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177230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CC9A7-61E1-4377-8BF7-58D9253100BB}" type="datetimeFigureOut">
              <a:rPr lang="en-US" smtClean="0"/>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219482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CC9A7-61E1-4377-8BF7-58D9253100BB}"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413591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CC9A7-61E1-4377-8BF7-58D9253100BB}"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8BE01-790F-4621-84AE-F2CD25520369}" type="slidenum">
              <a:rPr lang="en-US" smtClean="0"/>
              <a:t>‹#›</a:t>
            </a:fld>
            <a:endParaRPr lang="en-US"/>
          </a:p>
        </p:txBody>
      </p:sp>
    </p:spTree>
    <p:extLst>
      <p:ext uri="{BB962C8B-B14F-4D97-AF65-F5344CB8AC3E}">
        <p14:creationId xmlns:p14="http://schemas.microsoft.com/office/powerpoint/2010/main" val="209117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E9CC9A7-61E1-4377-8BF7-58D9253100BB}" type="datetimeFigureOut">
              <a:rPr lang="en-US" smtClean="0"/>
              <a:t>12/16/2020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678BE01-790F-4621-84AE-F2CD25520369}" type="slidenum">
              <a:rPr lang="en-US" smtClean="0"/>
              <a:t>‹#›</a:t>
            </a:fld>
            <a:endParaRPr lang="en-US"/>
          </a:p>
        </p:txBody>
      </p:sp>
    </p:spTree>
    <p:extLst>
      <p:ext uri="{BB962C8B-B14F-4D97-AF65-F5344CB8AC3E}">
        <p14:creationId xmlns:p14="http://schemas.microsoft.com/office/powerpoint/2010/main" val="32125601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E8FC-9866-4737-9975-9A19B5269E4E}"/>
              </a:ext>
            </a:extLst>
          </p:cNvPr>
          <p:cNvSpPr>
            <a:spLocks noGrp="1"/>
          </p:cNvSpPr>
          <p:nvPr>
            <p:ph type="ctrTitle"/>
          </p:nvPr>
        </p:nvSpPr>
        <p:spPr/>
        <p:txBody>
          <a:bodyPr>
            <a:normAutofit fontScale="90000"/>
          </a:bodyPr>
          <a:lstStyle/>
          <a:p>
            <a:r>
              <a:rPr lang="en-US" dirty="0"/>
              <a:t>Understanding the process of bridging research and policy</a:t>
            </a:r>
          </a:p>
        </p:txBody>
      </p:sp>
      <p:sp>
        <p:nvSpPr>
          <p:cNvPr id="3" name="Subtitle 2">
            <a:extLst>
              <a:ext uri="{FF2B5EF4-FFF2-40B4-BE49-F238E27FC236}">
                <a16:creationId xmlns:a16="http://schemas.microsoft.com/office/drawing/2014/main" id="{0145A24F-F5CF-4E6A-AA0B-4BCE0A4CB719}"/>
              </a:ext>
            </a:extLst>
          </p:cNvPr>
          <p:cNvSpPr>
            <a:spLocks noGrp="1"/>
          </p:cNvSpPr>
          <p:nvPr>
            <p:ph type="subTitle" idx="1"/>
          </p:nvPr>
        </p:nvSpPr>
        <p:spPr/>
        <p:txBody>
          <a:bodyPr/>
          <a:lstStyle/>
          <a:p>
            <a:r>
              <a:rPr lang="en-US" dirty="0"/>
              <a:t>Max Crowley PhD &amp; Taylor Scott PhD</a:t>
            </a:r>
          </a:p>
          <a:p>
            <a:endParaRPr lang="en-US" dirty="0"/>
          </a:p>
          <a:p>
            <a:endParaRPr lang="en-US" dirty="0"/>
          </a:p>
        </p:txBody>
      </p:sp>
    </p:spTree>
    <p:extLst>
      <p:ext uri="{BB962C8B-B14F-4D97-AF65-F5344CB8AC3E}">
        <p14:creationId xmlns:p14="http://schemas.microsoft.com/office/powerpoint/2010/main" val="201350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0F38-780A-4921-859C-C02259AF36B5}"/>
              </a:ext>
            </a:extLst>
          </p:cNvPr>
          <p:cNvSpPr>
            <a:spLocks noGrp="1"/>
          </p:cNvSpPr>
          <p:nvPr>
            <p:ph type="title"/>
          </p:nvPr>
        </p:nvSpPr>
        <p:spPr/>
        <p:txBody>
          <a:bodyPr>
            <a:normAutofit/>
          </a:bodyPr>
          <a:lstStyle/>
          <a:p>
            <a:r>
              <a:rPr lang="en-US" dirty="0"/>
              <a:t>Policymaking is Central to Implementation Science</a:t>
            </a:r>
          </a:p>
        </p:txBody>
      </p:sp>
      <p:sp>
        <p:nvSpPr>
          <p:cNvPr id="3" name="Content Placeholder 2">
            <a:extLst>
              <a:ext uri="{FF2B5EF4-FFF2-40B4-BE49-F238E27FC236}">
                <a16:creationId xmlns:a16="http://schemas.microsoft.com/office/drawing/2014/main" id="{D0856813-CA0F-429B-BB5A-92E3FB7A37AF}"/>
              </a:ext>
            </a:extLst>
          </p:cNvPr>
          <p:cNvSpPr>
            <a:spLocks noGrp="1"/>
          </p:cNvSpPr>
          <p:nvPr>
            <p:ph idx="1"/>
          </p:nvPr>
        </p:nvSpPr>
        <p:spPr/>
        <p:txBody>
          <a:bodyPr>
            <a:normAutofit/>
          </a:bodyPr>
          <a:lstStyle/>
          <a:p>
            <a:r>
              <a:rPr lang="en-US" sz="3200" dirty="0"/>
              <a:t>Implementation science seeks to bridge the gap not only to practice, but the policy community </a:t>
            </a:r>
          </a:p>
          <a:p>
            <a:pPr lvl="1"/>
            <a:r>
              <a:rPr lang="en-US" sz="3000" dirty="0"/>
              <a:t>Tremendous role in whether scientific evidence and innovation are use (or not)</a:t>
            </a:r>
          </a:p>
          <a:p>
            <a:r>
              <a:rPr lang="en-US" sz="3200" dirty="0"/>
              <a:t>Use of research by policymakers can not only be studied, but also improved</a:t>
            </a:r>
          </a:p>
          <a:p>
            <a:r>
              <a:rPr lang="en-US" sz="3200" dirty="0"/>
              <a:t>One model is the Research-to-Policy Collaboration</a:t>
            </a:r>
          </a:p>
          <a:p>
            <a:endParaRPr lang="en-US" sz="3200" dirty="0"/>
          </a:p>
        </p:txBody>
      </p:sp>
      <p:sp>
        <p:nvSpPr>
          <p:cNvPr id="4" name="Rectangle 3">
            <a:extLst>
              <a:ext uri="{FF2B5EF4-FFF2-40B4-BE49-F238E27FC236}">
                <a16:creationId xmlns:a16="http://schemas.microsoft.com/office/drawing/2014/main" id="{603B02A1-0B91-4099-9B56-5B3DFE764117}"/>
              </a:ext>
            </a:extLst>
          </p:cNvPr>
          <p:cNvSpPr/>
          <p:nvPr/>
        </p:nvSpPr>
        <p:spPr>
          <a:xfrm>
            <a:off x="0" y="5903893"/>
            <a:ext cx="12192000" cy="954107"/>
          </a:xfrm>
          <a:prstGeom prst="rect">
            <a:avLst/>
          </a:prstGeom>
        </p:spPr>
        <p:txBody>
          <a:bodyPr wrap="square">
            <a:spAutoFit/>
          </a:bodyPr>
          <a:lstStyle/>
          <a:p>
            <a:pPr marR="99695" lvl="0">
              <a:spcBef>
                <a:spcPts val="600"/>
              </a:spcBef>
              <a:spcAft>
                <a:spcPts val="0"/>
              </a:spcAft>
            </a:pPr>
            <a:r>
              <a:rPr lang="en-US" sz="1400" dirty="0">
                <a:latin typeface="Times New Roman" panose="02020603050405020304" pitchFamily="18" charset="0"/>
                <a:ea typeface="Times New Roman" panose="02020603050405020304" pitchFamily="18" charset="0"/>
              </a:rPr>
              <a:t>Crowley, M. Supplee, L., Scott, T., &amp; Brooks-Gunn, J. (2019)</a:t>
            </a:r>
            <a:r>
              <a:rPr lang="en-US" sz="1400" dirty="0">
                <a:latin typeface="Times New Roman" panose="02020603050405020304" pitchFamily="18" charset="0"/>
                <a:ea typeface="Calibri" panose="020F0502020204030204" pitchFamily="34" charset="0"/>
              </a:rPr>
              <a:t> </a:t>
            </a:r>
            <a:r>
              <a:rPr lang="en-US" sz="1400" dirty="0">
                <a:latin typeface="Times New Roman" panose="02020603050405020304" pitchFamily="18" charset="0"/>
                <a:ea typeface="Times New Roman" panose="02020603050405020304" pitchFamily="18" charset="0"/>
              </a:rPr>
              <a:t>The Role of Psychology in Evidence-based Policymaking: Mapping Opportunities for Strategic Investment in Poverty Reduction. </a:t>
            </a:r>
            <a:r>
              <a:rPr lang="en-US" sz="1400" i="1" dirty="0">
                <a:latin typeface="Times New Roman" panose="02020603050405020304" pitchFamily="18" charset="0"/>
                <a:ea typeface="Times New Roman" panose="02020603050405020304" pitchFamily="18" charset="0"/>
              </a:rPr>
              <a:t>American Psychologist.                                                                                                                                                                                                                                                                           </a:t>
            </a:r>
            <a:r>
              <a:rPr lang="en-US" sz="1400" dirty="0">
                <a:latin typeface="Times New Roman" panose="02020603050405020304" pitchFamily="18" charset="0"/>
                <a:ea typeface="Times New Roman" panose="02020603050405020304" pitchFamily="18" charset="0"/>
              </a:rPr>
              <a:t>Scott, T., Larson, J., Buckingham, S., </a:t>
            </a:r>
            <a:r>
              <a:rPr lang="en-US" sz="1400" dirty="0" err="1">
                <a:latin typeface="Times New Roman" panose="02020603050405020304" pitchFamily="18" charset="0"/>
                <a:ea typeface="Times New Roman" panose="02020603050405020304" pitchFamily="18" charset="0"/>
              </a:rPr>
              <a:t>Maton</a:t>
            </a:r>
            <a:r>
              <a:rPr lang="en-US" sz="1400" dirty="0">
                <a:latin typeface="Times New Roman" panose="02020603050405020304" pitchFamily="18" charset="0"/>
                <a:ea typeface="Times New Roman" panose="02020603050405020304" pitchFamily="18" charset="0"/>
              </a:rPr>
              <a:t>, K., &amp; Crowley, M. (2019) Bridging the research-policy divide: Pathways to engagement and skill development. </a:t>
            </a:r>
            <a:r>
              <a:rPr lang="en-US" sz="1400" i="1" dirty="0">
                <a:latin typeface="Times New Roman" panose="02020603050405020304" pitchFamily="18" charset="0"/>
                <a:ea typeface="Times New Roman" panose="02020603050405020304" pitchFamily="18" charset="0"/>
              </a:rPr>
              <a:t>American Journal of Orthopsychiatry, 89(4), 434-441.</a:t>
            </a:r>
          </a:p>
        </p:txBody>
      </p:sp>
    </p:spTree>
    <p:extLst>
      <p:ext uri="{BB962C8B-B14F-4D97-AF65-F5344CB8AC3E}">
        <p14:creationId xmlns:p14="http://schemas.microsoft.com/office/powerpoint/2010/main" val="90427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We Can Create Formal Policy Implementation Supports</a:t>
            </a:r>
          </a:p>
        </p:txBody>
      </p:sp>
      <p:pic>
        <p:nvPicPr>
          <p:cNvPr id="5" name="image5.png">
            <a:extLst>
              <a:ext uri="{FF2B5EF4-FFF2-40B4-BE49-F238E27FC236}">
                <a16:creationId xmlns:a16="http://schemas.microsoft.com/office/drawing/2014/main" id="{1846BDCC-9DC5-45AD-9AC8-327A8860B618}"/>
              </a:ext>
            </a:extLst>
          </p:cNvPr>
          <p:cNvPicPr>
            <a:picLocks noChangeAspect="1"/>
          </p:cNvPicPr>
          <p:nvPr/>
        </p:nvPicPr>
        <p:blipFill rotWithShape="1">
          <a:blip r:embed="rId3"/>
          <a:srcRect l="2589" t="13662" r="2529" b="13257"/>
          <a:stretch/>
        </p:blipFill>
        <p:spPr>
          <a:xfrm>
            <a:off x="460137" y="2412404"/>
            <a:ext cx="8146835" cy="3764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Group 5">
            <a:extLst>
              <a:ext uri="{FF2B5EF4-FFF2-40B4-BE49-F238E27FC236}">
                <a16:creationId xmlns:a16="http://schemas.microsoft.com/office/drawing/2014/main" id="{02168B50-F4D7-4CFA-AB1B-3FA077BEE63C}"/>
              </a:ext>
            </a:extLst>
          </p:cNvPr>
          <p:cNvGrpSpPr>
            <a:grpSpLocks noChangeAspect="1"/>
          </p:cNvGrpSpPr>
          <p:nvPr/>
        </p:nvGrpSpPr>
        <p:grpSpPr>
          <a:xfrm>
            <a:off x="8897258" y="3709365"/>
            <a:ext cx="3086636" cy="769403"/>
            <a:chOff x="362067" y="732839"/>
            <a:chExt cx="2610434" cy="650700"/>
          </a:xfrm>
        </p:grpSpPr>
        <p:pic>
          <p:nvPicPr>
            <p:cNvPr id="3" name="Picture 2">
              <a:extLst>
                <a:ext uri="{FF2B5EF4-FFF2-40B4-BE49-F238E27FC236}">
                  <a16:creationId xmlns:a16="http://schemas.microsoft.com/office/drawing/2014/main" id="{C91A0B7C-C41E-4490-9894-6CA58922B61C}"/>
                </a:ext>
              </a:extLst>
            </p:cNvPr>
            <p:cNvPicPr>
              <a:picLocks noChangeAspect="1"/>
            </p:cNvPicPr>
            <p:nvPr/>
          </p:nvPicPr>
          <p:blipFill rotWithShape="1">
            <a:blip r:embed="rId4"/>
            <a:srcRect l="14572" t="17260" r="16297" b="56891"/>
            <a:stretch/>
          </p:blipFill>
          <p:spPr>
            <a:xfrm>
              <a:off x="362067" y="732839"/>
              <a:ext cx="2610434" cy="65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97AC07D1-BD9A-4189-A0A1-56A5C4D04544}"/>
                </a:ext>
              </a:extLst>
            </p:cNvPr>
            <p:cNvSpPr/>
            <p:nvPr/>
          </p:nvSpPr>
          <p:spPr>
            <a:xfrm>
              <a:off x="1820108" y="738303"/>
              <a:ext cx="914400" cy="71275"/>
            </a:xfrm>
            <a:prstGeom prst="rect">
              <a:avLst/>
            </a:prstGeom>
            <a:solidFill>
              <a:srgbClr val="D4CCBE"/>
            </a:solidFill>
            <a:ln>
              <a:solidFill>
                <a:srgbClr val="D4C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387B2543-4345-47A0-A407-E3607B934CC7}"/>
              </a:ext>
            </a:extLst>
          </p:cNvPr>
          <p:cNvSpPr/>
          <p:nvPr/>
        </p:nvSpPr>
        <p:spPr>
          <a:xfrm>
            <a:off x="130629" y="6262914"/>
            <a:ext cx="11853265" cy="461665"/>
          </a:xfrm>
          <a:prstGeom prst="rect">
            <a:avLst/>
          </a:prstGeom>
        </p:spPr>
        <p:txBody>
          <a:bodyPr wrap="square">
            <a:spAutoFit/>
          </a:bodyPr>
          <a:lstStyle/>
          <a:p>
            <a:pPr marR="99695" lvl="0">
              <a:spcBef>
                <a:spcPts val="600"/>
              </a:spcBef>
              <a:spcAft>
                <a:spcPts val="0"/>
              </a:spcAft>
            </a:pPr>
            <a:r>
              <a:rPr lang="en-US" sz="1200" b="1" dirty="0">
                <a:latin typeface="Times New Roman" panose="02020603050405020304" pitchFamily="18" charset="0"/>
                <a:ea typeface="Times New Roman" panose="02020603050405020304" pitchFamily="18" charset="0"/>
              </a:rPr>
              <a:t>Crowley, M.,</a:t>
            </a:r>
            <a:r>
              <a:rPr lang="en-US" sz="1200" dirty="0">
                <a:latin typeface="Times New Roman" panose="02020603050405020304" pitchFamily="18" charset="0"/>
                <a:ea typeface="Times New Roman" panose="02020603050405020304" pitchFamily="18" charset="0"/>
              </a:rPr>
              <a:t> Scott, T.,* &amp; Fishbein, D. (2018). Translating prevention research for evidence-based policymaking:  Results from the research-to-policy collaboration pilot. </a:t>
            </a:r>
            <a:r>
              <a:rPr lang="en-US" sz="1200" i="1" dirty="0">
                <a:latin typeface="Times New Roman" panose="02020603050405020304" pitchFamily="18" charset="0"/>
                <a:ea typeface="Times New Roman" panose="02020603050405020304" pitchFamily="18" charset="0"/>
              </a:rPr>
              <a:t>Prevention Science,</a:t>
            </a:r>
            <a:r>
              <a:rPr lang="en-US" sz="1200" dirty="0">
                <a:latin typeface="Times New Roman" panose="02020603050405020304" pitchFamily="18" charset="0"/>
                <a:ea typeface="Calibri" panose="020F0502020204030204" pitchFamily="34" charset="0"/>
              </a:rPr>
              <a:t> </a:t>
            </a:r>
            <a:r>
              <a:rPr lang="en-US" sz="1200" i="1" dirty="0">
                <a:latin typeface="Times New Roman" panose="02020603050405020304" pitchFamily="18" charset="0"/>
                <a:ea typeface="Times New Roman" panose="02020603050405020304" pitchFamily="18" charset="0"/>
              </a:rPr>
              <a:t>19</a:t>
            </a:r>
            <a:r>
              <a:rPr lang="en-US" sz="1200" dirty="0">
                <a:latin typeface="Times New Roman" panose="02020603050405020304" pitchFamily="18" charset="0"/>
                <a:ea typeface="Times New Roman" panose="02020603050405020304" pitchFamily="18" charset="0"/>
              </a:rPr>
              <a:t>(2) 260-270.</a:t>
            </a:r>
            <a:r>
              <a:rPr lang="en-US" sz="1200" i="1"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Calibri" panose="020F0502020204030204" pitchFamily="34" charset="0"/>
              </a:rPr>
              <a:t> </a:t>
            </a:r>
            <a:r>
              <a:rPr lang="en-US" sz="1200" dirty="0">
                <a:latin typeface="Times New Roman" panose="02020603050405020304" pitchFamily="18" charset="0"/>
                <a:ea typeface="Times New Roman" panose="02020603050405020304" pitchFamily="18" charset="0"/>
              </a:rPr>
              <a:t>PMC5803346</a:t>
            </a:r>
            <a:endParaRPr lang="en-US"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0812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A94B-6EE3-40D3-A300-DD2A2470C939}"/>
              </a:ext>
            </a:extLst>
          </p:cNvPr>
          <p:cNvSpPr>
            <a:spLocks noGrp="1"/>
          </p:cNvSpPr>
          <p:nvPr>
            <p:ph type="title"/>
          </p:nvPr>
        </p:nvSpPr>
        <p:spPr/>
        <p:txBody>
          <a:bodyPr>
            <a:normAutofit/>
          </a:bodyPr>
          <a:lstStyle/>
          <a:p>
            <a:r>
              <a:rPr lang="en-US" dirty="0"/>
              <a:t>We Can Experiment in Implementation Science</a:t>
            </a:r>
          </a:p>
        </p:txBody>
      </p:sp>
      <p:pic>
        <p:nvPicPr>
          <p:cNvPr id="4" name="image2.png">
            <a:extLst>
              <a:ext uri="{FF2B5EF4-FFF2-40B4-BE49-F238E27FC236}">
                <a16:creationId xmlns:a16="http://schemas.microsoft.com/office/drawing/2014/main" id="{39E2AC32-2B80-4A27-9396-BB450E59B0A1}"/>
              </a:ext>
            </a:extLst>
          </p:cNvPr>
          <p:cNvPicPr>
            <a:picLocks noGrp="1"/>
          </p:cNvPicPr>
          <p:nvPr>
            <p:ph idx="1"/>
          </p:nvPr>
        </p:nvPicPr>
        <p:blipFill rotWithShape="1">
          <a:blip r:embed="rId2"/>
          <a:srcRect t="13092"/>
          <a:stretch/>
        </p:blipFill>
        <p:spPr>
          <a:xfrm>
            <a:off x="1141373" y="2495791"/>
            <a:ext cx="9909254" cy="3497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40700CCE-B4E8-4CBD-AE0A-EE8D23B1FFF5}"/>
              </a:ext>
            </a:extLst>
          </p:cNvPr>
          <p:cNvSpPr txBox="1"/>
          <p:nvPr/>
        </p:nvSpPr>
        <p:spPr>
          <a:xfrm>
            <a:off x="2395391" y="2063835"/>
            <a:ext cx="2605200" cy="369332"/>
          </a:xfrm>
          <a:prstGeom prst="rect">
            <a:avLst/>
          </a:prstGeom>
          <a:noFill/>
        </p:spPr>
        <p:txBody>
          <a:bodyPr wrap="none" rtlCol="0">
            <a:spAutoFit/>
          </a:bodyPr>
          <a:lstStyle/>
          <a:p>
            <a:r>
              <a:rPr lang="en-US" b="1" dirty="0"/>
              <a:t>Congressional Offices</a:t>
            </a:r>
          </a:p>
        </p:txBody>
      </p:sp>
      <p:sp>
        <p:nvSpPr>
          <p:cNvPr id="7" name="TextBox 6">
            <a:extLst>
              <a:ext uri="{FF2B5EF4-FFF2-40B4-BE49-F238E27FC236}">
                <a16:creationId xmlns:a16="http://schemas.microsoft.com/office/drawing/2014/main" id="{A9AA9BC8-A7B6-4E88-95BD-3218838497BB}"/>
              </a:ext>
            </a:extLst>
          </p:cNvPr>
          <p:cNvSpPr txBox="1"/>
          <p:nvPr/>
        </p:nvSpPr>
        <p:spPr>
          <a:xfrm>
            <a:off x="7877117" y="2063835"/>
            <a:ext cx="1540806" cy="369332"/>
          </a:xfrm>
          <a:prstGeom prst="rect">
            <a:avLst/>
          </a:prstGeom>
          <a:noFill/>
        </p:spPr>
        <p:txBody>
          <a:bodyPr wrap="none" rtlCol="0">
            <a:spAutoFit/>
          </a:bodyPr>
          <a:lstStyle/>
          <a:p>
            <a:r>
              <a:rPr lang="en-US" b="1" dirty="0"/>
              <a:t>Researchers</a:t>
            </a:r>
          </a:p>
        </p:txBody>
      </p:sp>
      <p:sp>
        <p:nvSpPr>
          <p:cNvPr id="8" name="Rectangle 7">
            <a:extLst>
              <a:ext uri="{FF2B5EF4-FFF2-40B4-BE49-F238E27FC236}">
                <a16:creationId xmlns:a16="http://schemas.microsoft.com/office/drawing/2014/main" id="{782DBF5A-EAB3-4700-A14D-D1FEC63D89EA}"/>
              </a:ext>
            </a:extLst>
          </p:cNvPr>
          <p:cNvSpPr/>
          <p:nvPr/>
        </p:nvSpPr>
        <p:spPr>
          <a:xfrm>
            <a:off x="222992" y="6064633"/>
            <a:ext cx="11715008" cy="646331"/>
          </a:xfrm>
          <a:prstGeom prst="rect">
            <a:avLst/>
          </a:prstGeom>
        </p:spPr>
        <p:txBody>
          <a:bodyPr wrap="square">
            <a:spAutoFit/>
          </a:bodyPr>
          <a:lstStyle/>
          <a:p>
            <a:pPr marR="99695" lvl="0">
              <a:spcBef>
                <a:spcPts val="600"/>
              </a:spcBef>
              <a:spcAft>
                <a:spcPts val="0"/>
              </a:spcAft>
            </a:pPr>
            <a:r>
              <a:rPr lang="en-US" sz="1200" dirty="0">
                <a:latin typeface="Times New Roman" panose="02020603050405020304" pitchFamily="18" charset="0"/>
                <a:ea typeface="Calibri" panose="020F0502020204030204" pitchFamily="34" charset="0"/>
              </a:rPr>
              <a:t>Crowley, D. Max, Scott, J. T., Long, E., Green, L., Israel, A., Supplee, L., Jordan, E., Oliver, K., Guillot-Wright, S., Gay, B., </a:t>
            </a:r>
            <a:r>
              <a:rPr lang="en-US" sz="1200" dirty="0" err="1">
                <a:latin typeface="Times New Roman" panose="02020603050405020304" pitchFamily="18" charset="0"/>
                <a:ea typeface="Calibri" panose="020F0502020204030204" pitchFamily="34" charset="0"/>
              </a:rPr>
              <a:t>Storace</a:t>
            </a:r>
            <a:r>
              <a:rPr lang="en-US" sz="1200" dirty="0">
                <a:latin typeface="Times New Roman" panose="02020603050405020304" pitchFamily="18" charset="0"/>
                <a:ea typeface="Calibri" panose="020F0502020204030204" pitchFamily="34" charset="0"/>
              </a:rPr>
              <a:t>, R., Torres-Mackie, N., Murphy, Y., </a:t>
            </a:r>
            <a:r>
              <a:rPr lang="en-US" sz="1200" dirty="0" err="1">
                <a:latin typeface="Times New Roman" panose="02020603050405020304" pitchFamily="18" charset="0"/>
                <a:ea typeface="Calibri" panose="020F0502020204030204" pitchFamily="34" charset="0"/>
              </a:rPr>
              <a:t>Donnay</a:t>
            </a:r>
            <a:r>
              <a:rPr lang="en-US" sz="1200" dirty="0">
                <a:latin typeface="Times New Roman" panose="02020603050405020304" pitchFamily="18" charset="0"/>
                <a:ea typeface="Calibri" panose="020F0502020204030204" pitchFamily="34" charset="0"/>
              </a:rPr>
              <a:t>, S., </a:t>
            </a:r>
            <a:r>
              <a:rPr lang="en-US" sz="1200" dirty="0" err="1">
                <a:latin typeface="Times New Roman" panose="02020603050405020304" pitchFamily="18" charset="0"/>
                <a:ea typeface="Calibri" panose="020F0502020204030204" pitchFamily="34" charset="0"/>
              </a:rPr>
              <a:t>Reardanz</a:t>
            </a:r>
            <a:r>
              <a:rPr lang="en-US" sz="1200" dirty="0">
                <a:latin typeface="Times New Roman" panose="02020603050405020304" pitchFamily="18" charset="0"/>
                <a:ea typeface="Calibri" panose="020F0502020204030204" pitchFamily="34" charset="0"/>
              </a:rPr>
              <a:t>, J., Smith, R., McGuire, K., Baker, E., Antonopoulos, A., … </a:t>
            </a:r>
            <a:r>
              <a:rPr lang="en-US" sz="1200" dirty="0" err="1">
                <a:latin typeface="Times New Roman" panose="02020603050405020304" pitchFamily="18" charset="0"/>
                <a:ea typeface="Calibri" panose="020F0502020204030204" pitchFamily="34" charset="0"/>
              </a:rPr>
              <a:t>Giray</a:t>
            </a:r>
            <a:r>
              <a:rPr lang="en-US" sz="1200" dirty="0">
                <a:latin typeface="Times New Roman" panose="02020603050405020304" pitchFamily="18" charset="0"/>
                <a:ea typeface="Calibri" panose="020F0502020204030204" pitchFamily="34" charset="0"/>
              </a:rPr>
              <a:t>, C.. (in press) Lawmakers Use of Scientific Evidence Can Be Improved: Randomized Controlled Trial of the 116th US Congress. </a:t>
            </a:r>
            <a:r>
              <a:rPr lang="en-US" sz="1200" i="1" dirty="0">
                <a:latin typeface="Times New Roman" panose="02020603050405020304" pitchFamily="18" charset="0"/>
                <a:ea typeface="Calibri" panose="020F0502020204030204" pitchFamily="34" charset="0"/>
              </a:rPr>
              <a:t>Proceedings of the National Academy of Sciences</a:t>
            </a:r>
            <a:r>
              <a:rPr lang="en-US" sz="1200" dirty="0">
                <a:latin typeface="Times New Roman" panose="02020603050405020304" pitchFamily="18" charset="0"/>
                <a:ea typeface="Calibri" panose="020F0502020204030204" pitchFamily="34" charset="0"/>
              </a:rPr>
              <a:t>. </a:t>
            </a:r>
            <a:endParaRPr lang="en-US"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8669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7461-8876-45F1-89FC-C7E3471A31B4}"/>
              </a:ext>
            </a:extLst>
          </p:cNvPr>
          <p:cNvSpPr>
            <a:spLocks noGrp="1"/>
          </p:cNvSpPr>
          <p:nvPr>
            <p:ph type="title"/>
          </p:nvPr>
        </p:nvSpPr>
        <p:spPr/>
        <p:txBody>
          <a:bodyPr>
            <a:normAutofit/>
          </a:bodyPr>
          <a:lstStyle/>
          <a:p>
            <a:r>
              <a:rPr lang="en-US" dirty="0"/>
              <a:t>We Can Improve Policymakers Use of Research evidence</a:t>
            </a:r>
          </a:p>
        </p:txBody>
      </p:sp>
      <p:grpSp>
        <p:nvGrpSpPr>
          <p:cNvPr id="8" name="Group 7">
            <a:extLst>
              <a:ext uri="{FF2B5EF4-FFF2-40B4-BE49-F238E27FC236}">
                <a16:creationId xmlns:a16="http://schemas.microsoft.com/office/drawing/2014/main" id="{9AB18956-01EA-4EAF-B696-88A4A83B59DC}"/>
              </a:ext>
            </a:extLst>
          </p:cNvPr>
          <p:cNvGrpSpPr/>
          <p:nvPr/>
        </p:nvGrpSpPr>
        <p:grpSpPr>
          <a:xfrm>
            <a:off x="768545" y="3018081"/>
            <a:ext cx="7107637" cy="2075632"/>
            <a:chOff x="768545" y="2990032"/>
            <a:chExt cx="7107637" cy="2075632"/>
          </a:xfrm>
        </p:grpSpPr>
        <p:sp>
          <p:nvSpPr>
            <p:cNvPr id="7" name="Rectangle 6">
              <a:extLst>
                <a:ext uri="{FF2B5EF4-FFF2-40B4-BE49-F238E27FC236}">
                  <a16:creationId xmlns:a16="http://schemas.microsoft.com/office/drawing/2014/main" id="{85106990-0156-4422-A859-959569E75A9A}"/>
                </a:ext>
              </a:extLst>
            </p:cNvPr>
            <p:cNvSpPr/>
            <p:nvPr/>
          </p:nvSpPr>
          <p:spPr>
            <a:xfrm>
              <a:off x="768545" y="2990032"/>
              <a:ext cx="7107637" cy="20756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791236-0032-4A74-A25C-1CE7BE1CBA46}"/>
                </a:ext>
              </a:extLst>
            </p:cNvPr>
            <p:cNvPicPr/>
            <p:nvPr/>
          </p:nvPicPr>
          <p:blipFill rotWithShape="1">
            <a:blip r:embed="rId2">
              <a:extLst>
                <a:ext uri="{28A0092B-C50C-407E-A947-70E740481C1C}">
                  <a14:useLocalDpi xmlns:a14="http://schemas.microsoft.com/office/drawing/2010/main" val="0"/>
                </a:ext>
              </a:extLst>
            </a:blip>
            <a:srcRect t="7643" b="65438"/>
            <a:stretch/>
          </p:blipFill>
          <p:spPr>
            <a:xfrm>
              <a:off x="841005" y="3113244"/>
              <a:ext cx="2286000" cy="1772906"/>
            </a:xfrm>
            <a:prstGeom prst="rect">
              <a:avLst/>
            </a:prstGeom>
          </p:spPr>
        </p:pic>
        <p:pic>
          <p:nvPicPr>
            <p:cNvPr id="5" name="Picture 4">
              <a:extLst>
                <a:ext uri="{FF2B5EF4-FFF2-40B4-BE49-F238E27FC236}">
                  <a16:creationId xmlns:a16="http://schemas.microsoft.com/office/drawing/2014/main" id="{CDB420BB-4FB0-4564-81A8-A5CC87572B29}"/>
                </a:ext>
              </a:extLst>
            </p:cNvPr>
            <p:cNvPicPr/>
            <p:nvPr/>
          </p:nvPicPr>
          <p:blipFill rotWithShape="1">
            <a:blip r:embed="rId2">
              <a:extLst>
                <a:ext uri="{28A0092B-C50C-407E-A947-70E740481C1C}">
                  <a14:useLocalDpi xmlns:a14="http://schemas.microsoft.com/office/drawing/2010/main" val="0"/>
                </a:ext>
              </a:extLst>
            </a:blip>
            <a:srcRect t="40013" b="31879"/>
            <a:stretch/>
          </p:blipFill>
          <p:spPr>
            <a:xfrm>
              <a:off x="3127005" y="3113244"/>
              <a:ext cx="2286000" cy="1851239"/>
            </a:xfrm>
            <a:prstGeom prst="rect">
              <a:avLst/>
            </a:prstGeom>
          </p:spPr>
        </p:pic>
        <p:pic>
          <p:nvPicPr>
            <p:cNvPr id="6" name="Picture 5">
              <a:extLst>
                <a:ext uri="{FF2B5EF4-FFF2-40B4-BE49-F238E27FC236}">
                  <a16:creationId xmlns:a16="http://schemas.microsoft.com/office/drawing/2014/main" id="{02C8A401-7C63-4A99-9F35-E194DBFB0081}"/>
                </a:ext>
              </a:extLst>
            </p:cNvPr>
            <p:cNvPicPr/>
            <p:nvPr/>
          </p:nvPicPr>
          <p:blipFill rotWithShape="1">
            <a:blip r:embed="rId2">
              <a:extLst>
                <a:ext uri="{28A0092B-C50C-407E-A947-70E740481C1C}">
                  <a14:useLocalDpi xmlns:a14="http://schemas.microsoft.com/office/drawing/2010/main" val="0"/>
                </a:ext>
              </a:extLst>
            </a:blip>
            <a:srcRect t="70825" b="2256"/>
            <a:stretch/>
          </p:blipFill>
          <p:spPr>
            <a:xfrm>
              <a:off x="5413005" y="3113244"/>
              <a:ext cx="2286000" cy="1772906"/>
            </a:xfrm>
            <a:prstGeom prst="rect">
              <a:avLst/>
            </a:prstGeom>
          </p:spPr>
        </p:pic>
      </p:grpSp>
      <p:pic>
        <p:nvPicPr>
          <p:cNvPr id="14" name="Picture 13">
            <a:extLst>
              <a:ext uri="{FF2B5EF4-FFF2-40B4-BE49-F238E27FC236}">
                <a16:creationId xmlns:a16="http://schemas.microsoft.com/office/drawing/2014/main" id="{A6F64811-E9F7-4AF9-9731-B671155D3F21}"/>
              </a:ext>
            </a:extLst>
          </p:cNvPr>
          <p:cNvPicPr>
            <a:picLocks noChangeAspect="1"/>
          </p:cNvPicPr>
          <p:nvPr/>
        </p:nvPicPr>
        <p:blipFill rotWithShape="1">
          <a:blip r:embed="rId3"/>
          <a:srcRect t="3938" b="6082"/>
          <a:stretch/>
        </p:blipFill>
        <p:spPr>
          <a:xfrm>
            <a:off x="128757" y="2844337"/>
            <a:ext cx="11934485" cy="3153545"/>
          </a:xfrm>
          <a:prstGeom prst="rect">
            <a:avLst/>
          </a:prstGeom>
        </p:spPr>
      </p:pic>
      <p:sp>
        <p:nvSpPr>
          <p:cNvPr id="20" name="Rectangle 19">
            <a:extLst>
              <a:ext uri="{FF2B5EF4-FFF2-40B4-BE49-F238E27FC236}">
                <a16:creationId xmlns:a16="http://schemas.microsoft.com/office/drawing/2014/main" id="{A47F4B84-A5DF-4E22-BE07-95153E3D2CCE}"/>
              </a:ext>
            </a:extLst>
          </p:cNvPr>
          <p:cNvSpPr/>
          <p:nvPr/>
        </p:nvSpPr>
        <p:spPr>
          <a:xfrm>
            <a:off x="7876182" y="2844337"/>
            <a:ext cx="739560" cy="5057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89D99F-7FAD-46A7-867E-0CBC131FB4B1}"/>
              </a:ext>
            </a:extLst>
          </p:cNvPr>
          <p:cNvSpPr/>
          <p:nvPr/>
        </p:nvSpPr>
        <p:spPr>
          <a:xfrm>
            <a:off x="222992" y="2911088"/>
            <a:ext cx="739560" cy="6407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67B54DF-903D-4013-B5E3-E5C380B0F434}"/>
              </a:ext>
            </a:extLst>
          </p:cNvPr>
          <p:cNvGrpSpPr/>
          <p:nvPr/>
        </p:nvGrpSpPr>
        <p:grpSpPr>
          <a:xfrm>
            <a:off x="671153" y="2202438"/>
            <a:ext cx="2677864" cy="523220"/>
            <a:chOff x="631883" y="3049520"/>
            <a:chExt cx="2677864" cy="523220"/>
          </a:xfrm>
        </p:grpSpPr>
        <p:sp>
          <p:nvSpPr>
            <p:cNvPr id="23" name="TextBox 22">
              <a:extLst>
                <a:ext uri="{FF2B5EF4-FFF2-40B4-BE49-F238E27FC236}">
                  <a16:creationId xmlns:a16="http://schemas.microsoft.com/office/drawing/2014/main" id="{C959A3AB-F95C-4A96-BD5C-316CF930A424}"/>
                </a:ext>
              </a:extLst>
            </p:cNvPr>
            <p:cNvSpPr txBox="1"/>
            <p:nvPr/>
          </p:nvSpPr>
          <p:spPr>
            <a:xfrm>
              <a:off x="1094076" y="3049520"/>
              <a:ext cx="2215671" cy="523220"/>
            </a:xfrm>
            <a:prstGeom prst="rect">
              <a:avLst/>
            </a:prstGeom>
            <a:noFill/>
          </p:spPr>
          <p:txBody>
            <a:bodyPr wrap="none" rtlCol="0">
              <a:spAutoFit/>
            </a:bodyPr>
            <a:lstStyle/>
            <a:p>
              <a:r>
                <a:rPr lang="en-US" sz="1400" b="1" dirty="0"/>
                <a:t>Congressional Value </a:t>
              </a:r>
            </a:p>
            <a:p>
              <a:r>
                <a:rPr lang="en-US" sz="1400" b="1" dirty="0"/>
                <a:t>For Research Evidence </a:t>
              </a:r>
            </a:p>
          </p:txBody>
        </p:sp>
        <p:sp>
          <p:nvSpPr>
            <p:cNvPr id="25" name="Arrow: Up 24">
              <a:extLst>
                <a:ext uri="{FF2B5EF4-FFF2-40B4-BE49-F238E27FC236}">
                  <a16:creationId xmlns:a16="http://schemas.microsoft.com/office/drawing/2014/main" id="{826A4714-200C-4FAD-8EF4-09944C08CC4F}"/>
                </a:ext>
              </a:extLst>
            </p:cNvPr>
            <p:cNvSpPr/>
            <p:nvPr/>
          </p:nvSpPr>
          <p:spPr>
            <a:xfrm>
              <a:off x="631883" y="3053101"/>
              <a:ext cx="484632" cy="51605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38E2A7E0-1BA2-4F3A-A98D-DB04EA49C46E}"/>
              </a:ext>
            </a:extLst>
          </p:cNvPr>
          <p:cNvGrpSpPr/>
          <p:nvPr/>
        </p:nvGrpSpPr>
        <p:grpSpPr>
          <a:xfrm>
            <a:off x="4452306" y="2202438"/>
            <a:ext cx="2947166" cy="523220"/>
            <a:chOff x="4751839" y="3049520"/>
            <a:chExt cx="2947166" cy="523220"/>
          </a:xfrm>
        </p:grpSpPr>
        <p:sp>
          <p:nvSpPr>
            <p:cNvPr id="26" name="Arrow: Up 25">
              <a:extLst>
                <a:ext uri="{FF2B5EF4-FFF2-40B4-BE49-F238E27FC236}">
                  <a16:creationId xmlns:a16="http://schemas.microsoft.com/office/drawing/2014/main" id="{2BC78650-3199-4AF3-88B4-C17DEA03F0D9}"/>
                </a:ext>
              </a:extLst>
            </p:cNvPr>
            <p:cNvSpPr/>
            <p:nvPr/>
          </p:nvSpPr>
          <p:spPr>
            <a:xfrm>
              <a:off x="4751839" y="3053101"/>
              <a:ext cx="484632" cy="51605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220FC79-1FA9-4561-AE68-61161806FD7C}"/>
                </a:ext>
              </a:extLst>
            </p:cNvPr>
            <p:cNvSpPr txBox="1"/>
            <p:nvPr/>
          </p:nvSpPr>
          <p:spPr>
            <a:xfrm>
              <a:off x="5236471" y="3049520"/>
              <a:ext cx="2462534" cy="523220"/>
            </a:xfrm>
            <a:prstGeom prst="rect">
              <a:avLst/>
            </a:prstGeom>
            <a:noFill/>
          </p:spPr>
          <p:txBody>
            <a:bodyPr wrap="none" rtlCol="0">
              <a:spAutoFit/>
            </a:bodyPr>
            <a:lstStyle/>
            <a:p>
              <a:r>
                <a:rPr lang="en-US" sz="1400" b="1" dirty="0"/>
                <a:t>Introduction of Legislation </a:t>
              </a:r>
            </a:p>
            <a:p>
              <a:r>
                <a:rPr lang="en-US" sz="1400" b="1" dirty="0"/>
                <a:t>Using Research Evidence</a:t>
              </a:r>
            </a:p>
          </p:txBody>
        </p:sp>
      </p:grpSp>
      <p:grpSp>
        <p:nvGrpSpPr>
          <p:cNvPr id="31" name="Group 30">
            <a:extLst>
              <a:ext uri="{FF2B5EF4-FFF2-40B4-BE49-F238E27FC236}">
                <a16:creationId xmlns:a16="http://schemas.microsoft.com/office/drawing/2014/main" id="{A07FC676-F25C-4B3C-AEF5-F3AF0FD59088}"/>
              </a:ext>
            </a:extLst>
          </p:cNvPr>
          <p:cNvGrpSpPr/>
          <p:nvPr/>
        </p:nvGrpSpPr>
        <p:grpSpPr>
          <a:xfrm>
            <a:off x="8502762" y="2202438"/>
            <a:ext cx="3109068" cy="523220"/>
            <a:chOff x="8463492" y="3049520"/>
            <a:chExt cx="3109068" cy="523220"/>
          </a:xfrm>
        </p:grpSpPr>
        <p:sp>
          <p:nvSpPr>
            <p:cNvPr id="28" name="Arrow: Up 27">
              <a:extLst>
                <a:ext uri="{FF2B5EF4-FFF2-40B4-BE49-F238E27FC236}">
                  <a16:creationId xmlns:a16="http://schemas.microsoft.com/office/drawing/2014/main" id="{7588F578-7EBC-40A8-B7AA-1AC243A5F17D}"/>
                </a:ext>
              </a:extLst>
            </p:cNvPr>
            <p:cNvSpPr/>
            <p:nvPr/>
          </p:nvSpPr>
          <p:spPr>
            <a:xfrm>
              <a:off x="8463492" y="3053101"/>
              <a:ext cx="484632" cy="51605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C007CC5-D60E-403C-8999-EBD697D10A6F}"/>
                </a:ext>
              </a:extLst>
            </p:cNvPr>
            <p:cNvSpPr txBox="1"/>
            <p:nvPr/>
          </p:nvSpPr>
          <p:spPr>
            <a:xfrm>
              <a:off x="8948124" y="3049520"/>
              <a:ext cx="2624436" cy="523220"/>
            </a:xfrm>
            <a:prstGeom prst="rect">
              <a:avLst/>
            </a:prstGeom>
            <a:noFill/>
          </p:spPr>
          <p:txBody>
            <a:bodyPr wrap="none" rtlCol="0">
              <a:spAutoFit/>
            </a:bodyPr>
            <a:lstStyle/>
            <a:p>
              <a:r>
                <a:rPr lang="en-US" sz="1400" b="1" dirty="0"/>
                <a:t>Researchers Knowledge of </a:t>
              </a:r>
            </a:p>
            <a:p>
              <a:r>
                <a:rPr lang="en-US" sz="1400" b="1" dirty="0"/>
                <a:t>Engaging with Policymakers</a:t>
              </a:r>
            </a:p>
          </p:txBody>
        </p:sp>
      </p:grpSp>
      <p:sp>
        <p:nvSpPr>
          <p:cNvPr id="33" name="Rectangle 32">
            <a:extLst>
              <a:ext uri="{FF2B5EF4-FFF2-40B4-BE49-F238E27FC236}">
                <a16:creationId xmlns:a16="http://schemas.microsoft.com/office/drawing/2014/main" id="{82FD0ABE-FABB-47D2-97F1-7118A88F6CE8}"/>
              </a:ext>
            </a:extLst>
          </p:cNvPr>
          <p:cNvSpPr/>
          <p:nvPr/>
        </p:nvSpPr>
        <p:spPr>
          <a:xfrm>
            <a:off x="222992" y="6064633"/>
            <a:ext cx="11715008" cy="646331"/>
          </a:xfrm>
          <a:prstGeom prst="rect">
            <a:avLst/>
          </a:prstGeom>
        </p:spPr>
        <p:txBody>
          <a:bodyPr wrap="square">
            <a:spAutoFit/>
          </a:bodyPr>
          <a:lstStyle/>
          <a:p>
            <a:pPr marR="99695" lvl="0">
              <a:spcBef>
                <a:spcPts val="600"/>
              </a:spcBef>
              <a:spcAft>
                <a:spcPts val="0"/>
              </a:spcAft>
            </a:pPr>
            <a:r>
              <a:rPr lang="en-US" sz="1200" dirty="0">
                <a:latin typeface="Times New Roman" panose="02020603050405020304" pitchFamily="18" charset="0"/>
                <a:ea typeface="Calibri" panose="020F0502020204030204" pitchFamily="34" charset="0"/>
              </a:rPr>
              <a:t>Crowley, D. Max, Scott, J. T., Long, E., Green, L., Israel, A., Supplee, L., Jordan, E., Oliver, K., Guillot-Wright, S., Gay, B., </a:t>
            </a:r>
            <a:r>
              <a:rPr lang="en-US" sz="1200" dirty="0" err="1">
                <a:latin typeface="Times New Roman" panose="02020603050405020304" pitchFamily="18" charset="0"/>
                <a:ea typeface="Calibri" panose="020F0502020204030204" pitchFamily="34" charset="0"/>
              </a:rPr>
              <a:t>Storace</a:t>
            </a:r>
            <a:r>
              <a:rPr lang="en-US" sz="1200" dirty="0">
                <a:latin typeface="Times New Roman" panose="02020603050405020304" pitchFamily="18" charset="0"/>
                <a:ea typeface="Calibri" panose="020F0502020204030204" pitchFamily="34" charset="0"/>
              </a:rPr>
              <a:t>, R., Torres-Mackie, N., Murphy, Y., </a:t>
            </a:r>
            <a:r>
              <a:rPr lang="en-US" sz="1200" dirty="0" err="1">
                <a:latin typeface="Times New Roman" panose="02020603050405020304" pitchFamily="18" charset="0"/>
                <a:ea typeface="Calibri" panose="020F0502020204030204" pitchFamily="34" charset="0"/>
              </a:rPr>
              <a:t>Donnay</a:t>
            </a:r>
            <a:r>
              <a:rPr lang="en-US" sz="1200" dirty="0">
                <a:latin typeface="Times New Roman" panose="02020603050405020304" pitchFamily="18" charset="0"/>
                <a:ea typeface="Calibri" panose="020F0502020204030204" pitchFamily="34" charset="0"/>
              </a:rPr>
              <a:t>, S., </a:t>
            </a:r>
            <a:r>
              <a:rPr lang="en-US" sz="1200" dirty="0" err="1">
                <a:latin typeface="Times New Roman" panose="02020603050405020304" pitchFamily="18" charset="0"/>
                <a:ea typeface="Calibri" panose="020F0502020204030204" pitchFamily="34" charset="0"/>
              </a:rPr>
              <a:t>Reardanz</a:t>
            </a:r>
            <a:r>
              <a:rPr lang="en-US" sz="1200" dirty="0">
                <a:latin typeface="Times New Roman" panose="02020603050405020304" pitchFamily="18" charset="0"/>
                <a:ea typeface="Calibri" panose="020F0502020204030204" pitchFamily="34" charset="0"/>
              </a:rPr>
              <a:t>, J., Smith, R., McGuire, K., Baker, E., Antonopoulos, A., … </a:t>
            </a:r>
            <a:r>
              <a:rPr lang="en-US" sz="1200" dirty="0" err="1">
                <a:latin typeface="Times New Roman" panose="02020603050405020304" pitchFamily="18" charset="0"/>
                <a:ea typeface="Calibri" panose="020F0502020204030204" pitchFamily="34" charset="0"/>
              </a:rPr>
              <a:t>Giray</a:t>
            </a:r>
            <a:r>
              <a:rPr lang="en-US" sz="1200" dirty="0">
                <a:latin typeface="Times New Roman" panose="02020603050405020304" pitchFamily="18" charset="0"/>
                <a:ea typeface="Calibri" panose="020F0502020204030204" pitchFamily="34" charset="0"/>
              </a:rPr>
              <a:t>, C.. (in press) Lawmakers Use of Scientific Evidence Can Be Improved: Randomized Controlled Trial of the 116th US Congress. </a:t>
            </a:r>
            <a:r>
              <a:rPr lang="en-US" sz="1200" i="1" dirty="0">
                <a:latin typeface="Times New Roman" panose="02020603050405020304" pitchFamily="18" charset="0"/>
                <a:ea typeface="Calibri" panose="020F0502020204030204" pitchFamily="34" charset="0"/>
              </a:rPr>
              <a:t>Proceedings of the National Academy of Sciences</a:t>
            </a:r>
            <a:r>
              <a:rPr lang="en-US" sz="1200" dirty="0">
                <a:latin typeface="Times New Roman" panose="02020603050405020304" pitchFamily="18" charset="0"/>
                <a:ea typeface="Calibri" panose="020F0502020204030204" pitchFamily="34" charset="0"/>
              </a:rPr>
              <a:t>. </a:t>
            </a:r>
            <a:endParaRPr lang="en-US"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1358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76514" y="1938867"/>
            <a:ext cx="10660744" cy="44574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1576359" y="764373"/>
            <a:ext cx="9929842" cy="1293028"/>
          </a:xfrm>
        </p:spPr>
        <p:txBody>
          <a:bodyPr>
            <a:noAutofit/>
          </a:bodyPr>
          <a:lstStyle/>
          <a:p>
            <a:r>
              <a:rPr lang="en-US" dirty="0"/>
              <a:t>We Can Study the Cost of Improving Research Use in Policy</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191" b="5275"/>
          <a:stretch/>
        </p:blipFill>
        <p:spPr bwMode="auto">
          <a:xfrm>
            <a:off x="948048" y="1945159"/>
            <a:ext cx="10221684" cy="4355198"/>
          </a:xfrm>
          <a:prstGeom prst="rect">
            <a:avLst/>
          </a:prstGeom>
          <a:noFill/>
        </p:spPr>
      </p:pic>
      <p:pic>
        <p:nvPicPr>
          <p:cNvPr id="6" name="Content Placeholder 3">
            <a:extLst>
              <a:ext uri="{FF2B5EF4-FFF2-40B4-BE49-F238E27FC236}">
                <a16:creationId xmlns:a16="http://schemas.microsoft.com/office/drawing/2014/main" id="{72B9503B-07D9-4FAC-AF3E-30B10CE96CC3}"/>
              </a:ext>
            </a:extLst>
          </p:cNvPr>
          <p:cNvPicPr>
            <a:picLocks noChangeAspect="1"/>
          </p:cNvPicPr>
          <p:nvPr/>
        </p:nvPicPr>
        <p:blipFill rotWithShape="1">
          <a:blip r:embed="rId2">
            <a:extLst>
              <a:ext uri="{28A0092B-C50C-407E-A947-70E740481C1C}">
                <a14:useLocalDpi xmlns:a14="http://schemas.microsoft.com/office/drawing/2010/main" val="0"/>
              </a:ext>
            </a:extLst>
          </a:blip>
          <a:srcRect t="91766"/>
          <a:stretch/>
        </p:blipFill>
        <p:spPr bwMode="auto">
          <a:xfrm>
            <a:off x="676378" y="5949275"/>
            <a:ext cx="10947400" cy="424191"/>
          </a:xfrm>
          <a:prstGeom prst="rect">
            <a:avLst/>
          </a:prstGeom>
          <a:noFill/>
        </p:spPr>
      </p:pic>
      <p:sp>
        <p:nvSpPr>
          <p:cNvPr id="8" name="Rectangle 7">
            <a:extLst>
              <a:ext uri="{FF2B5EF4-FFF2-40B4-BE49-F238E27FC236}">
                <a16:creationId xmlns:a16="http://schemas.microsoft.com/office/drawing/2014/main" id="{EFB1B087-388A-41B6-8323-41425A61B1C4}"/>
              </a:ext>
            </a:extLst>
          </p:cNvPr>
          <p:cNvSpPr/>
          <p:nvPr/>
        </p:nvSpPr>
        <p:spPr>
          <a:xfrm>
            <a:off x="132258" y="6396335"/>
            <a:ext cx="11853265" cy="461665"/>
          </a:xfrm>
          <a:prstGeom prst="rect">
            <a:avLst/>
          </a:prstGeom>
        </p:spPr>
        <p:txBody>
          <a:bodyPr wrap="square">
            <a:spAutoFit/>
          </a:bodyPr>
          <a:lstStyle/>
          <a:p>
            <a:pPr marR="99695" lvl="0">
              <a:spcBef>
                <a:spcPts val="600"/>
              </a:spcBef>
              <a:spcAft>
                <a:spcPts val="0"/>
              </a:spcAft>
            </a:pPr>
            <a:r>
              <a:rPr lang="en-US" sz="1200" b="1" dirty="0">
                <a:latin typeface="Times New Roman" panose="02020603050405020304" pitchFamily="18" charset="0"/>
                <a:ea typeface="Times New Roman" panose="02020603050405020304" pitchFamily="18" charset="0"/>
              </a:rPr>
              <a:t>Crowley, M.,</a:t>
            </a:r>
            <a:r>
              <a:rPr lang="en-US" sz="1200" dirty="0">
                <a:latin typeface="Times New Roman" panose="02020603050405020304" pitchFamily="18" charset="0"/>
                <a:ea typeface="Times New Roman" panose="02020603050405020304" pitchFamily="18" charset="0"/>
              </a:rPr>
              <a:t> Scott, T.,* &amp; Fishbein, D. (2018). Translating prevention research for evidence-based policymaking:  Results from the research-to-policy collaboration pilot. </a:t>
            </a:r>
            <a:r>
              <a:rPr lang="en-US" sz="1200" i="1" dirty="0">
                <a:latin typeface="Times New Roman" panose="02020603050405020304" pitchFamily="18" charset="0"/>
                <a:ea typeface="Times New Roman" panose="02020603050405020304" pitchFamily="18" charset="0"/>
              </a:rPr>
              <a:t>Prevention Science,</a:t>
            </a:r>
            <a:r>
              <a:rPr lang="en-US" sz="1200" dirty="0">
                <a:latin typeface="Times New Roman" panose="02020603050405020304" pitchFamily="18" charset="0"/>
                <a:ea typeface="Calibri" panose="020F0502020204030204" pitchFamily="34" charset="0"/>
              </a:rPr>
              <a:t> </a:t>
            </a:r>
            <a:r>
              <a:rPr lang="en-US" sz="1200" i="1" dirty="0">
                <a:latin typeface="Times New Roman" panose="02020603050405020304" pitchFamily="18" charset="0"/>
                <a:ea typeface="Times New Roman" panose="02020603050405020304" pitchFamily="18" charset="0"/>
              </a:rPr>
              <a:t>19</a:t>
            </a:r>
            <a:r>
              <a:rPr lang="en-US" sz="1200" dirty="0">
                <a:latin typeface="Times New Roman" panose="02020603050405020304" pitchFamily="18" charset="0"/>
                <a:ea typeface="Times New Roman" panose="02020603050405020304" pitchFamily="18" charset="0"/>
              </a:rPr>
              <a:t>(2) 260-270.</a:t>
            </a:r>
            <a:r>
              <a:rPr lang="en-US" sz="1200" i="1"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Calibri" panose="020F0502020204030204" pitchFamily="34" charset="0"/>
              </a:rPr>
              <a:t> </a:t>
            </a:r>
            <a:r>
              <a:rPr lang="en-US" sz="1200" dirty="0">
                <a:latin typeface="Times New Roman" panose="02020603050405020304" pitchFamily="18" charset="0"/>
                <a:ea typeface="Times New Roman" panose="02020603050405020304" pitchFamily="18" charset="0"/>
              </a:rPr>
              <a:t>PMC5803346</a:t>
            </a:r>
            <a:endParaRPr lang="en-US"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7211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05AD-F6F8-4741-94F4-054F45EEAA0D}"/>
              </a:ext>
            </a:extLst>
          </p:cNvPr>
          <p:cNvSpPr>
            <a:spLocks noGrp="1"/>
          </p:cNvSpPr>
          <p:nvPr>
            <p:ph type="title"/>
          </p:nvPr>
        </p:nvSpPr>
        <p:spPr>
          <a:xfrm>
            <a:off x="4566558" y="2897974"/>
            <a:ext cx="3058885" cy="1293028"/>
          </a:xfrm>
        </p:spPr>
        <p:txBody>
          <a:bodyPr/>
          <a:lstStyle/>
          <a:p>
            <a:r>
              <a:rPr lang="en-US" dirty="0"/>
              <a:t>Thank </a:t>
            </a:r>
            <a:r>
              <a:rPr lang="en-US" dirty="0" err="1"/>
              <a:t>YOu</a:t>
            </a:r>
            <a:endParaRPr lang="en-US" dirty="0"/>
          </a:p>
        </p:txBody>
      </p:sp>
    </p:spTree>
    <p:extLst>
      <p:ext uri="{BB962C8B-B14F-4D97-AF65-F5344CB8AC3E}">
        <p14:creationId xmlns:p14="http://schemas.microsoft.com/office/powerpoint/2010/main" val="92320952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611</Words>
  <Application>Microsoft Office PowerPoint</Application>
  <PresentationFormat>Widescreen</PresentationFormat>
  <Paragraphs>29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Times New Roman</vt:lpstr>
      <vt:lpstr>Vapor Trail</vt:lpstr>
      <vt:lpstr>Understanding the process of bridging research and policy</vt:lpstr>
      <vt:lpstr>Policymaking is Central to Implementation Science</vt:lpstr>
      <vt:lpstr>We Can Create Formal Policy Implementation Supports</vt:lpstr>
      <vt:lpstr>We Can Experiment in Implementation Science</vt:lpstr>
      <vt:lpstr>We Can Improve Policymakers Use of Research evidence</vt:lpstr>
      <vt:lpstr>We Can Study the Cost of Improving Research Use in Policy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process of bridging research and policy</dc:title>
  <dc:creator>Crowley, Daniel Max</dc:creator>
  <cp:lastModifiedBy>Crowley, Daniel Max</cp:lastModifiedBy>
  <cp:revision>7</cp:revision>
  <dcterms:created xsi:type="dcterms:W3CDTF">2020-12-16T10:57:35Z</dcterms:created>
  <dcterms:modified xsi:type="dcterms:W3CDTF">2020-12-16T11:47:04Z</dcterms:modified>
</cp:coreProperties>
</file>