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6.xml" ContentType="application/vnd.openxmlformats-officedocument.presentationml.comments+xml"/>
  <Override PartName="/ppt/notesSlides/notesSlide5.xml" ContentType="application/vnd.openxmlformats-officedocument.presentationml.notesSlide+xml"/>
  <Override PartName="/ppt/comments/comment7.xml" ContentType="application/vnd.openxmlformats-officedocument.presentationml.comments+xml"/>
  <Override PartName="/ppt/notesSlides/notesSlide6.xml" ContentType="application/vnd.openxmlformats-officedocument.presentationml.notesSlide+xml"/>
  <Override PartName="/ppt/comments/comment8.xml" ContentType="application/vnd.openxmlformats-officedocument.presentationml.comments+xml"/>
  <Override PartName="/ppt/notesSlides/notesSlide7.xml" ContentType="application/vnd.openxmlformats-officedocument.presentationml.notesSlide+xml"/>
  <Override PartName="/ppt/comments/comment9.xml" ContentType="application/vnd.openxmlformats-officedocument.presentationml.comments+xml"/>
  <Override PartName="/ppt/notesSlides/notesSlide8.xml" ContentType="application/vnd.openxmlformats-officedocument.presentationml.notesSlide+xml"/>
  <Override PartName="/ppt/comments/comment10.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1.xml" ContentType="application/vnd.openxmlformats-officedocument.presentationml.comments+xml"/>
  <Override PartName="/ppt/notesSlides/notesSlide12.xml" ContentType="application/vnd.openxmlformats-officedocument.presentationml.notesSlide+xml"/>
  <Override PartName="/ppt/comments/comment12.xml" ContentType="application/vnd.openxmlformats-officedocument.presentationml.comments+xml"/>
  <Override PartName="/ppt/notesSlides/notesSlide13.xml" ContentType="application/vnd.openxmlformats-officedocument.presentationml.notesSlide+xml"/>
  <Override PartName="/ppt/comments/comment13.xml" ContentType="application/vnd.openxmlformats-officedocument.presentationml.comments+xml"/>
  <Override PartName="/ppt/notesSlides/notesSlide14.xml" ContentType="application/vnd.openxmlformats-officedocument.presentationml.notesSlide+xml"/>
  <Override PartName="/ppt/comments/comment14.xml" ContentType="application/vnd.openxmlformats-officedocument.presentationml.comments+xml"/>
  <Override PartName="/ppt/comments/comment15.xml" ContentType="application/vnd.openxmlformats-officedocument.presentationml.comments+xml"/>
  <Override PartName="/ppt/notesSlides/notesSlide15.xml" ContentType="application/vnd.openxmlformats-officedocument.presentationml.notesSlide+xml"/>
  <Override PartName="/ppt/comments/comment16.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7.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8.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9.xml" ContentType="application/vnd.openxmlformats-officedocument.presentationml.comments+xml"/>
  <Override PartName="/ppt/notesSlides/notesSlide22.xml" ContentType="application/vnd.openxmlformats-officedocument.presentationml.notesSlide+xml"/>
  <Override PartName="/ppt/comments/comment20.xml" ContentType="application/vnd.openxmlformats-officedocument.presentationml.comments+xml"/>
  <Override PartName="/ppt/notesSlides/notesSlide23.xml" ContentType="application/vnd.openxmlformats-officedocument.presentationml.notesSlide+xml"/>
  <Override PartName="/ppt/comments/comment21.xml" ContentType="application/vnd.openxmlformats-officedocument.presentationml.comments+xml"/>
  <Override PartName="/ppt/notesSlides/notesSlide24.xml" ContentType="application/vnd.openxmlformats-officedocument.presentationml.notesSlide+xml"/>
  <Override PartName="/ppt/comments/comment22.xml" ContentType="application/vnd.openxmlformats-officedocument.presentationml.comments+xml"/>
  <Override PartName="/ppt/comments/comment23.xml" ContentType="application/vnd.openxmlformats-officedocument.presentationml.comments+xml"/>
  <Override PartName="/ppt/notesSlides/notesSlide25.xml" ContentType="application/vnd.openxmlformats-officedocument.presentationml.notesSlide+xml"/>
  <Override PartName="/ppt/comments/comment24.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25.xml" ContentType="application/vnd.openxmlformats-officedocument.presentationml.comments+xml"/>
  <Override PartName="/ppt/notesSlides/notesSlide29.xml" ContentType="application/vnd.openxmlformats-officedocument.presentationml.notesSlide+xml"/>
  <Override PartName="/ppt/comments/comment26.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27.xml" ContentType="application/vnd.openxmlformats-officedocument.presentationml.comments+xml"/>
  <Override PartName="/ppt/comments/comment28.xml" ContentType="application/vnd.openxmlformats-officedocument.presentationml.comments+xml"/>
  <Override PartName="/ppt/notesSlides/notesSlide32.xml" ContentType="application/vnd.openxmlformats-officedocument.presentationml.notesSlide+xml"/>
  <Override PartName="/ppt/comments/comment29.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30.xml" ContentType="application/vnd.openxmlformats-officedocument.presentationml.comments+xml"/>
  <Override PartName="/ppt/notesSlides/notesSlide35.xml" ContentType="application/vnd.openxmlformats-officedocument.presentationml.notesSlide+xml"/>
  <Override PartName="/ppt/comments/comment31.xml" ContentType="application/vnd.openxmlformats-officedocument.presentationml.comments+xml"/>
  <Override PartName="/ppt/notesSlides/notesSlide36.xml" ContentType="application/vnd.openxmlformats-officedocument.presentationml.notesSlide+xml"/>
  <Override PartName="/ppt/comments/comment32.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33.xml" ContentType="application/vnd.openxmlformats-officedocument.presentationml.comment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Lst>
  <p:notesMasterIdLst>
    <p:notesMasterId r:id="rId55"/>
  </p:notesMasterIdLst>
  <p:sldIdLst>
    <p:sldId id="293" r:id="rId5"/>
    <p:sldId id="1271" r:id="rId6"/>
    <p:sldId id="260" r:id="rId7"/>
    <p:sldId id="264" r:id="rId8"/>
    <p:sldId id="1272" r:id="rId9"/>
    <p:sldId id="1275" r:id="rId10"/>
    <p:sldId id="262" r:id="rId11"/>
    <p:sldId id="1267" r:id="rId12"/>
    <p:sldId id="1189" r:id="rId13"/>
    <p:sldId id="1162" r:id="rId14"/>
    <p:sldId id="281" r:id="rId15"/>
    <p:sldId id="1076" r:id="rId16"/>
    <p:sldId id="993" r:id="rId17"/>
    <p:sldId id="1078" r:id="rId18"/>
    <p:sldId id="1100" r:id="rId19"/>
    <p:sldId id="317" r:id="rId20"/>
    <p:sldId id="259" r:id="rId21"/>
    <p:sldId id="1276" r:id="rId22"/>
    <p:sldId id="1129" r:id="rId23"/>
    <p:sldId id="1244" r:id="rId24"/>
    <p:sldId id="1128" r:id="rId25"/>
    <p:sldId id="1130" r:id="rId26"/>
    <p:sldId id="1131" r:id="rId27"/>
    <p:sldId id="1138" r:id="rId28"/>
    <p:sldId id="1134" r:id="rId29"/>
    <p:sldId id="1048" r:id="rId30"/>
    <p:sldId id="1222" r:id="rId31"/>
    <p:sldId id="1221" r:id="rId32"/>
    <p:sldId id="526" r:id="rId33"/>
    <p:sldId id="1235" r:id="rId34"/>
    <p:sldId id="1240" r:id="rId35"/>
    <p:sldId id="1196" r:id="rId36"/>
    <p:sldId id="306" r:id="rId37"/>
    <p:sldId id="1264" r:id="rId38"/>
    <p:sldId id="1206" r:id="rId39"/>
    <p:sldId id="1268" r:id="rId40"/>
    <p:sldId id="1199" r:id="rId41"/>
    <p:sldId id="274" r:id="rId42"/>
    <p:sldId id="278" r:id="rId43"/>
    <p:sldId id="1165" r:id="rId44"/>
    <p:sldId id="1209" r:id="rId45"/>
    <p:sldId id="346" r:id="rId46"/>
    <p:sldId id="1274" r:id="rId47"/>
    <p:sldId id="351" r:id="rId48"/>
    <p:sldId id="322" r:id="rId49"/>
    <p:sldId id="324" r:id="rId50"/>
    <p:sldId id="325" r:id="rId51"/>
    <p:sldId id="269" r:id="rId52"/>
    <p:sldId id="1227" r:id="rId53"/>
    <p:sldId id="271" r:id="rId54"/>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Hale, Susan Marie" initials="MSM" lastIdx="69" clrIdx="0">
    <p:extLst>
      <p:ext uri="{19B8F6BF-5375-455C-9EA6-DF929625EA0E}">
        <p15:presenceInfo xmlns:p15="http://schemas.microsoft.com/office/powerpoint/2012/main" userId="S::x2u@psu.edu::0a195b49-557c-4711-a7cb-9ddd8539fb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82D"/>
    <a:srgbClr val="DF53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9"/>
    <p:restoredTop sz="89896"/>
  </p:normalViewPr>
  <p:slideViewPr>
    <p:cSldViewPr>
      <p:cViewPr varScale="1">
        <p:scale>
          <a:sx n="104" d="100"/>
          <a:sy n="104" d="100"/>
        </p:scale>
        <p:origin x="1680" y="200"/>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15T17:26:11.672" idx="57">
    <p:pos x="2663" y="509"/>
    <p:text>should be how</p:text>
    <p:extLst mod="1">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12-14T23:36:36.101" idx="16">
    <p:pos x="4990" y="549"/>
    <p:text>Client term works well--addresses my comment in last slide about broadening beyond "patients".  Could add " well-being"</p:text>
    <p:extLst>
      <p:ext uri="{C676402C-5697-4E1C-873F-D02D1690AC5C}">
        <p15:threadingInfo xmlns:p15="http://schemas.microsoft.com/office/powerpoint/2012/main" timeZoneBias="300"/>
      </p:ext>
    </p:extLst>
  </p:cm>
  <p:cm authorId="1" dt="2020-12-15T11:07:37.757" idx="20">
    <p:pos x="2612" y="2371"/>
    <p:text>Instead of Patient---"Person"</p:text>
    <p:extLst>
      <p:ext uri="{C676402C-5697-4E1C-873F-D02D1690AC5C}">
        <p15:threadingInfo xmlns:p15="http://schemas.microsoft.com/office/powerpoint/2012/main" timeZoneBias="300"/>
      </p:ext>
    </p:extLst>
  </p:cm>
  <p:cm authorId="1" dt="2020-12-15T11:09:48.068" idx="22">
    <p:pos x="10" y="10"/>
    <p:text>Not sure how rows in table work--feasibility connects to morbidity?  penetration to mortality? Other outcomes would be achievement in the education context, "draw down" (of carbon) and other such corrections/protections in the environment context (clean water, disaster protection); food security, agriculture outcomes for crops --just not sure where these would belong though at some level they connect to morbidity/mortality</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12-15T18:10:54.846" idx="60">
    <p:pos x="1641" y="1514"/>
    <p:text>OK?</p:text>
    <p:extLst>
      <p:ext uri="{C676402C-5697-4E1C-873F-D02D1690AC5C}">
        <p15:threadingInfo xmlns:p15="http://schemas.microsoft.com/office/powerpoint/2012/main" timeZoneBias="300"/>
      </p:ext>
    </p:extLst>
  </p:cm>
  <p:cm authorId="1" dt="2020-12-15T18:11:02.595" idx="61">
    <p:pos x="2686" y="3181"/>
    <p:text>Impact (generally?) Or Public Health because that's been studied--it's time to do IS in other domains to see what impact depends on?</p:text>
    <p:extLst>
      <p:ext uri="{C676402C-5697-4E1C-873F-D02D1690AC5C}">
        <p15:threadingInfo xmlns:p15="http://schemas.microsoft.com/office/powerpoint/2012/main" timeZoneBias="30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0-12-15T11:16:12.216" idx="23">
    <p:pos x="4367" y="1105"/>
    <p:text>Define "intervention" up front as program, policy practice, product, other?</p:text>
    <p:extLst>
      <p:ext uri="{C676402C-5697-4E1C-873F-D02D1690AC5C}">
        <p15:threadingInfo xmlns:p15="http://schemas.microsoft.com/office/powerpoint/2012/main" timeZoneBias="300"/>
      </p:ext>
    </p:extLst>
  </p:cm>
  <p:cm authorId="1" dt="2020-12-15T11:17:40.486" idx="24">
    <p:pos x="4065" y="2049"/>
    <p:text>Keep the intervention term here so as not to confuse?</p:text>
    <p:extLst>
      <p:ext uri="{C676402C-5697-4E1C-873F-D02D1690AC5C}">
        <p15:threadingInfo xmlns:p15="http://schemas.microsoft.com/office/powerpoint/2012/main" timeZoneBias="300"/>
      </p:ext>
    </p:extLst>
  </p:cm>
  <p:cm authorId="1" dt="2020-12-15T11:18:00.255" idx="25">
    <p:pos x="4641" y="2552"/>
    <p:text>Use intervention term here (so doesn't imply just policy and program)</p:text>
    <p:extLst>
      <p:ext uri="{C676402C-5697-4E1C-873F-D02D1690AC5C}">
        <p15:threadingInfo xmlns:p15="http://schemas.microsoft.com/office/powerpoint/2012/main" timeZoneBias="300"/>
      </p:ext>
    </p:extLst>
  </p:cm>
  <p:cm authorId="1" dt="2020-12-15T11:18:28.915" idx="26">
    <p:pos x="3463" y="3402"/>
    <p:text>intervention term here?</p:text>
    <p:extLst>
      <p:ext uri="{C676402C-5697-4E1C-873F-D02D1690AC5C}">
        <p15:threadingInfo xmlns:p15="http://schemas.microsoft.com/office/powerpoint/2012/main" timeZoneBias="30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0-12-15T11:19:06.036" idx="27">
    <p:pos x="2438" y="402"/>
    <p:text>Great point here</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0-12-15T11:20:44.576" idx="28">
    <p:pos x="10" y="10"/>
    <p:text>Great figure--this one may need to take extra time to go over</p:text>
    <p:extLst>
      <p:ext uri="{C676402C-5697-4E1C-873F-D02D1690AC5C}">
        <p15:threadingInfo xmlns:p15="http://schemas.microsoft.com/office/powerpoint/2012/main" timeZoneBias="30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20-12-15T16:33:56.767" idx="46">
    <p:pos x="10" y="10"/>
    <p:text>Like the overview of the study--shows what the science of IS can look like</p:text>
    <p:extLst>
      <p:ext uri="{C676402C-5697-4E1C-873F-D02D1690AC5C}">
        <p15:threadingInfo xmlns:p15="http://schemas.microsoft.com/office/powerpoint/2012/main" timeZoneBias="30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20-12-15T16:35:01.546" idx="47">
    <p:pos x="10" y="10"/>
    <p:text>May not need to go through details of the intervention--delete?</p:text>
    <p:extLst>
      <p:ext uri="{C676402C-5697-4E1C-873F-D02D1690AC5C}">
        <p15:threadingInfo xmlns:p15="http://schemas.microsoft.com/office/powerpoint/2012/main" timeZoneBias="30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20-12-15T11:22:58.305" idx="30">
    <p:pos x="3945" y="2003"/>
    <p:text>Not sure details on findings needed. Just make the point that adoption was 60%?</p:text>
    <p:extLst>
      <p:ext uri="{C676402C-5697-4E1C-873F-D02D1690AC5C}">
        <p15:threadingInfo xmlns:p15="http://schemas.microsoft.com/office/powerpoint/2012/main" timeZoneBias="30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20-12-15T16:51:24.245" idx="49">
    <p:pos x="4903" y="938"/>
    <p:text>Data details not needed?</p:text>
    <p:extLst>
      <p:ext uri="{C676402C-5697-4E1C-873F-D02D1690AC5C}">
        <p15:threadingInfo xmlns:p15="http://schemas.microsoft.com/office/powerpoint/2012/main" timeZoneBias="30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20-12-15T16:52:04.295" idx="50">
    <p:pos x="5351" y="2612"/>
    <p:text>2nd and 3rd points not needed?  Not sure how this moral follows from the last slide on effectiveness--might seem like you are suggesting that sucess = effectiveness?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2-14T23:19:08.363" idx="1">
    <p:pos x="4387" y="984"/>
    <p:text>Delete Dissemination term?  Have not introduced and may confuse.We have referred in our announcements as IS</p:text>
    <p:extLst>
      <p:ext uri="{C676402C-5697-4E1C-873F-D02D1690AC5C}">
        <p15:threadingInfo xmlns:p15="http://schemas.microsoft.com/office/powerpoint/2012/main" timeZoneBias="30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20-12-15T16:53:04.502" idx="51">
    <p:pos x="5616" y="1482"/>
    <p:text>Simplify--just the blue box?</p:text>
    <p:extLst>
      <p:ext uri="{C676402C-5697-4E1C-873F-D02D1690AC5C}">
        <p15:threadingInfo xmlns:p15="http://schemas.microsoft.com/office/powerpoint/2012/main" timeZoneBias="30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20-12-15T16:54:01.935" idx="52">
    <p:pos x="10" y="10"/>
    <p:text>Skip this one and just go to the next?</p:text>
    <p:extLst>
      <p:ext uri="{C676402C-5697-4E1C-873F-D02D1690AC5C}">
        <p15:threadingInfo xmlns:p15="http://schemas.microsoft.com/office/powerpoint/2012/main" timeZoneBias="30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20-12-15T11:25:52.805" idx="31">
    <p:pos x="10" y="10"/>
    <p:text>Figure has it all-will take time to review</p:text>
    <p:extLst>
      <p:ext uri="{C676402C-5697-4E1C-873F-D02D1690AC5C}">
        <p15:threadingInfo xmlns:p15="http://schemas.microsoft.com/office/powerpoint/2012/main" timeZoneBias="30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20-12-15T18:18:57.505" idx="63">
    <p:pos x="10" y="10"/>
    <p:text>Nice</p:text>
    <p:extLst>
      <p:ext uri="{C676402C-5697-4E1C-873F-D02D1690AC5C}">
        <p15:threadingInfo xmlns:p15="http://schemas.microsoft.com/office/powerpoint/2012/main" timeZoneBias="30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20-12-15T16:55:56.185" idx="53">
    <p:pos x="1788" y="2364"/>
    <p:text>Intervention used in a different sense earlier?</p:text>
    <p:extLst>
      <p:ext uri="{C676402C-5697-4E1C-873F-D02D1690AC5C}">
        <p15:threadingInfo xmlns:p15="http://schemas.microsoft.com/office/powerpoint/2012/main" timeZoneBias="300"/>
      </p:ext>
    </p:extLst>
  </p:cm>
  <p:cm authorId="1" dt="2020-12-15T16:57:00.995" idx="54">
    <p:pos x="4909" y="3041"/>
    <p:text>Delete this last point?</p:text>
    <p:extLst>
      <p:ext uri="{C676402C-5697-4E1C-873F-D02D1690AC5C}">
        <p15:threadingInfo xmlns:p15="http://schemas.microsoft.com/office/powerpoint/2012/main" timeZoneBias="30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20-12-15T11:29:27.395" idx="33">
    <p:pos x="10" y="10"/>
    <p:text>nice</p:text>
    <p:extLst>
      <p:ext uri="{C676402C-5697-4E1C-873F-D02D1690AC5C}">
        <p15:threadingInfo xmlns:p15="http://schemas.microsoft.com/office/powerpoint/2012/main" timeZoneBias="30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20-12-15T11:29:43.934" idx="34">
    <p:pos x="5760" y="0"/>
    <p:text>settings, not clinical settings?funding/resources vs payment models? person instead of patient to make more generic?</p:text>
    <p:extLst>
      <p:ext uri="{C676402C-5697-4E1C-873F-D02D1690AC5C}">
        <p15:threadingInfo xmlns:p15="http://schemas.microsoft.com/office/powerpoint/2012/main" timeZoneBias="300"/>
      </p:ext>
    </p:extLst>
  </p:cm>
  <p:cm authorId="1" dt="2020-12-15T18:22:52.255" idx="64">
    <p:pos x="2271" y="3469"/>
    <p:text>Great point to highlight</p:text>
    <p:extLst>
      <p:ext uri="{C676402C-5697-4E1C-873F-D02D1690AC5C}">
        <p15:threadingInfo xmlns:p15="http://schemas.microsoft.com/office/powerpoint/2012/main" timeZoneBias="30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20-12-15T11:32:41.044" idx="35">
    <p:pos x="10" y="10"/>
    <p:text>Another key slide--please plan to spend time on this one as pur RFA requires a logic model and conceptual frame</p:text>
    <p:extLst>
      <p:ext uri="{C676402C-5697-4E1C-873F-D02D1690AC5C}">
        <p15:threadingInfo xmlns:p15="http://schemas.microsoft.com/office/powerpoint/2012/main" timeZoneBias="300"/>
      </p:ext>
    </p:extLst>
  </p:cm>
  <p:cm authorId="1" dt="2020-12-15T18:23:22.794" idx="65">
    <p:pos x="2934" y="382"/>
    <p:text>Use IS term?</p:text>
    <p:extLst>
      <p:ext uri="{C676402C-5697-4E1C-873F-D02D1690AC5C}">
        <p15:threadingInfo xmlns:p15="http://schemas.microsoft.com/office/powerpoint/2012/main" timeZoneBias="30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20-12-15T18:24:51.824" idx="66">
    <p:pos x="1052" y="342"/>
    <p:text/>
    <p:extLst>
      <p:ext uri="{C676402C-5697-4E1C-873F-D02D1690AC5C}">
        <p15:threadingInfo xmlns:p15="http://schemas.microsoft.com/office/powerpoint/2012/main" timeZoneBias="30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20-12-15T16:58:49.034" idx="55">
    <p:pos x="4950" y="1226"/>
    <p:text>?</p:text>
    <p:extLst>
      <p:ext uri="{C676402C-5697-4E1C-873F-D02D1690AC5C}">
        <p15:threadingInfo xmlns:p15="http://schemas.microsoft.com/office/powerpoint/2012/main" timeZoneBias="300"/>
      </p:ext>
    </p:extLst>
  </p:cm>
  <p:cm authorId="1" dt="2020-12-15T18:25:15.644" idx="67">
    <p:pos x="4025" y="355"/>
    <p:text>IS term?</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2-14T23:20:56.113" idx="3">
    <p:pos x="1440" y="1096"/>
    <p:text>we've advertised evidence-based programs, practices, policies and products. Can you convey that "interventions" imply this larger scope?</p:text>
    <p:extLst>
      <p:ext uri="{C676402C-5697-4E1C-873F-D02D1690AC5C}">
        <p15:threadingInfo xmlns:p15="http://schemas.microsoft.com/office/powerpoint/2012/main" timeZoneBias="300"/>
      </p:ext>
    </p:extLst>
  </p:cm>
  <p:cm authorId="1" dt="2020-12-14T23:22:19.683" idx="4">
    <p:pos x="2016" y="3252"/>
    <p:text>May be extrapolating but could imagine same for efforts aimed at evidence based practices, policies, products, etx . . .</p:text>
    <p:extLst>
      <p:ext uri="{C676402C-5697-4E1C-873F-D02D1690AC5C}">
        <p15:threadingInfo xmlns:p15="http://schemas.microsoft.com/office/powerpoint/2012/main" timeZoneBias="30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1" dt="2020-12-15T18:25:58.944" idx="68">
    <p:pos x="5184" y="1038"/>
    <p:text>IS term only here?</p:text>
    <p:extLst>
      <p:ext uri="{C676402C-5697-4E1C-873F-D02D1690AC5C}">
        <p15:threadingInfo xmlns:p15="http://schemas.microsoft.com/office/powerpoint/2012/main" timeZoneBias="30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 dt="2020-12-15T18:26:21.644" idx="69">
    <p:pos x="10" y="10"/>
    <p:text>Nice</p:text>
    <p:extLst>
      <p:ext uri="{C676402C-5697-4E1C-873F-D02D1690AC5C}">
        <p15:threadingInfo xmlns:p15="http://schemas.microsoft.com/office/powerpoint/2012/main" timeZoneBias="30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 dt="2020-12-15T11:27:13.515" idx="32">
    <p:pos x="2123" y="496"/>
    <p:text>Delete this one?</p:text>
    <p:extLst>
      <p:ext uri="{C676402C-5697-4E1C-873F-D02D1690AC5C}">
        <p15:threadingInfo xmlns:p15="http://schemas.microsoft.com/office/powerpoint/2012/main" timeZoneBias="30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20-12-15T11:35:31.684" idx="37">
    <p:pos x="10" y="10"/>
    <p:text>Could be great help!</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12-14T23:23:11.533" idx="5">
    <p:pos x="5170" y="344"/>
    <p:text>Love this</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12-14T23:24:17.162" idx="6">
    <p:pos x="4675" y="3449"/>
    <p:text>More generic--public benefit? benefit to society? i.e, to clarify that IS can be done to achieve benefits beyond health</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12-14T23:25:57.913" idx="7">
    <p:pos x="5418" y="1319"/>
    <p:text>delete Disrmination per above?</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12-15T18:06:25.106" idx="58">
    <p:pos x="1226" y="328"/>
    <p:text>IS not D&amp;I? Great slide</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12-14T23:31:59.182" idx="12">
    <p:pos x="4956" y="1916"/>
    <p:text>may need to explain what is an adaptive intervention</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12-14T23:33:47.912" idx="14">
    <p:pos x="5191" y="248"/>
    <p:text>Hugely important points here. These are really health program/practice focused. Perhaps a chance to ask participants to think about what consttutes effectiveness in their field and what would be different activities if their focus is on systematic study of how best to implement, not just to discover.</p:text>
    <p:extLst>
      <p:ext uri="{C676402C-5697-4E1C-873F-D02D1690AC5C}">
        <p15:threadingInfo xmlns:p15="http://schemas.microsoft.com/office/powerpoint/2012/main" timeZoneBias="300"/>
      </p:ext>
    </p:extLst>
  </p:cm>
  <p:cm authorId="1" dt="2020-12-14T23:35:21.692" idx="15">
    <p:pos x="5191" y="344"/>
    <p:text>This will be key to our RFA for pilot projects across disciplines including education and engineering</p:text>
    <p:extLst>
      <p:ext uri="{C676402C-5697-4E1C-873F-D02D1690AC5C}">
        <p15:threadingInfo xmlns:p15="http://schemas.microsoft.com/office/powerpoint/2012/main" timeZoneBias="300">
          <p15:parentCm authorId="1" idx="14"/>
        </p15:threadingInfo>
      </p:ext>
    </p:extLst>
  </p:cm>
  <p:cm authorId="1" dt="2020-12-15T11:03:52.587" idx="19">
    <p:pos x="4568" y="3597"/>
    <p:text>Clarify --in health research. In education would be students, in engineering, would be customers etc.. More generic term?</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1CA31DA6-B5B0-1949-ABA3-4F63FE571235}" type="datetimeFigureOut">
              <a:rPr lang="en-US" smtClean="0"/>
              <a:t>12/17/20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01E68B3C-ECB0-7147-86E3-09A880181CF4}" type="slidenum">
              <a:rPr lang="en-US" smtClean="0"/>
              <a:t>‹#›</a:t>
            </a:fld>
            <a:endParaRPr lang="en-US"/>
          </a:p>
        </p:txBody>
      </p:sp>
    </p:spTree>
    <p:extLst>
      <p:ext uri="{BB962C8B-B14F-4D97-AF65-F5344CB8AC3E}">
        <p14:creationId xmlns:p14="http://schemas.microsoft.com/office/powerpoint/2010/main" val="157240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E68B3C-ECB0-7147-86E3-09A880181CF4}" type="slidenum">
              <a:rPr lang="en-US" smtClean="0"/>
              <a:t>2</a:t>
            </a:fld>
            <a:endParaRPr lang="en-US"/>
          </a:p>
        </p:txBody>
      </p:sp>
    </p:spTree>
    <p:extLst>
      <p:ext uri="{BB962C8B-B14F-4D97-AF65-F5344CB8AC3E}">
        <p14:creationId xmlns:p14="http://schemas.microsoft.com/office/powerpoint/2010/main" val="989108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1848D843-F839-084E-9732-7F14C4F16C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330A66D8-4FCE-5741-8F79-8943286AAA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7" name="Slide Number Placeholder 3">
            <a:extLst>
              <a:ext uri="{FF2B5EF4-FFF2-40B4-BE49-F238E27FC236}">
                <a16:creationId xmlns:a16="http://schemas.microsoft.com/office/drawing/2014/main" id="{ABAA8D48-828D-304D-BE5D-145644E8CF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A39888-C34F-8546-90CC-880FB829E5F8}" type="slidenum">
              <a:rPr lang="en-US" altLang="en-US" smtClean="0"/>
              <a:pPr/>
              <a:t>13</a:t>
            </a:fld>
            <a:endParaRPr lang="en-US" altLang="en-US"/>
          </a:p>
        </p:txBody>
      </p:sp>
    </p:spTree>
    <p:extLst>
      <p:ext uri="{BB962C8B-B14F-4D97-AF65-F5344CB8AC3E}">
        <p14:creationId xmlns:p14="http://schemas.microsoft.com/office/powerpoint/2010/main" val="404424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082752D7-23CE-BA44-A9FE-A870EF4AC5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FFCE98D1-5C21-834D-B574-90D0673198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1" name="Slide Number Placeholder 3">
            <a:extLst>
              <a:ext uri="{FF2B5EF4-FFF2-40B4-BE49-F238E27FC236}">
                <a16:creationId xmlns:a16="http://schemas.microsoft.com/office/drawing/2014/main" id="{DEE506F9-4898-2F41-8D62-88B37C80FF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59D0A2-5D37-1543-8826-71684A9F6030}" type="slidenum">
              <a:rPr lang="en-US" altLang="en-US" smtClean="0"/>
              <a:pPr/>
              <a:t>14</a:t>
            </a:fld>
            <a:endParaRPr lang="en-US" altLang="en-US"/>
          </a:p>
        </p:txBody>
      </p:sp>
    </p:spTree>
    <p:extLst>
      <p:ext uri="{BB962C8B-B14F-4D97-AF65-F5344CB8AC3E}">
        <p14:creationId xmlns:p14="http://schemas.microsoft.com/office/powerpoint/2010/main" val="680544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9A8FE84B-F98F-C64A-B329-E20C498E7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C14D0B40-B133-F74F-A1EB-13F50DAE8F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Program, policy, product. Intervention, innovation, assessment</a:t>
            </a:r>
          </a:p>
        </p:txBody>
      </p:sp>
      <p:sp>
        <p:nvSpPr>
          <p:cNvPr id="34819" name="Slide Number Placeholder 3">
            <a:extLst>
              <a:ext uri="{FF2B5EF4-FFF2-40B4-BE49-F238E27FC236}">
                <a16:creationId xmlns:a16="http://schemas.microsoft.com/office/drawing/2014/main" id="{C19BD66C-0539-A441-BE9F-E2E98D5953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D65DDF-9542-7E49-B744-EDF8137F69DA}" type="slidenum">
              <a:rPr lang="en-US" altLang="en-US" smtClean="0"/>
              <a:pPr/>
              <a:t>15</a:t>
            </a:fld>
            <a:endParaRPr lang="en-US" altLang="en-US"/>
          </a:p>
        </p:txBody>
      </p:sp>
    </p:spTree>
    <p:extLst>
      <p:ext uri="{BB962C8B-B14F-4D97-AF65-F5344CB8AC3E}">
        <p14:creationId xmlns:p14="http://schemas.microsoft.com/office/powerpoint/2010/main" val="499057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82EA7E9A-325D-174D-8C65-5FC88EEAA2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700C126D-657D-5D44-A52B-E39B3D3988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This slide uses hypothetical data to illustrate the importance of broad thinking about outcomes.  The importance of focusing on all five dimensions of RE-AIM – effectiveness is not the only important factor, especially in disparities.  Note if one only focused on effectiveness, one would likely conclude there were no health disparities associated with this program or policy</a:t>
            </a:r>
          </a:p>
        </p:txBody>
      </p:sp>
      <p:sp>
        <p:nvSpPr>
          <p:cNvPr id="36867" name="Slide Number Placeholder 3">
            <a:extLst>
              <a:ext uri="{FF2B5EF4-FFF2-40B4-BE49-F238E27FC236}">
                <a16:creationId xmlns:a16="http://schemas.microsoft.com/office/drawing/2014/main" id="{F3CC2148-8B9A-CA4E-B604-DD0220B94C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0F7ECD-2FBF-ED4B-83E2-96BBAACA233D}" type="slidenum">
              <a:rPr lang="en-US" altLang="en-US" smtClean="0">
                <a:solidFill>
                  <a:srgbClr val="000000"/>
                </a:solidFill>
                <a:ea typeface="MS PGothic" panose="020B0600070205080204" pitchFamily="34" charset="-128"/>
              </a:rPr>
              <a:pPr>
                <a:spcBef>
                  <a:spcPct val="0"/>
                </a:spcBef>
              </a:pPr>
              <a:t>16</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87120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01E68B3C-ECB0-7147-86E3-09A880181CF4}" type="slidenum">
              <a:rPr lang="en-US" smtClean="0"/>
              <a:t>17</a:t>
            </a:fld>
            <a:endParaRPr lang="en-US"/>
          </a:p>
        </p:txBody>
      </p:sp>
    </p:spTree>
    <p:extLst>
      <p:ext uri="{BB962C8B-B14F-4D97-AF65-F5344CB8AC3E}">
        <p14:creationId xmlns:p14="http://schemas.microsoft.com/office/powerpoint/2010/main" val="3975783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84B1F784-6B12-3048-8265-64F6BE0629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680EA0A4-FE74-9345-8F49-C5A27649DB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3" name="Slide Number Placeholder 3">
            <a:extLst>
              <a:ext uri="{FF2B5EF4-FFF2-40B4-BE49-F238E27FC236}">
                <a16:creationId xmlns:a16="http://schemas.microsoft.com/office/drawing/2014/main" id="{AA0816C4-6C10-8543-9E47-EB279306AD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ADEDBB-A18F-1C4A-9763-BB19B75260D2}" type="slidenum">
              <a:rPr lang="en-US" altLang="en-US" smtClean="0"/>
              <a:pPr/>
              <a:t>19</a:t>
            </a:fld>
            <a:endParaRPr lang="en-US" altLang="en-US"/>
          </a:p>
        </p:txBody>
      </p:sp>
    </p:spTree>
    <p:extLst>
      <p:ext uri="{BB962C8B-B14F-4D97-AF65-F5344CB8AC3E}">
        <p14:creationId xmlns:p14="http://schemas.microsoft.com/office/powerpoint/2010/main" val="1438330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30C632F7-6405-8041-A6F2-8CA53579F8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94676820-15F9-F94E-8FDD-9E6A7042EA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BRYAAN- can you get to fit?? </a:t>
            </a:r>
          </a:p>
          <a:p>
            <a:r>
              <a:rPr lang="en-US" altLang="en-US" b="1" dirty="0"/>
              <a:t>BF - Looks like it fits to me….anything specifically? </a:t>
            </a:r>
          </a:p>
        </p:txBody>
      </p:sp>
      <p:sp>
        <p:nvSpPr>
          <p:cNvPr id="62467" name="Slide Number Placeholder 3">
            <a:extLst>
              <a:ext uri="{FF2B5EF4-FFF2-40B4-BE49-F238E27FC236}">
                <a16:creationId xmlns:a16="http://schemas.microsoft.com/office/drawing/2014/main" id="{25AE3C4F-458D-0D43-B6A5-960D5F83D2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DEA2DA-1000-D948-9FAC-E0D02967E84B}" type="slidenum">
              <a:rPr lang="en-US" altLang="en-US" smtClean="0"/>
              <a:pPr/>
              <a:t>20</a:t>
            </a:fld>
            <a:endParaRPr lang="en-US" altLang="en-US"/>
          </a:p>
        </p:txBody>
      </p:sp>
    </p:spTree>
    <p:extLst>
      <p:ext uri="{BB962C8B-B14F-4D97-AF65-F5344CB8AC3E}">
        <p14:creationId xmlns:p14="http://schemas.microsoft.com/office/powerpoint/2010/main" val="4187280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CB8BFD98-6405-A641-9A52-8B17F5CC26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AD8890EF-CCBF-9B40-8E16-2894664BEE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a typeface="MS PGothic" panose="020B0600070205080204" pitchFamily="34" charset="-128"/>
            </a:endParaRPr>
          </a:p>
        </p:txBody>
      </p:sp>
      <p:sp>
        <p:nvSpPr>
          <p:cNvPr id="94211" name="Slide Number Placeholder 3">
            <a:extLst>
              <a:ext uri="{FF2B5EF4-FFF2-40B4-BE49-F238E27FC236}">
                <a16:creationId xmlns:a16="http://schemas.microsoft.com/office/drawing/2014/main" id="{3AFEB37E-573A-584F-B5AA-65EE4F7FE6DA}"/>
              </a:ext>
            </a:extLst>
          </p:cNvPr>
          <p:cNvSpPr>
            <a:spLocks noGrp="1"/>
          </p:cNvSpPr>
          <p:nvPr>
            <p:ph type="sldNum" sz="quarter" idx="5"/>
          </p:nvPr>
        </p:nvSpPr>
        <p:spPr bwMode="auto">
          <a:xfrm>
            <a:off x="4143375" y="9118600"/>
            <a:ext cx="3170238" cy="48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77" tIns="46538" rIns="93077" bIns="465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6154FFA-0D5A-6F4F-A6DD-EC44B3988990}" type="slidenum">
              <a:rPr lang="en-US" altLang="en-US" sz="2400" smtClean="0">
                <a:latin typeface="Times" pitchFamily="2" charset="0"/>
                <a:ea typeface="MS PGothic" panose="020B0600070205080204" pitchFamily="34" charset="-128"/>
              </a:rPr>
              <a:pPr/>
              <a:t>21</a:t>
            </a:fld>
            <a:endParaRPr lang="en-US" altLang="en-US" sz="2400">
              <a:latin typeface="Times" pitchFamily="2" charset="0"/>
              <a:ea typeface="MS PGothic" panose="020B0600070205080204" pitchFamily="34" charset="-128"/>
            </a:endParaRPr>
          </a:p>
        </p:txBody>
      </p:sp>
    </p:spTree>
    <p:extLst>
      <p:ext uri="{BB962C8B-B14F-4D97-AF65-F5344CB8AC3E}">
        <p14:creationId xmlns:p14="http://schemas.microsoft.com/office/powerpoint/2010/main" val="94862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A9925AF8-D0A3-3C4D-9DB4-1C73A7608B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EF763832-1F10-C749-8AB3-3B0F69DB16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6259" name="Slide Number Placeholder 3">
            <a:extLst>
              <a:ext uri="{FF2B5EF4-FFF2-40B4-BE49-F238E27FC236}">
                <a16:creationId xmlns:a16="http://schemas.microsoft.com/office/drawing/2014/main" id="{CF9D3E5E-50BC-104A-BFC1-C7A73CC05F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67973C-109B-DC4F-9E99-7A3ECCF3C377}" type="slidenum">
              <a:rPr lang="en-US" altLang="en-US" smtClean="0"/>
              <a:pPr/>
              <a:t>22</a:t>
            </a:fld>
            <a:endParaRPr lang="en-US" altLang="en-US"/>
          </a:p>
        </p:txBody>
      </p:sp>
    </p:spTree>
    <p:extLst>
      <p:ext uri="{BB962C8B-B14F-4D97-AF65-F5344CB8AC3E}">
        <p14:creationId xmlns:p14="http://schemas.microsoft.com/office/powerpoint/2010/main" val="1069620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9AF0A97C-FF22-6441-8C74-5706F357EC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a:extLst>
              <a:ext uri="{FF2B5EF4-FFF2-40B4-BE49-F238E27FC236}">
                <a16:creationId xmlns:a16="http://schemas.microsoft.com/office/drawing/2014/main" id="{B6FD193B-4284-F64C-85C6-1D9A62CED7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a typeface="MS PGothic" panose="020B0600070205080204" pitchFamily="34" charset="-128"/>
            </a:endParaRPr>
          </a:p>
          <a:p>
            <a:pPr eaLnBrk="1" hangingPunct="1"/>
            <a:endParaRPr lang="en-US" altLang="en-US">
              <a:latin typeface="Times New Roman" panose="02020603050405020304" pitchFamily="18" charset="0"/>
              <a:ea typeface="MS PGothic" panose="020B0600070205080204" pitchFamily="34" charset="-128"/>
            </a:endParaRPr>
          </a:p>
        </p:txBody>
      </p:sp>
      <p:sp>
        <p:nvSpPr>
          <p:cNvPr id="97283" name="Slide Number Placeholder 3">
            <a:extLst>
              <a:ext uri="{FF2B5EF4-FFF2-40B4-BE49-F238E27FC236}">
                <a16:creationId xmlns:a16="http://schemas.microsoft.com/office/drawing/2014/main" id="{F34F577C-5577-7747-8E81-41D1C6BAFB40}"/>
              </a:ext>
            </a:extLst>
          </p:cNvPr>
          <p:cNvSpPr>
            <a:spLocks noGrp="1"/>
          </p:cNvSpPr>
          <p:nvPr>
            <p:ph type="sldNum" sz="quarter" idx="5"/>
          </p:nvPr>
        </p:nvSpPr>
        <p:spPr bwMode="auto">
          <a:xfrm>
            <a:off x="4143375" y="9118600"/>
            <a:ext cx="3170238" cy="48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77" tIns="46538" rIns="93077" bIns="46538"/>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7940D8A-DBFC-6B48-97DB-057E67F40301}" type="slidenum">
              <a:rPr lang="en-US" altLang="en-US" sz="2400" smtClean="0">
                <a:latin typeface="Times" pitchFamily="2" charset="0"/>
                <a:ea typeface="MS PGothic" panose="020B0600070205080204" pitchFamily="34" charset="-128"/>
              </a:rPr>
              <a:pPr/>
              <a:t>23</a:t>
            </a:fld>
            <a:endParaRPr lang="en-US" altLang="en-US" sz="2400">
              <a:latin typeface="Times" pitchFamily="2" charset="0"/>
              <a:ea typeface="MS PGothic" panose="020B0600070205080204" pitchFamily="34" charset="-128"/>
            </a:endParaRPr>
          </a:p>
        </p:txBody>
      </p:sp>
    </p:spTree>
    <p:extLst>
      <p:ext uri="{BB962C8B-B14F-4D97-AF65-F5344CB8AC3E}">
        <p14:creationId xmlns:p14="http://schemas.microsoft.com/office/powerpoint/2010/main" val="158773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intervention...program- policy, product,</a:t>
            </a:r>
          </a:p>
        </p:txBody>
      </p:sp>
      <p:sp>
        <p:nvSpPr>
          <p:cNvPr id="4" name="Slide Number Placeholder 3"/>
          <p:cNvSpPr>
            <a:spLocks noGrp="1"/>
          </p:cNvSpPr>
          <p:nvPr>
            <p:ph type="sldNum" sz="quarter" idx="5"/>
          </p:nvPr>
        </p:nvSpPr>
        <p:spPr/>
        <p:txBody>
          <a:bodyPr/>
          <a:lstStyle/>
          <a:p>
            <a:fld id="{01E68B3C-ECB0-7147-86E3-09A880181CF4}" type="slidenum">
              <a:rPr lang="en-US" smtClean="0"/>
              <a:t>3</a:t>
            </a:fld>
            <a:endParaRPr lang="en-US"/>
          </a:p>
        </p:txBody>
      </p:sp>
    </p:spTree>
    <p:extLst>
      <p:ext uri="{BB962C8B-B14F-4D97-AF65-F5344CB8AC3E}">
        <p14:creationId xmlns:p14="http://schemas.microsoft.com/office/powerpoint/2010/main" val="2925715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C0057759-ADBD-A443-B482-F05413592F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a:extLst>
              <a:ext uri="{FF2B5EF4-FFF2-40B4-BE49-F238E27FC236}">
                <a16:creationId xmlns:a16="http://schemas.microsoft.com/office/drawing/2014/main" id="{BA7AA4AB-5C8A-E348-9EC3-3A560B583E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1379" name="Slide Number Placeholder 3">
            <a:extLst>
              <a:ext uri="{FF2B5EF4-FFF2-40B4-BE49-F238E27FC236}">
                <a16:creationId xmlns:a16="http://schemas.microsoft.com/office/drawing/2014/main" id="{15D2CECA-8B0B-9247-8856-3A47F199D2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5D58EF-B39F-A641-9B64-AE7185807BDD}" type="slidenum">
              <a:rPr lang="en-US" altLang="en-US" smtClean="0"/>
              <a:pPr/>
              <a:t>24</a:t>
            </a:fld>
            <a:endParaRPr lang="en-US" altLang="en-US"/>
          </a:p>
        </p:txBody>
      </p:sp>
    </p:spTree>
    <p:extLst>
      <p:ext uri="{BB962C8B-B14F-4D97-AF65-F5344CB8AC3E}">
        <p14:creationId xmlns:p14="http://schemas.microsoft.com/office/powerpoint/2010/main" val="1904291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80209239-353F-F04D-B278-1913AA8B5A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a:extLst>
              <a:ext uri="{FF2B5EF4-FFF2-40B4-BE49-F238E27FC236}">
                <a16:creationId xmlns:a16="http://schemas.microsoft.com/office/drawing/2014/main" id="{54809F9B-A867-8C4B-A053-676EE24EF3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3427" name="Slide Number Placeholder 3">
            <a:extLst>
              <a:ext uri="{FF2B5EF4-FFF2-40B4-BE49-F238E27FC236}">
                <a16:creationId xmlns:a16="http://schemas.microsoft.com/office/drawing/2014/main" id="{BD6ECFCA-4994-C449-8983-1018C8098E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7449B4-6E00-3F41-B067-D0D781D9A6BF}" type="slidenum">
              <a:rPr lang="en-US" altLang="en-US" smtClean="0"/>
              <a:pPr/>
              <a:t>25</a:t>
            </a:fld>
            <a:endParaRPr lang="en-US" altLang="en-US"/>
          </a:p>
        </p:txBody>
      </p:sp>
    </p:spTree>
    <p:extLst>
      <p:ext uri="{BB962C8B-B14F-4D97-AF65-F5344CB8AC3E}">
        <p14:creationId xmlns:p14="http://schemas.microsoft.com/office/powerpoint/2010/main" val="902832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1B989A69-F523-7B4F-9442-DDBC9477D6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C992274C-858D-224A-B20F-F29B35B0D6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40963" name="Slide Number Placeholder 3">
            <a:extLst>
              <a:ext uri="{FF2B5EF4-FFF2-40B4-BE49-F238E27FC236}">
                <a16:creationId xmlns:a16="http://schemas.microsoft.com/office/drawing/2014/main" id="{54E2470A-3EB9-8A47-8718-5D303AAD0B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CEBD7B-7D3E-2845-82D3-5B784A41A661}" type="slidenum">
              <a:rPr lang="en-US" altLang="en-US" smtClean="0"/>
              <a:pPr/>
              <a:t>26</a:t>
            </a:fld>
            <a:endParaRPr lang="en-US" altLang="en-US"/>
          </a:p>
        </p:txBody>
      </p:sp>
    </p:spTree>
    <p:extLst>
      <p:ext uri="{BB962C8B-B14F-4D97-AF65-F5344CB8AC3E}">
        <p14:creationId xmlns:p14="http://schemas.microsoft.com/office/powerpoint/2010/main" val="3390216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0D6195DB-FF0E-1D41-8285-2BCCCC0311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AE138809-5045-484E-BDC3-824E2DAEB3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47107" name="Slide Number Placeholder 3">
            <a:extLst>
              <a:ext uri="{FF2B5EF4-FFF2-40B4-BE49-F238E27FC236}">
                <a16:creationId xmlns:a16="http://schemas.microsoft.com/office/drawing/2014/main" id="{2A1D73C3-B9D1-DB46-9FD2-7F7F280972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33BB262-DE55-5945-A705-AFE9C9A0D340}" type="slidenum">
              <a:rPr lang="en-US" altLang="en-US" smtClean="0"/>
              <a:pPr/>
              <a:t>27</a:t>
            </a:fld>
            <a:endParaRPr lang="en-US" altLang="en-US"/>
          </a:p>
        </p:txBody>
      </p:sp>
    </p:spTree>
    <p:extLst>
      <p:ext uri="{BB962C8B-B14F-4D97-AF65-F5344CB8AC3E}">
        <p14:creationId xmlns:p14="http://schemas.microsoft.com/office/powerpoint/2010/main" val="1549613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4927D5-9AE3-DE43-B6B3-45C356E7173F}" type="slidenum">
              <a:rPr lang="en-US" smtClean="0"/>
              <a:t>28</a:t>
            </a:fld>
            <a:endParaRPr lang="en-US"/>
          </a:p>
        </p:txBody>
      </p:sp>
    </p:spTree>
    <p:extLst>
      <p:ext uri="{BB962C8B-B14F-4D97-AF65-F5344CB8AC3E}">
        <p14:creationId xmlns:p14="http://schemas.microsoft.com/office/powerpoint/2010/main" val="1247195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9A7772F6-2F2F-E24B-8207-8C5551003D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3F24912C-50B7-654F-A094-83FE5D3BB0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5" name="Slide Number Placeholder 3">
            <a:extLst>
              <a:ext uri="{FF2B5EF4-FFF2-40B4-BE49-F238E27FC236}">
                <a16:creationId xmlns:a16="http://schemas.microsoft.com/office/drawing/2014/main" id="{41C88E3A-8788-3F45-AC9F-88D85D8338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38F858C-FDEB-4648-BB55-546C1652E33B}" type="slidenum">
              <a:rPr lang="en-US" altLang="en-US" smtClean="0"/>
              <a:pPr/>
              <a:t>30</a:t>
            </a:fld>
            <a:endParaRPr lang="en-US" altLang="en-US"/>
          </a:p>
        </p:txBody>
      </p:sp>
    </p:spTree>
    <p:extLst>
      <p:ext uri="{BB962C8B-B14F-4D97-AF65-F5344CB8AC3E}">
        <p14:creationId xmlns:p14="http://schemas.microsoft.com/office/powerpoint/2010/main" val="1289009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7FD249D3-BF42-544A-A3B2-E8D0A57585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a:extLst>
              <a:ext uri="{FF2B5EF4-FFF2-40B4-BE49-F238E27FC236}">
                <a16:creationId xmlns:a16="http://schemas.microsoft.com/office/drawing/2014/main" id="{EFCB4B7A-2949-6942-BFB1-1C4C7AA26C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0355" name="Slide Number Placeholder 3">
            <a:extLst>
              <a:ext uri="{FF2B5EF4-FFF2-40B4-BE49-F238E27FC236}">
                <a16:creationId xmlns:a16="http://schemas.microsoft.com/office/drawing/2014/main" id="{64F99361-CE3B-6D40-86EA-E14D3CB104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92ECA5-4C4C-314F-81BE-4F6BA5BB761D}" type="slidenum">
              <a:rPr lang="en-US" altLang="en-US" smtClean="0"/>
              <a:pPr/>
              <a:t>31</a:t>
            </a:fld>
            <a:endParaRPr lang="en-US" altLang="en-US"/>
          </a:p>
        </p:txBody>
      </p:sp>
    </p:spTree>
    <p:extLst>
      <p:ext uri="{BB962C8B-B14F-4D97-AF65-F5344CB8AC3E}">
        <p14:creationId xmlns:p14="http://schemas.microsoft.com/office/powerpoint/2010/main" val="226074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28ABD222-FF82-2842-A79A-E2EC3C5C08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889643A9-5FB4-304E-BD0B-3593918704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66563" name="Slide Number Placeholder 3">
            <a:extLst>
              <a:ext uri="{FF2B5EF4-FFF2-40B4-BE49-F238E27FC236}">
                <a16:creationId xmlns:a16="http://schemas.microsoft.com/office/drawing/2014/main" id="{1C62F32C-CD5E-0C49-A759-E2DD67E1CE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E6BF77-0E94-924A-A7FC-C84DBD99CE55}" type="slidenum">
              <a:rPr lang="en-US" altLang="en-US" smtClean="0"/>
              <a:pPr/>
              <a:t>32</a:t>
            </a:fld>
            <a:endParaRPr lang="en-US" altLang="en-US"/>
          </a:p>
        </p:txBody>
      </p:sp>
    </p:spTree>
    <p:extLst>
      <p:ext uri="{BB962C8B-B14F-4D97-AF65-F5344CB8AC3E}">
        <p14:creationId xmlns:p14="http://schemas.microsoft.com/office/powerpoint/2010/main" val="3842750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9E7BE9F6-F9FB-D841-8E9A-9920EA1B8F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2372CF7A-A414-4745-9031-200C8D0D1F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z="1100"/>
              <a:t>BORSIKA</a:t>
            </a:r>
          </a:p>
          <a:p>
            <a:pPr>
              <a:lnSpc>
                <a:spcPct val="90000"/>
              </a:lnSpc>
            </a:pPr>
            <a:endParaRPr lang="en-US" altLang="en-US" sz="1100"/>
          </a:p>
          <a:p>
            <a:pPr>
              <a:lnSpc>
                <a:spcPct val="90000"/>
              </a:lnSpc>
            </a:pPr>
            <a:r>
              <a:rPr lang="en-US" altLang="en-US" sz="1100"/>
              <a:t>differing approaches for developing and testing programs in a research study (e.g., an efficacy trial) and subsequent dissemination of effective programs in real-world contexts </a:t>
            </a:r>
            <a:endParaRPr lang="en-US" altLang="en-US" sz="1100">
              <a:ea typeface="MS PGothic" panose="020B0600070205080204" pitchFamily="34" charset="-128"/>
            </a:endParaRPr>
          </a:p>
          <a:p>
            <a:pPr>
              <a:lnSpc>
                <a:spcPct val="90000"/>
              </a:lnSpc>
            </a:pPr>
            <a:r>
              <a:rPr lang="en-US" altLang="en-US" sz="1100">
                <a:ea typeface="MS PGothic" panose="020B0600070205080204" pitchFamily="34" charset="-128"/>
              </a:rPr>
              <a:t>Research studies emphasize internal over external validity and typically have more resources than what are generally available when programs are disseminated into varied and complex real-world settings (Glasgow et al., 2003). Focusing on internal validity may minimize the importance of real-world factors on implementation such as local context; the roles of local stakeholders in planning, implementation, and evaluation; and the interaction between programs and the contexts in which they are implemented (Glasgow et al., 2003; Hawe, Shiell, &amp; Riley, 2009; Oakley, Strange, Bonell, Allen, &amp; Stephenson, 2006). These factors have implications for the role of outcome and process evaluation (Hawe, Shiell, &amp; Riley, 2004; Hawe et al., 2009; Oakley et al., 2006), and in the planning process throughout the program life cycle, so they are relevant for developing flexible and adaptive interventions. </a:t>
            </a:r>
            <a:endParaRPr lang="en-US" altLang="en-US" sz="1100"/>
          </a:p>
          <a:p>
            <a:pPr>
              <a:lnSpc>
                <a:spcPct val="90000"/>
              </a:lnSpc>
            </a:pPr>
            <a:endParaRPr lang="en-US" altLang="en-US" sz="1100">
              <a:ea typeface="MS PGothic" panose="020B0600070205080204" pitchFamily="34" charset="-128"/>
            </a:endParaRPr>
          </a:p>
          <a:p>
            <a:pPr>
              <a:lnSpc>
                <a:spcPct val="90000"/>
              </a:lnSpc>
            </a:pPr>
            <a:r>
              <a:rPr lang="en-US" altLang="en-US" sz="1100">
                <a:ea typeface="MS PGothic" panose="020B0600070205080204" pitchFamily="34" charset="-128"/>
              </a:rPr>
              <a:t>Focusing on internal validity may minimize the importance of real-world factors on implementation such as local context; the roles of local stakeholders in planning, implementation, and evaluation; and the interaction between programs and the contexts in which they are implemented (Glasgow et al., 2003; Hawe, Shiell, &amp; Riley, 2009; Oakley, Strange, Bonell, Allen, &amp; Stephenson, 2006). These factors have implications for the role of outcome and process evaluation (Hawe, Shiell, &amp; Riley, 2004; Hawe et al., 2009; Oakley et al., 2006), and in the planning process throughout the program life cycle, so they are relevant for developing flexible and adaptive interventions. </a:t>
            </a:r>
            <a:endParaRPr lang="en-US" altLang="en-US" sz="1100"/>
          </a:p>
        </p:txBody>
      </p:sp>
      <p:sp>
        <p:nvSpPr>
          <p:cNvPr id="84995" name="Slide Number Placeholder 3">
            <a:extLst>
              <a:ext uri="{FF2B5EF4-FFF2-40B4-BE49-F238E27FC236}">
                <a16:creationId xmlns:a16="http://schemas.microsoft.com/office/drawing/2014/main" id="{B3B4E9D5-156C-EA4E-B7C7-B53B4FB7A0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303FA0-CB80-A645-BBEA-22453DE5F453}" type="slidenum">
              <a:rPr lang="en-US" altLang="en-US" smtClean="0"/>
              <a:pPr/>
              <a:t>33</a:t>
            </a:fld>
            <a:endParaRPr lang="en-US" altLang="en-US"/>
          </a:p>
        </p:txBody>
      </p:sp>
    </p:spTree>
    <p:extLst>
      <p:ext uri="{BB962C8B-B14F-4D97-AF65-F5344CB8AC3E}">
        <p14:creationId xmlns:p14="http://schemas.microsoft.com/office/powerpoint/2010/main" val="3900196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1E68B3C-ECB0-7147-86E3-09A880181CF4}" type="slidenum">
              <a:rPr lang="en-US" smtClean="0"/>
              <a:t>34</a:t>
            </a:fld>
            <a:endParaRPr lang="en-US"/>
          </a:p>
        </p:txBody>
      </p:sp>
    </p:spTree>
    <p:extLst>
      <p:ext uri="{BB962C8B-B14F-4D97-AF65-F5344CB8AC3E}">
        <p14:creationId xmlns:p14="http://schemas.microsoft.com/office/powerpoint/2010/main" val="373657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E68B3C-ECB0-7147-86E3-09A880181CF4}" type="slidenum">
              <a:rPr lang="en-US" smtClean="0"/>
              <a:t>6</a:t>
            </a:fld>
            <a:endParaRPr lang="en-US"/>
          </a:p>
        </p:txBody>
      </p:sp>
    </p:spTree>
    <p:extLst>
      <p:ext uri="{BB962C8B-B14F-4D97-AF65-F5344CB8AC3E}">
        <p14:creationId xmlns:p14="http://schemas.microsoft.com/office/powerpoint/2010/main" val="1156105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832DD83B-1218-0547-B101-1CBB2BA0A7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CEBB4C8C-3021-1B41-8F82-173E2F5F6E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7" name="Slide Number Placeholder 3">
            <a:extLst>
              <a:ext uri="{FF2B5EF4-FFF2-40B4-BE49-F238E27FC236}">
                <a16:creationId xmlns:a16="http://schemas.microsoft.com/office/drawing/2014/main" id="{5F19432E-459E-D948-A48C-0AD8FDCD6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BD9C7A-3906-844A-8B84-E9678C6A8B40}" type="slidenum">
              <a:rPr lang="en-US" altLang="en-US" smtClean="0"/>
              <a:pPr/>
              <a:t>35</a:t>
            </a:fld>
            <a:endParaRPr lang="en-US" altLang="en-US"/>
          </a:p>
        </p:txBody>
      </p:sp>
    </p:spTree>
    <p:extLst>
      <p:ext uri="{BB962C8B-B14F-4D97-AF65-F5344CB8AC3E}">
        <p14:creationId xmlns:p14="http://schemas.microsoft.com/office/powerpoint/2010/main" val="3346615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E68B3C-ECB0-7147-86E3-09A880181CF4}" type="slidenum">
              <a:rPr lang="en-US" smtClean="0"/>
              <a:t>36</a:t>
            </a:fld>
            <a:endParaRPr lang="en-US"/>
          </a:p>
        </p:txBody>
      </p:sp>
    </p:spTree>
    <p:extLst>
      <p:ext uri="{BB962C8B-B14F-4D97-AF65-F5344CB8AC3E}">
        <p14:creationId xmlns:p14="http://schemas.microsoft.com/office/powerpoint/2010/main" val="4241738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E68B3C-ECB0-7147-86E3-09A880181CF4}" type="slidenum">
              <a:rPr lang="en-US" smtClean="0"/>
              <a:t>39</a:t>
            </a:fld>
            <a:endParaRPr lang="en-US"/>
          </a:p>
        </p:txBody>
      </p:sp>
    </p:spTree>
    <p:extLst>
      <p:ext uri="{BB962C8B-B14F-4D97-AF65-F5344CB8AC3E}">
        <p14:creationId xmlns:p14="http://schemas.microsoft.com/office/powerpoint/2010/main" val="3853633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53113901-F33E-6848-A28C-5D1343667A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FE889A93-3FFB-504A-9513-1CAEC369C6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7" name="Slide Number Placeholder 3">
            <a:extLst>
              <a:ext uri="{FF2B5EF4-FFF2-40B4-BE49-F238E27FC236}">
                <a16:creationId xmlns:a16="http://schemas.microsoft.com/office/drawing/2014/main" id="{D08F498D-5BA5-AE4B-8879-F8092BAF73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B86D32-7BE8-5848-9127-8B61A1C2A11E}" type="slidenum">
              <a:rPr lang="en-US" altLang="en-US" smtClean="0"/>
              <a:pPr/>
              <a:t>41</a:t>
            </a:fld>
            <a:endParaRPr lang="en-US" altLang="en-US"/>
          </a:p>
        </p:txBody>
      </p:sp>
    </p:spTree>
    <p:extLst>
      <p:ext uri="{BB962C8B-B14F-4D97-AF65-F5344CB8AC3E}">
        <p14:creationId xmlns:p14="http://schemas.microsoft.com/office/powerpoint/2010/main" val="3533512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6ABCE-047F-47BD-8967-25219019F0F4}" type="slidenum">
              <a:rPr lang="en-US" smtClean="0"/>
              <a:t>42</a:t>
            </a:fld>
            <a:endParaRPr lang="en-US"/>
          </a:p>
        </p:txBody>
      </p:sp>
    </p:spTree>
    <p:extLst>
      <p:ext uri="{BB962C8B-B14F-4D97-AF65-F5344CB8AC3E}">
        <p14:creationId xmlns:p14="http://schemas.microsoft.com/office/powerpoint/2010/main" val="948077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16811E9F-15A1-B749-AE6C-1611D9E424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279E8208-5709-D045-B9BB-7CB6375053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USE FOR DAY 1 AS WELL!!!</a:t>
            </a:r>
          </a:p>
        </p:txBody>
      </p:sp>
      <p:sp>
        <p:nvSpPr>
          <p:cNvPr id="89091" name="Slide Number Placeholder 3">
            <a:extLst>
              <a:ext uri="{FF2B5EF4-FFF2-40B4-BE49-F238E27FC236}">
                <a16:creationId xmlns:a16="http://schemas.microsoft.com/office/drawing/2014/main" id="{E9A835B3-5AB0-E241-AAA2-D43768E7A7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39EBB7-6641-DD48-9D26-04B7D0D39E3B}" type="slidenum">
              <a:rPr lang="en-US" altLang="en-US" smtClean="0"/>
              <a:pPr/>
              <a:t>43</a:t>
            </a:fld>
            <a:endParaRPr lang="en-US" altLang="en-US"/>
          </a:p>
        </p:txBody>
      </p:sp>
    </p:spTree>
    <p:extLst>
      <p:ext uri="{BB962C8B-B14F-4D97-AF65-F5344CB8AC3E}">
        <p14:creationId xmlns:p14="http://schemas.microsoft.com/office/powerpoint/2010/main" val="267006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1AD50929-F983-4145-990A-FEF7B00C70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CAF3B66A-F7F5-9F46-B762-8701FEFF9E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7" name="Slide Number Placeholder 3">
            <a:extLst>
              <a:ext uri="{FF2B5EF4-FFF2-40B4-BE49-F238E27FC236}">
                <a16:creationId xmlns:a16="http://schemas.microsoft.com/office/drawing/2014/main" id="{5356116E-B393-934D-8EC5-A2F7227EB2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2A48AC5-4A52-554F-8BAC-041D2025A831}" type="slidenum">
              <a:rPr lang="en-US" altLang="en-US" sz="1200">
                <a:solidFill>
                  <a:srgbClr val="000000"/>
                </a:solidFill>
                <a:latin typeface="Calibri" panose="020F0502020204030204" pitchFamily="34" charset="0"/>
              </a:rPr>
              <a:pPr eaLnBrk="1" hangingPunct="1"/>
              <a:t>44</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918755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F643310C-C1A0-4B41-AFC4-3990E91497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E5AF066-8C60-C544-A356-288B54CF93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Should I include this here...or not...save for longer talk?  Or good to point ow how DIS relates to T2- T3??? </a:t>
            </a:r>
          </a:p>
          <a:p>
            <a:endParaRPr lang="en-US" altLang="en-US" dirty="0"/>
          </a:p>
          <a:p>
            <a:r>
              <a:rPr lang="en-US" altLang="en-US" dirty="0"/>
              <a:t>ABSOLUTELY</a:t>
            </a:r>
            <a:r>
              <a:rPr lang="en-US" altLang="en-US" baseline="0" dirty="0"/>
              <a:t> YES – WE CAN EVEN MOVE IT UP AND HAVE ONE SLIDE ON T1-T4 AS WELL</a:t>
            </a:r>
            <a:endParaRPr lang="en-US" altLang="en-US" dirty="0"/>
          </a:p>
        </p:txBody>
      </p:sp>
      <p:sp>
        <p:nvSpPr>
          <p:cNvPr id="106500" name="Slide Number Placeholder 3">
            <a:extLst>
              <a:ext uri="{FF2B5EF4-FFF2-40B4-BE49-F238E27FC236}">
                <a16:creationId xmlns:a16="http://schemas.microsoft.com/office/drawing/2014/main" id="{EF3D8AB5-1781-EE4C-B3D2-B9F0B63151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defTabSz="466618" eaLnBrk="0" fontAlgn="base" hangingPunct="0">
              <a:spcBef>
                <a:spcPct val="0"/>
              </a:spcBef>
              <a:spcAft>
                <a:spcPct val="0"/>
              </a:spcAft>
              <a:defRPr>
                <a:solidFill>
                  <a:schemeClr val="tx1"/>
                </a:solidFill>
                <a:latin typeface="Calibri" panose="020F0502020204030204" pitchFamily="34" charset="0"/>
              </a:defRPr>
            </a:lvl6pPr>
            <a:lvl7pPr marL="3033019" indent="-233309" defTabSz="466618" eaLnBrk="0" fontAlgn="base" hangingPunct="0">
              <a:spcBef>
                <a:spcPct val="0"/>
              </a:spcBef>
              <a:spcAft>
                <a:spcPct val="0"/>
              </a:spcAft>
              <a:defRPr>
                <a:solidFill>
                  <a:schemeClr val="tx1"/>
                </a:solidFill>
                <a:latin typeface="Calibri" panose="020F0502020204030204" pitchFamily="34" charset="0"/>
              </a:defRPr>
            </a:lvl7pPr>
            <a:lvl8pPr marL="3499637" indent="-233309" defTabSz="466618" eaLnBrk="0" fontAlgn="base" hangingPunct="0">
              <a:spcBef>
                <a:spcPct val="0"/>
              </a:spcBef>
              <a:spcAft>
                <a:spcPct val="0"/>
              </a:spcAft>
              <a:defRPr>
                <a:solidFill>
                  <a:schemeClr val="tx1"/>
                </a:solidFill>
                <a:latin typeface="Calibri" panose="020F0502020204030204" pitchFamily="34" charset="0"/>
              </a:defRPr>
            </a:lvl8pPr>
            <a:lvl9pPr marL="3966256" indent="-233309" defTabSz="46661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FDA1E4-184F-9743-A992-10D875DC19A6}" type="slidenum">
              <a:rPr lang="en-US" altLang="en-US" smtClean="0">
                <a:latin typeface="Arial" panose="020B0604020202020204" pitchFamily="34" charset="0"/>
                <a:cs typeface="Arial" panose="020B0604020202020204" pitchFamily="34" charset="0"/>
              </a:rPr>
              <a:pPr fontAlgn="base">
                <a:spcBef>
                  <a:spcPct val="0"/>
                </a:spcBef>
                <a:spcAft>
                  <a:spcPct val="0"/>
                </a:spcAft>
              </a:pPr>
              <a:t>45</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746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86CE099C-664B-4047-8B81-A875F45CF8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07AC22BA-07B5-E040-80C2-92A2749EA8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5715" name="Slide Number Placeholder 3">
            <a:extLst>
              <a:ext uri="{FF2B5EF4-FFF2-40B4-BE49-F238E27FC236}">
                <a16:creationId xmlns:a16="http://schemas.microsoft.com/office/drawing/2014/main" id="{A6DDA44D-3ACF-2A4B-A525-663EF2552C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0C6909-FF4D-CA44-B409-D63221CB84AB}" type="slidenum">
              <a:rPr lang="en-US" altLang="en-US" smtClean="0"/>
              <a:pPr/>
              <a:t>46</a:t>
            </a:fld>
            <a:endParaRPr lang="en-US" altLang="en-US"/>
          </a:p>
        </p:txBody>
      </p:sp>
    </p:spTree>
    <p:extLst>
      <p:ext uri="{BB962C8B-B14F-4D97-AF65-F5344CB8AC3E}">
        <p14:creationId xmlns:p14="http://schemas.microsoft.com/office/powerpoint/2010/main" val="25294938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dirty="0"/>
              <a:t>Add Fogarty? </a:t>
            </a: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58255" indent="-291636">
              <a:defRPr sz="2400">
                <a:solidFill>
                  <a:schemeClr val="tx1"/>
                </a:solidFill>
                <a:latin typeface="Times" charset="0"/>
                <a:ea typeface="ＭＳ Ｐゴシック" charset="-128"/>
              </a:defRPr>
            </a:lvl2pPr>
            <a:lvl3pPr marL="1166546" indent="-233309">
              <a:defRPr sz="2400">
                <a:solidFill>
                  <a:schemeClr val="tx1"/>
                </a:solidFill>
                <a:latin typeface="Times" charset="0"/>
                <a:ea typeface="ＭＳ Ｐゴシック" charset="-128"/>
              </a:defRPr>
            </a:lvl3pPr>
            <a:lvl4pPr marL="1633164" indent="-233309">
              <a:defRPr sz="2400">
                <a:solidFill>
                  <a:schemeClr val="tx1"/>
                </a:solidFill>
                <a:latin typeface="Times" charset="0"/>
                <a:ea typeface="ＭＳ Ｐゴシック" charset="-128"/>
              </a:defRPr>
            </a:lvl4pPr>
            <a:lvl5pPr marL="2099782" indent="-233309">
              <a:defRPr sz="2400">
                <a:solidFill>
                  <a:schemeClr val="tx1"/>
                </a:solidFill>
                <a:latin typeface="Times" charset="0"/>
                <a:ea typeface="ＭＳ Ｐゴシック" charset="-128"/>
              </a:defRPr>
            </a:lvl5pPr>
            <a:lvl6pPr marL="2566401" indent="-233309" eaLnBrk="0" fontAlgn="base" hangingPunct="0">
              <a:spcBef>
                <a:spcPct val="0"/>
              </a:spcBef>
              <a:spcAft>
                <a:spcPct val="0"/>
              </a:spcAft>
              <a:defRPr sz="2400">
                <a:solidFill>
                  <a:schemeClr val="tx1"/>
                </a:solidFill>
                <a:latin typeface="Times" charset="0"/>
                <a:ea typeface="ＭＳ Ｐゴシック" charset="-128"/>
              </a:defRPr>
            </a:lvl6pPr>
            <a:lvl7pPr marL="3033019" indent="-233309" eaLnBrk="0" fontAlgn="base" hangingPunct="0">
              <a:spcBef>
                <a:spcPct val="0"/>
              </a:spcBef>
              <a:spcAft>
                <a:spcPct val="0"/>
              </a:spcAft>
              <a:defRPr sz="2400">
                <a:solidFill>
                  <a:schemeClr val="tx1"/>
                </a:solidFill>
                <a:latin typeface="Times" charset="0"/>
                <a:ea typeface="ＭＳ Ｐゴシック" charset="-128"/>
              </a:defRPr>
            </a:lvl7pPr>
            <a:lvl8pPr marL="3499637" indent="-233309" eaLnBrk="0" fontAlgn="base" hangingPunct="0">
              <a:spcBef>
                <a:spcPct val="0"/>
              </a:spcBef>
              <a:spcAft>
                <a:spcPct val="0"/>
              </a:spcAft>
              <a:defRPr sz="2400">
                <a:solidFill>
                  <a:schemeClr val="tx1"/>
                </a:solidFill>
                <a:latin typeface="Times" charset="0"/>
                <a:ea typeface="ＭＳ Ｐゴシック" charset="-128"/>
              </a:defRPr>
            </a:lvl8pPr>
            <a:lvl9pPr marL="3966256" indent="-233309"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fld id="{A0D8851C-5126-D144-876E-AA80FBB3BD3E}" type="slidenum">
              <a:rPr lang="en-US" altLang="x-none" sz="1200">
                <a:latin typeface="Times New Roman" charset="0"/>
              </a:rPr>
              <a:pPr eaLnBrk="1" hangingPunct="1"/>
              <a:t>47</a:t>
            </a:fld>
            <a:endParaRPr lang="en-US" altLang="x-none" sz="1200">
              <a:latin typeface="Times New Roman" charset="0"/>
            </a:endParaRPr>
          </a:p>
        </p:txBody>
      </p:sp>
    </p:spTree>
    <p:extLst>
      <p:ext uri="{BB962C8B-B14F-4D97-AF65-F5344CB8AC3E}">
        <p14:creationId xmlns:p14="http://schemas.microsoft.com/office/powerpoint/2010/main" val="1217221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E68B3C-ECB0-7147-86E3-09A880181CF4}" type="slidenum">
              <a:rPr lang="en-US" smtClean="0"/>
              <a:t>7</a:t>
            </a:fld>
            <a:endParaRPr lang="en-US"/>
          </a:p>
        </p:txBody>
      </p:sp>
    </p:spTree>
    <p:extLst>
      <p:ext uri="{BB962C8B-B14F-4D97-AF65-F5344CB8AC3E}">
        <p14:creationId xmlns:p14="http://schemas.microsoft.com/office/powerpoint/2010/main" val="2691500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599E8D14-F9AE-C94F-B981-182A31CEEA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BC0EC07C-4CA7-E740-BEDC-20D8E3523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76803" name="Slide Number Placeholder 3">
            <a:extLst>
              <a:ext uri="{FF2B5EF4-FFF2-40B4-BE49-F238E27FC236}">
                <a16:creationId xmlns:a16="http://schemas.microsoft.com/office/drawing/2014/main" id="{18C670B6-EE95-2A4E-968E-992B410E4F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22AD5F-73C6-DF4A-A325-F86A021F4FAF}" type="slidenum">
              <a:rPr lang="en-US" altLang="en-US" smtClean="0"/>
              <a:pPr/>
              <a:t>49</a:t>
            </a:fld>
            <a:endParaRPr lang="en-US" altLang="en-US"/>
          </a:p>
        </p:txBody>
      </p:sp>
    </p:spTree>
    <p:extLst>
      <p:ext uri="{BB962C8B-B14F-4D97-AF65-F5344CB8AC3E}">
        <p14:creationId xmlns:p14="http://schemas.microsoft.com/office/powerpoint/2010/main" val="3020267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FD6BC5BE-AAE7-0446-AB8B-3B3F87D587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69DB8CCA-ACD3-2E4C-8F40-F5EB95B4AF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D224436F-5DAC-DF4E-A679-23DFE030280B}"/>
              </a:ext>
            </a:extLst>
          </p:cNvPr>
          <p:cNvSpPr>
            <a:spLocks noGrp="1"/>
          </p:cNvSpPr>
          <p:nvPr>
            <p:ph type="sldNum" sz="quarter" idx="5"/>
          </p:nvPr>
        </p:nvSpPr>
        <p:spPr/>
        <p:txBody>
          <a:bodyPr/>
          <a:lstStyle/>
          <a:p>
            <a:pPr defTabSz="933237">
              <a:defRPr/>
            </a:pPr>
            <a:fld id="{DD59770E-C418-684E-8E36-15D76D6CCADF}" type="slidenum">
              <a:rPr lang="en-US" sz="1800" kern="0">
                <a:solidFill>
                  <a:sysClr val="windowText" lastClr="000000"/>
                </a:solidFill>
              </a:rPr>
              <a:pPr defTabSz="933237">
                <a:defRPr/>
              </a:pPr>
              <a:t>8</a:t>
            </a:fld>
            <a:endParaRPr lang="en-US" sz="1800" kern="0" dirty="0">
              <a:solidFill>
                <a:sysClr val="windowText" lastClr="000000"/>
              </a:solidFill>
            </a:endParaRPr>
          </a:p>
        </p:txBody>
      </p:sp>
    </p:spTree>
    <p:extLst>
      <p:ext uri="{BB962C8B-B14F-4D97-AF65-F5344CB8AC3E}">
        <p14:creationId xmlns:p14="http://schemas.microsoft.com/office/powerpoint/2010/main" val="1785568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1E110689-496D-174C-B905-0FB405A6E6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9D33059B-19DF-9B44-B6EC-F86E407659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AF43B3B2-6DD6-7646-B2E8-EC59B4177EBF}"/>
              </a:ext>
            </a:extLst>
          </p:cNvPr>
          <p:cNvSpPr>
            <a:spLocks noGrp="1"/>
          </p:cNvSpPr>
          <p:nvPr>
            <p:ph type="sldNum" sz="quarter" idx="5"/>
          </p:nvPr>
        </p:nvSpPr>
        <p:spPr/>
        <p:txBody>
          <a:bodyPr/>
          <a:lstStyle/>
          <a:p>
            <a:pPr defTabSz="933237">
              <a:defRPr/>
            </a:pPr>
            <a:fld id="{F09B10A2-4494-0F46-BA3A-6B543C30D63F}" type="slidenum">
              <a:rPr lang="en-US" sz="1800" kern="0">
                <a:solidFill>
                  <a:sysClr val="windowText" lastClr="000000"/>
                </a:solidFill>
              </a:rPr>
              <a:pPr defTabSz="933237">
                <a:defRPr/>
              </a:pPr>
              <a:t>9</a:t>
            </a:fld>
            <a:endParaRPr lang="en-US" sz="1800" kern="0" dirty="0">
              <a:solidFill>
                <a:sysClr val="windowText" lastClr="000000"/>
              </a:solidFill>
            </a:endParaRPr>
          </a:p>
        </p:txBody>
      </p:sp>
    </p:spTree>
    <p:extLst>
      <p:ext uri="{BB962C8B-B14F-4D97-AF65-F5344CB8AC3E}">
        <p14:creationId xmlns:p14="http://schemas.microsoft.com/office/powerpoint/2010/main" val="1523497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E68B3C-ECB0-7147-86E3-09A880181CF4}" type="slidenum">
              <a:rPr lang="en-US" smtClean="0"/>
              <a:t>10</a:t>
            </a:fld>
            <a:endParaRPr lang="en-US"/>
          </a:p>
        </p:txBody>
      </p:sp>
    </p:spTree>
    <p:extLst>
      <p:ext uri="{BB962C8B-B14F-4D97-AF65-F5344CB8AC3E}">
        <p14:creationId xmlns:p14="http://schemas.microsoft.com/office/powerpoint/2010/main" val="3780316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Bryan can you make ‘lines go away’ </a:t>
            </a:r>
          </a:p>
        </p:txBody>
      </p:sp>
      <p:sp>
        <p:nvSpPr>
          <p:cNvPr id="4" name="Slide Number Placeholder 3"/>
          <p:cNvSpPr>
            <a:spLocks noGrp="1"/>
          </p:cNvSpPr>
          <p:nvPr>
            <p:ph type="sldNum" sz="quarter" idx="5"/>
          </p:nvPr>
        </p:nvSpPr>
        <p:spPr/>
        <p:txBody>
          <a:bodyPr/>
          <a:lstStyle/>
          <a:p>
            <a:fld id="{01E68B3C-ECB0-7147-86E3-09A880181CF4}" type="slidenum">
              <a:rPr lang="en-US" smtClean="0"/>
              <a:t>11</a:t>
            </a:fld>
            <a:endParaRPr lang="en-US"/>
          </a:p>
        </p:txBody>
      </p:sp>
    </p:spTree>
    <p:extLst>
      <p:ext uri="{BB962C8B-B14F-4D97-AF65-F5344CB8AC3E}">
        <p14:creationId xmlns:p14="http://schemas.microsoft.com/office/powerpoint/2010/main" val="1003848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AE5E6B9E-D046-624A-A588-37D02F9744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5A46B9F4-1CF8-5E46-B793-1C7D03BB05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MS PGothic" panose="020B0600070205080204" pitchFamily="34" charset="-128"/>
            </a:endParaRPr>
          </a:p>
        </p:txBody>
      </p:sp>
      <p:sp>
        <p:nvSpPr>
          <p:cNvPr id="27651" name="Slide Number Placeholder 3">
            <a:extLst>
              <a:ext uri="{FF2B5EF4-FFF2-40B4-BE49-F238E27FC236}">
                <a16:creationId xmlns:a16="http://schemas.microsoft.com/office/drawing/2014/main" id="{6CBFC61B-3342-0D43-AEBC-5F3AF61714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978BD2-A73F-CC48-9F62-B6441B90A0E1}" type="slidenum">
              <a:rPr lang="en-US" altLang="en-US">
                <a:latin typeface="Calibri" panose="020F0502020204030204" pitchFamily="34" charset="0"/>
                <a:ea typeface="MS PGothic" panose="020B0600070205080204" pitchFamily="34" charset="-128"/>
              </a:rPr>
              <a:pPr/>
              <a:t>12</a:t>
            </a:fld>
            <a:endParaRPr lang="en-US" altLang="en-US">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890669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ln w="15875">
                  <a:solidFill>
                    <a:schemeClr val="bg1"/>
                  </a:solidFill>
                </a:ln>
                <a:solidFill>
                  <a:schemeClr val="accent1"/>
                </a:solidFill>
                <a:effectLst>
                  <a:outerShdw dist="38100" dir="2700000" algn="tl" rotWithShape="0">
                    <a:schemeClr val="accent1"/>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chemeClr val="accent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1D8BD707-D9CF-40AE-B4C6-C98DA3205C09}" type="datetimeFigureOut">
              <a:rPr lang="en-US" smtClean="0"/>
              <a:t>12/17/20</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B6F15528-21DE-4FAA-801E-634DDDAF4B2B}"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060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16968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34468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482" y="532891"/>
            <a:ext cx="7927035" cy="553998"/>
          </a:xfrm>
        </p:spPr>
        <p:txBody>
          <a:bodyPr/>
          <a:lstStyle/>
          <a:p>
            <a:r>
              <a:rPr lang="en-US"/>
              <a:t>Click to edit Master title style</a:t>
            </a:r>
          </a:p>
        </p:txBody>
      </p:sp>
      <p:sp>
        <p:nvSpPr>
          <p:cNvPr id="3" name="Content Placeholder 2"/>
          <p:cNvSpPr>
            <a:spLocks noGrp="1"/>
          </p:cNvSpPr>
          <p:nvPr>
            <p:ph idx="1"/>
          </p:nvPr>
        </p:nvSpPr>
        <p:spPr>
          <a:xfrm>
            <a:off x="882649" y="1838102"/>
            <a:ext cx="7378700" cy="15081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0" y="6324600"/>
            <a:ext cx="4953000" cy="138499"/>
          </a:xfrm>
        </p:spPr>
        <p:txBody>
          <a:bodyPr/>
          <a:lstStyle>
            <a:lvl1pPr>
              <a:buNone/>
              <a:defRPr sz="900"/>
            </a:lvl1pPr>
          </a:lstStyle>
          <a:p>
            <a:pPr lvl="0"/>
            <a:r>
              <a:rPr lang="en-US" dirty="0"/>
              <a:t>Click to edit Master text</a:t>
            </a:r>
          </a:p>
        </p:txBody>
      </p:sp>
    </p:spTree>
    <p:extLst>
      <p:ext uri="{BB962C8B-B14F-4D97-AF65-F5344CB8AC3E}">
        <p14:creationId xmlns:p14="http://schemas.microsoft.com/office/powerpoint/2010/main" val="109419727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86699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lang="en-US" sz="6000" b="1" kern="1200" cap="all" baseline="0" dirty="0">
                <a:ln w="15875">
                  <a:solidFill>
                    <a:schemeClr val="bg1"/>
                  </a:solidFill>
                </a:ln>
                <a:solidFill>
                  <a:schemeClr val="accent1"/>
                </a:solidFill>
                <a:effectLst>
                  <a:outerShdw dist="38100" dir="2700000" algn="tl" rotWithShape="0">
                    <a:schemeClr val="accent1"/>
                  </a:outerShdw>
                </a:effectLst>
                <a:latin typeface="+mj-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809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5577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12/17/20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52229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12/17/20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82614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37402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31698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51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1D8BD707-D9CF-40AE-B4C6-C98DA3205C09}" type="datetimeFigureOut">
              <a:rPr lang="en-US" smtClean="0"/>
              <a:t>12/17/20</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11109719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8" r:id="rId12"/>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omments" Target="../comments/comment11.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omments" Target="../comments/comment16.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8.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comments" Target="../comments/comment20.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21.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comments" Target="../comments/comment22.xml"/><Relationship Id="rId4" Type="http://schemas.openxmlformats.org/officeDocument/2006/relationships/hyperlink" Target="http://www.re-aim.org/" TargetMode="Externa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23.xm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24.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omments" Target="../comments/commen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omments" Target="../comments/commen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93/tbm/ibz164"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omments" Target="../comments/comment2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omments" Target="../comments/comment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omments" Target="../comments/comment2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30.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omments" Target="../comments/comment31.xml"/></Relationships>
</file>

<file path=ppt/slides/_rels/slide44.xml.rels><?xml version="1.0" encoding="UTF-8" standalone="yes"?>
<Relationships xmlns="http://schemas.openxmlformats.org/package/2006/relationships"><Relationship Id="rId3" Type="http://schemas.openxmlformats.org/officeDocument/2006/relationships/comments" Target="../comments/comment32.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grants.nih.gov/grants/guide/pa-files/PAR-19-274.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comments" Target="../comments/comment33.xml"/><Relationship Id="rId5" Type="http://schemas.openxmlformats.org/officeDocument/2006/relationships/hyperlink" Target="https://grants.nih.gov/grants/guide/pa-files/PAR-19-276.html" TargetMode="External"/><Relationship Id="rId4" Type="http://schemas.openxmlformats.org/officeDocument/2006/relationships/hyperlink" Target="https://grants.nih.gov/grants/guide/pa-files/PAR-19-275.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hyperlink" Target="http://www.re-aim.or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462817-5A22-D94D-A1C1-976CF35BF7A9}"/>
              </a:ext>
            </a:extLst>
          </p:cNvPr>
          <p:cNvSpPr>
            <a:spLocks noGrp="1"/>
          </p:cNvSpPr>
          <p:nvPr>
            <p:ph type="body" idx="4294967295"/>
          </p:nvPr>
        </p:nvSpPr>
        <p:spPr>
          <a:xfrm>
            <a:off x="595563" y="685800"/>
            <a:ext cx="8077200" cy="3962400"/>
          </a:xfrm>
        </p:spPr>
        <p:txBody>
          <a:bodyPr>
            <a:normAutofit lnSpcReduction="10000"/>
          </a:bodyPr>
          <a:lstStyle/>
          <a:p>
            <a:pPr marL="34290" indent="0">
              <a:buNone/>
            </a:pPr>
            <a:r>
              <a:rPr lang="en-US" sz="2800" b="1" dirty="0"/>
              <a:t>The What, Why, </a:t>
            </a:r>
            <a:r>
              <a:rPr lang="en-US" sz="2800" b="1" dirty="0">
                <a:solidFill>
                  <a:srgbClr val="DF5327"/>
                </a:solidFill>
              </a:rPr>
              <a:t>Where and How of </a:t>
            </a:r>
            <a:r>
              <a:rPr lang="en-US" sz="2800" b="1" dirty="0"/>
              <a:t>Implementation Science: Applying the RE-AIM Framework</a:t>
            </a:r>
          </a:p>
          <a:p>
            <a:pPr marL="34290" indent="0">
              <a:buNone/>
            </a:pPr>
            <a:endParaRPr lang="en-US" sz="2800" dirty="0">
              <a:solidFill>
                <a:schemeClr val="tx1"/>
              </a:solidFill>
            </a:endParaRPr>
          </a:p>
          <a:p>
            <a:pPr marL="34290" indent="0">
              <a:lnSpc>
                <a:spcPct val="100000"/>
              </a:lnSpc>
              <a:buNone/>
            </a:pPr>
            <a:r>
              <a:rPr lang="en-US" sz="2400" dirty="0">
                <a:solidFill>
                  <a:schemeClr val="tx1"/>
                </a:solidFill>
              </a:rPr>
              <a:t>Russell E. Glasgow, PhD</a:t>
            </a:r>
          </a:p>
          <a:p>
            <a:pPr marL="34290" indent="0">
              <a:lnSpc>
                <a:spcPct val="100000"/>
              </a:lnSpc>
              <a:buNone/>
            </a:pPr>
            <a:r>
              <a:rPr lang="en-US" sz="2400" dirty="0">
                <a:solidFill>
                  <a:schemeClr val="tx1"/>
                </a:solidFill>
              </a:rPr>
              <a:t>University of Colorado School of Medicine and </a:t>
            </a:r>
          </a:p>
          <a:p>
            <a:pPr marL="34290" indent="0">
              <a:lnSpc>
                <a:spcPct val="100000"/>
              </a:lnSpc>
              <a:buNone/>
            </a:pPr>
            <a:r>
              <a:rPr lang="en-US" sz="2400" dirty="0">
                <a:solidFill>
                  <a:schemeClr val="tx1"/>
                </a:solidFill>
              </a:rPr>
              <a:t>Eastern Colorado VHA QUERI and GRECC programs</a:t>
            </a:r>
          </a:p>
          <a:p>
            <a:pPr marL="34290" indent="0">
              <a:lnSpc>
                <a:spcPct val="100000"/>
              </a:lnSpc>
              <a:buNone/>
            </a:pPr>
            <a:endParaRPr lang="en-US" sz="2400" dirty="0">
              <a:solidFill>
                <a:schemeClr val="tx1"/>
              </a:solidFill>
            </a:endParaRPr>
          </a:p>
          <a:p>
            <a:pPr marL="34290" indent="0">
              <a:lnSpc>
                <a:spcPct val="100000"/>
              </a:lnSpc>
              <a:buNone/>
            </a:pPr>
            <a:r>
              <a:rPr lang="en-US" sz="2400" dirty="0">
                <a:solidFill>
                  <a:schemeClr val="tx1"/>
                </a:solidFill>
              </a:rPr>
              <a:t>Presented at Penn State University   December 18, 2020</a:t>
            </a:r>
          </a:p>
        </p:txBody>
      </p:sp>
      <p:sp>
        <p:nvSpPr>
          <p:cNvPr id="5" name="TextBox 4">
            <a:extLst>
              <a:ext uri="{FF2B5EF4-FFF2-40B4-BE49-F238E27FC236}">
                <a16:creationId xmlns:a16="http://schemas.microsoft.com/office/drawing/2014/main" id="{36ED4A0B-B82C-F345-AD63-734D5555AEA4}"/>
              </a:ext>
            </a:extLst>
          </p:cNvPr>
          <p:cNvSpPr txBox="1"/>
          <p:nvPr/>
        </p:nvSpPr>
        <p:spPr>
          <a:xfrm>
            <a:off x="595564" y="4876800"/>
            <a:ext cx="7667460" cy="968214"/>
          </a:xfrm>
          <a:prstGeom prst="rect">
            <a:avLst/>
          </a:prstGeom>
          <a:noFill/>
        </p:spPr>
        <p:txBody>
          <a:bodyPr wrap="square" rtlCol="0">
            <a:spAutoFit/>
          </a:bodyPr>
          <a:lstStyle/>
          <a:p>
            <a:pPr marL="12700">
              <a:lnSpc>
                <a:spcPct val="100000"/>
              </a:lnSpc>
              <a:spcBef>
                <a:spcPts val="905"/>
              </a:spcBef>
            </a:pPr>
            <a:r>
              <a:rPr lang="en-US" sz="2000" i="1" spc="-5" dirty="0">
                <a:latin typeface="Arial"/>
                <a:cs typeface="Arial"/>
              </a:rPr>
              <a:t>Acknowledgments</a:t>
            </a:r>
            <a:endParaRPr lang="en-US" sz="2000" dirty="0">
              <a:latin typeface="Arial"/>
              <a:cs typeface="Arial"/>
            </a:endParaRPr>
          </a:p>
          <a:p>
            <a:pPr marL="12700" marR="5080">
              <a:lnSpc>
                <a:spcPts val="1730"/>
              </a:lnSpc>
              <a:spcBef>
                <a:spcPts val="1020"/>
              </a:spcBef>
            </a:pPr>
            <a:r>
              <a:rPr lang="en-US" sz="2000" spc="-5" dirty="0">
                <a:latin typeface="Arial"/>
                <a:cs typeface="Arial"/>
              </a:rPr>
              <a:t>Ross Brownson, David Chambers, Amy Kilbourne, </a:t>
            </a:r>
            <a:r>
              <a:rPr lang="en-US" sz="2000" spc="-5" dirty="0" err="1">
                <a:latin typeface="Arial"/>
                <a:cs typeface="Arial"/>
              </a:rPr>
              <a:t>Borsika</a:t>
            </a:r>
            <a:r>
              <a:rPr lang="en-US" sz="2000" spc="-5" dirty="0">
                <a:latin typeface="Arial"/>
                <a:cs typeface="Arial"/>
              </a:rPr>
              <a:t> Rabin and the other great researchers cited throughout this</a:t>
            </a:r>
            <a:r>
              <a:rPr lang="en-US" sz="2000" spc="60" dirty="0">
                <a:latin typeface="Arial"/>
                <a:cs typeface="Arial"/>
              </a:rPr>
              <a:t> </a:t>
            </a:r>
            <a:r>
              <a:rPr lang="en-US" sz="2000" spc="-5" dirty="0">
                <a:latin typeface="Arial"/>
                <a:cs typeface="Arial"/>
              </a:rPr>
              <a:t>talk</a:t>
            </a:r>
            <a:endParaRPr lang="en-US" sz="2000" dirty="0">
              <a:latin typeface="Arial"/>
              <a:cs typeface="Aria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1886" y="5943600"/>
            <a:ext cx="2883849" cy="54996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911516"/>
            <a:ext cx="1676400" cy="758618"/>
          </a:xfrm>
          <a:prstGeom prst="rect">
            <a:avLst/>
          </a:prstGeom>
        </p:spPr>
      </p:pic>
    </p:spTree>
    <p:extLst>
      <p:ext uri="{BB962C8B-B14F-4D97-AF65-F5344CB8AC3E}">
        <p14:creationId xmlns:p14="http://schemas.microsoft.com/office/powerpoint/2010/main" val="2095852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A3E562A-4C9B-9042-8C19-94384D90CFA0}"/>
              </a:ext>
            </a:extLst>
          </p:cNvPr>
          <p:cNvGraphicFramePr>
            <a:graphicFrameLocks noGrp="1"/>
          </p:cNvGraphicFramePr>
          <p:nvPr>
            <p:extLst>
              <p:ext uri="{D42A27DB-BD31-4B8C-83A1-F6EECF244321}">
                <p14:modId xmlns:p14="http://schemas.microsoft.com/office/powerpoint/2010/main" val="287282470"/>
              </p:ext>
            </p:extLst>
          </p:nvPr>
        </p:nvGraphicFramePr>
        <p:xfrm>
          <a:off x="302559" y="987878"/>
          <a:ext cx="8494970" cy="5578961"/>
        </p:xfrm>
        <a:graphic>
          <a:graphicData uri="http://schemas.openxmlformats.org/drawingml/2006/table">
            <a:tbl>
              <a:tblPr firstRow="1" firstCol="1" bandRow="1">
                <a:tableStyleId>{00A15C55-8517-42AA-B614-E9B94910E393}</a:tableStyleId>
              </a:tblPr>
              <a:tblGrid>
                <a:gridCol w="2212041">
                  <a:extLst>
                    <a:ext uri="{9D8B030D-6E8A-4147-A177-3AD203B41FA5}">
                      <a16:colId xmlns:a16="http://schemas.microsoft.com/office/drawing/2014/main" val="1712986098"/>
                    </a:ext>
                  </a:extLst>
                </a:gridCol>
                <a:gridCol w="3124200">
                  <a:extLst>
                    <a:ext uri="{9D8B030D-6E8A-4147-A177-3AD203B41FA5}">
                      <a16:colId xmlns:a16="http://schemas.microsoft.com/office/drawing/2014/main" val="4074321518"/>
                    </a:ext>
                  </a:extLst>
                </a:gridCol>
                <a:gridCol w="3158729">
                  <a:extLst>
                    <a:ext uri="{9D8B030D-6E8A-4147-A177-3AD203B41FA5}">
                      <a16:colId xmlns:a16="http://schemas.microsoft.com/office/drawing/2014/main" val="20468483"/>
                    </a:ext>
                  </a:extLst>
                </a:gridCol>
              </a:tblGrid>
              <a:tr h="1130355">
                <a:tc>
                  <a:txBody>
                    <a:bodyPr/>
                    <a:lstStyle/>
                    <a:p>
                      <a:r>
                        <a:rPr lang="en-US" sz="1800" dirty="0"/>
                        <a:t>Characteristics of Outcomes and Measures</a:t>
                      </a:r>
                    </a:p>
                  </a:txBody>
                  <a:tcPr marL="68580" marR="68580" marT="34290" marB="34290"/>
                </a:tc>
                <a:tc>
                  <a:txBody>
                    <a:bodyPr/>
                    <a:lstStyle/>
                    <a:p>
                      <a:r>
                        <a:rPr lang="en-US" sz="1800" dirty="0"/>
                        <a:t>D&amp;I Outcomes and Measures</a:t>
                      </a:r>
                    </a:p>
                  </a:txBody>
                  <a:tcPr marL="68580" marR="68580" marT="34290" marB="34290"/>
                </a:tc>
                <a:tc>
                  <a:txBody>
                    <a:bodyPr/>
                    <a:lstStyle/>
                    <a:p>
                      <a:r>
                        <a:rPr lang="en-US" sz="1800" dirty="0"/>
                        <a:t>Standard Effectiveness Outcomes and  </a:t>
                      </a:r>
                      <a:r>
                        <a:rPr lang="en-US" sz="1800" b="1" dirty="0"/>
                        <a:t>Measures-what is used in YOUR field?</a:t>
                      </a:r>
                    </a:p>
                  </a:txBody>
                  <a:tcPr marL="68580" marR="68580" marT="34290" marB="34290"/>
                </a:tc>
                <a:extLst>
                  <a:ext uri="{0D108BD9-81ED-4DB2-BD59-A6C34878D82A}">
                    <a16:rowId xmlns:a16="http://schemas.microsoft.com/office/drawing/2014/main" val="2274717630"/>
                  </a:ext>
                </a:extLst>
              </a:tr>
              <a:tr h="886993">
                <a:tc>
                  <a:txBody>
                    <a:bodyPr/>
                    <a:lstStyle/>
                    <a:p>
                      <a:r>
                        <a:rPr lang="en-US" sz="1800" dirty="0"/>
                        <a:t>Focus</a:t>
                      </a:r>
                    </a:p>
                  </a:txBody>
                  <a:tcPr marL="68580" marR="68580" marT="34290" marB="34290"/>
                </a:tc>
                <a:tc>
                  <a:txBody>
                    <a:bodyPr/>
                    <a:lstStyle/>
                    <a:p>
                      <a:r>
                        <a:rPr lang="en-US" sz="1800" b="1" dirty="0">
                          <a:solidFill>
                            <a:schemeClr val="tx1"/>
                          </a:solidFill>
                        </a:rPr>
                        <a:t>Delivery</a:t>
                      </a:r>
                      <a:r>
                        <a:rPr lang="en-US" sz="1800" dirty="0"/>
                        <a:t> and implementation issues (aka process: feasibility, fidelity, adoption, reach)</a:t>
                      </a:r>
                    </a:p>
                  </a:txBody>
                  <a:tcPr marL="68580" marR="68580" marT="34290" marB="34290"/>
                </a:tc>
                <a:tc>
                  <a:txBody>
                    <a:bodyPr/>
                    <a:lstStyle/>
                    <a:p>
                      <a:r>
                        <a:rPr lang="en-US" sz="1800" b="1" dirty="0">
                          <a:solidFill>
                            <a:schemeClr val="tx1"/>
                          </a:solidFill>
                        </a:rPr>
                        <a:t>Ultimate outcome </a:t>
                      </a:r>
                      <a:r>
                        <a:rPr lang="en-US" sz="1800" b="0" dirty="0">
                          <a:solidFill>
                            <a:schemeClr val="tx1"/>
                          </a:solidFill>
                        </a:rPr>
                        <a:t>or end result (only)</a:t>
                      </a:r>
                      <a:endParaRPr lang="en-US" sz="1800" b="0" dirty="0"/>
                    </a:p>
                  </a:txBody>
                  <a:tcPr marL="68580" marR="68580" marT="34290" marB="34290"/>
                </a:tc>
                <a:extLst>
                  <a:ext uri="{0D108BD9-81ED-4DB2-BD59-A6C34878D82A}">
                    <a16:rowId xmlns:a16="http://schemas.microsoft.com/office/drawing/2014/main" val="370026506"/>
                  </a:ext>
                </a:extLst>
              </a:tr>
              <a:tr h="886993">
                <a:tc>
                  <a:txBody>
                    <a:bodyPr/>
                    <a:lstStyle/>
                    <a:p>
                      <a:r>
                        <a:rPr lang="en-US" sz="1800" dirty="0"/>
                        <a:t>Breadth</a:t>
                      </a:r>
                    </a:p>
                  </a:txBody>
                  <a:tcPr marL="68580" marR="68580" marT="34290" marB="34290"/>
                </a:tc>
                <a:tc>
                  <a:txBody>
                    <a:bodyPr/>
                    <a:lstStyle/>
                    <a:p>
                      <a:r>
                        <a:rPr lang="en-US" sz="1800" b="1" i="0" u="none" dirty="0">
                          <a:solidFill>
                            <a:schemeClr val="tx1"/>
                          </a:solidFill>
                        </a:rPr>
                        <a:t>Multiple</a:t>
                      </a:r>
                      <a:r>
                        <a:rPr lang="en-US" sz="1800" b="1" i="1" u="none" dirty="0">
                          <a:solidFill>
                            <a:schemeClr val="tx1"/>
                          </a:solidFill>
                        </a:rPr>
                        <a:t> </a:t>
                      </a:r>
                      <a:r>
                        <a:rPr lang="en-US" sz="1800" dirty="0"/>
                        <a:t>levels and outcomes, broad focus, systems perspective</a:t>
                      </a:r>
                    </a:p>
                  </a:txBody>
                  <a:tcPr marL="68580" marR="68580" marT="34290" marB="34290"/>
                </a:tc>
                <a:tc>
                  <a:txBody>
                    <a:bodyPr/>
                    <a:lstStyle/>
                    <a:p>
                      <a:r>
                        <a:rPr lang="en-US" sz="1800" dirty="0"/>
                        <a:t>Narrower focus; often a </a:t>
                      </a:r>
                      <a:r>
                        <a:rPr lang="en-US" sz="1800" b="1" i="0" dirty="0">
                          <a:solidFill>
                            <a:schemeClr val="tx1"/>
                          </a:solidFill>
                        </a:rPr>
                        <a:t>single primary outcome</a:t>
                      </a:r>
                    </a:p>
                  </a:txBody>
                  <a:tcPr marL="68580" marR="68580" marT="34290" marB="34290"/>
                </a:tc>
                <a:extLst>
                  <a:ext uri="{0D108BD9-81ED-4DB2-BD59-A6C34878D82A}">
                    <a16:rowId xmlns:a16="http://schemas.microsoft.com/office/drawing/2014/main" val="1967144133"/>
                  </a:ext>
                </a:extLst>
              </a:tr>
              <a:tr h="886993">
                <a:tc>
                  <a:txBody>
                    <a:bodyPr/>
                    <a:lstStyle/>
                    <a:p>
                      <a:r>
                        <a:rPr lang="en-US" sz="1800" dirty="0"/>
                        <a:t>Preferred Evaluation Modality</a:t>
                      </a:r>
                    </a:p>
                  </a:txBody>
                  <a:tcPr marL="68580" marR="68580" marT="34290" marB="34290"/>
                </a:tc>
                <a:tc>
                  <a:txBody>
                    <a:bodyPr/>
                    <a:lstStyle/>
                    <a:p>
                      <a:r>
                        <a:rPr lang="en-US" sz="1800" b="1" dirty="0">
                          <a:solidFill>
                            <a:schemeClr val="tx1"/>
                          </a:solidFill>
                        </a:rPr>
                        <a:t>Multiple</a:t>
                      </a:r>
                      <a:r>
                        <a:rPr lang="en-US" sz="1800" dirty="0"/>
                        <a:t>- observation, interview, tracking forms</a:t>
                      </a:r>
                    </a:p>
                  </a:txBody>
                  <a:tcPr marL="68580" marR="68580" marT="34290" marB="34290"/>
                </a:tc>
                <a:tc>
                  <a:txBody>
                    <a:bodyPr/>
                    <a:lstStyle/>
                    <a:p>
                      <a:r>
                        <a:rPr lang="en-US" sz="1800" b="1" dirty="0">
                          <a:solidFill>
                            <a:schemeClr val="tx1"/>
                          </a:solidFill>
                        </a:rPr>
                        <a:t>Single </a:t>
                      </a:r>
                      <a:r>
                        <a:rPr lang="en-US" sz="1800" b="0" dirty="0">
                          <a:solidFill>
                            <a:schemeClr val="tx1"/>
                          </a:solidFill>
                        </a:rPr>
                        <a:t>method</a:t>
                      </a:r>
                      <a:r>
                        <a:rPr lang="en-US" sz="1800" dirty="0"/>
                        <a:t>; more recently data in the EHR</a:t>
                      </a:r>
                    </a:p>
                  </a:txBody>
                  <a:tcPr marL="68580" marR="68580" marT="34290" marB="34290"/>
                </a:tc>
                <a:extLst>
                  <a:ext uri="{0D108BD9-81ED-4DB2-BD59-A6C34878D82A}">
                    <a16:rowId xmlns:a16="http://schemas.microsoft.com/office/drawing/2014/main" val="3102489770"/>
                  </a:ext>
                </a:extLst>
              </a:tr>
              <a:tr h="886993">
                <a:tc>
                  <a:txBody>
                    <a:bodyPr/>
                    <a:lstStyle/>
                    <a:p>
                      <a:r>
                        <a:rPr lang="en-US" sz="1800" dirty="0"/>
                        <a:t>Expense And Intensiveness Of Assessment</a:t>
                      </a:r>
                    </a:p>
                  </a:txBody>
                  <a:tcPr marL="68580" marR="68580" marT="34290" marB="34290"/>
                </a:tc>
                <a:tc>
                  <a:txBody>
                    <a:bodyPr/>
                    <a:lstStyle/>
                    <a:p>
                      <a:r>
                        <a:rPr lang="en-US" sz="1800" dirty="0"/>
                        <a:t>Brief, low burden, </a:t>
                      </a:r>
                      <a:r>
                        <a:rPr lang="en-US" sz="1800" b="1" dirty="0">
                          <a:solidFill>
                            <a:schemeClr val="tx1"/>
                          </a:solidFill>
                        </a:rPr>
                        <a:t>pragmatic</a:t>
                      </a:r>
                    </a:p>
                  </a:txBody>
                  <a:tcPr marL="68580" marR="68580" marT="34290" marB="34290"/>
                </a:tc>
                <a:tc>
                  <a:txBody>
                    <a:bodyPr/>
                    <a:lstStyle/>
                    <a:p>
                      <a:r>
                        <a:rPr lang="en-US" sz="1800" dirty="0"/>
                        <a:t>Often expensive, requires expert assessment; emphasis on blinding when possible</a:t>
                      </a:r>
                    </a:p>
                  </a:txBody>
                  <a:tcPr marL="68580" marR="68580" marT="34290" marB="34290"/>
                </a:tc>
                <a:extLst>
                  <a:ext uri="{0D108BD9-81ED-4DB2-BD59-A6C34878D82A}">
                    <a16:rowId xmlns:a16="http://schemas.microsoft.com/office/drawing/2014/main" val="3389498329"/>
                  </a:ext>
                </a:extLst>
              </a:tr>
              <a:tr h="886993">
                <a:tc>
                  <a:txBody>
                    <a:bodyPr/>
                    <a:lstStyle/>
                    <a:p>
                      <a:r>
                        <a:rPr lang="en-US" sz="1800" dirty="0"/>
                        <a:t>Level And WHO Is</a:t>
                      </a:r>
                      <a:r>
                        <a:rPr lang="en-US" sz="1800" baseline="0" dirty="0"/>
                        <a:t> </a:t>
                      </a:r>
                      <a:r>
                        <a:rPr lang="en-US" sz="1800" dirty="0"/>
                        <a:t>Assessed</a:t>
                      </a:r>
                    </a:p>
                  </a:txBody>
                  <a:tcPr marL="68580" marR="68580" marT="34290" marB="34290"/>
                </a:tc>
                <a:tc>
                  <a:txBody>
                    <a:bodyPr/>
                    <a:lstStyle/>
                    <a:p>
                      <a:r>
                        <a:rPr lang="en-US" sz="1800" b="1" dirty="0">
                          <a:solidFill>
                            <a:schemeClr val="tx1"/>
                          </a:solidFill>
                        </a:rPr>
                        <a:t>Setting, staff </a:t>
                      </a:r>
                      <a:r>
                        <a:rPr lang="en-US" sz="1800" b="1" dirty="0"/>
                        <a:t>and end users</a:t>
                      </a:r>
                    </a:p>
                  </a:txBody>
                  <a:tcPr marL="68580" marR="68580" marT="34290" marB="34290"/>
                </a:tc>
                <a:tc>
                  <a:txBody>
                    <a:bodyPr/>
                    <a:lstStyle/>
                    <a:p>
                      <a:r>
                        <a:rPr lang="en-US" sz="1800" dirty="0"/>
                        <a:t>Usually end recipients such as </a:t>
                      </a:r>
                      <a:r>
                        <a:rPr lang="en-US" sz="1800" b="0" dirty="0">
                          <a:solidFill>
                            <a:schemeClr val="tx1"/>
                          </a:solidFill>
                        </a:rPr>
                        <a:t>customers, students, patients</a:t>
                      </a:r>
                    </a:p>
                  </a:txBody>
                  <a:tcPr marL="68580" marR="68580" marT="34290" marB="34290"/>
                </a:tc>
                <a:extLst>
                  <a:ext uri="{0D108BD9-81ED-4DB2-BD59-A6C34878D82A}">
                    <a16:rowId xmlns:a16="http://schemas.microsoft.com/office/drawing/2014/main" val="2776836268"/>
                  </a:ext>
                </a:extLst>
              </a:tr>
            </a:tbl>
          </a:graphicData>
        </a:graphic>
      </p:graphicFrame>
      <p:sp>
        <p:nvSpPr>
          <p:cNvPr id="2" name="TextBox 1">
            <a:extLst>
              <a:ext uri="{FF2B5EF4-FFF2-40B4-BE49-F238E27FC236}">
                <a16:creationId xmlns:a16="http://schemas.microsoft.com/office/drawing/2014/main" id="{C908CC55-90FD-464D-8D79-0B16D27E4944}"/>
              </a:ext>
            </a:extLst>
          </p:cNvPr>
          <p:cNvSpPr txBox="1"/>
          <p:nvPr/>
        </p:nvSpPr>
        <p:spPr>
          <a:xfrm>
            <a:off x="378759" y="381000"/>
            <a:ext cx="8765241" cy="443711"/>
          </a:xfrm>
          <a:prstGeom prst="rect">
            <a:avLst/>
          </a:prstGeom>
        </p:spPr>
        <p:txBody>
          <a:bodyPr vert="horz" wrap="square" lIns="0" tIns="12700" rIns="0" bIns="0" rtlCol="0" anchor="ctr">
            <a:spAutoFit/>
          </a:bodyPr>
          <a:lstStyle>
            <a:lvl1pPr marL="12700" marR="5080" defTabSz="685800">
              <a:lnSpc>
                <a:spcPct val="100000"/>
              </a:lnSpc>
              <a:spcBef>
                <a:spcPts val="100"/>
              </a:spcBef>
              <a:buNone/>
              <a:defRPr sz="3200" spc="-5">
                <a:solidFill>
                  <a:schemeClr val="accent1"/>
                </a:solidFill>
                <a:latin typeface="+mj-lt"/>
                <a:ea typeface="+mj-ea"/>
                <a:cs typeface="+mj-cs"/>
              </a:defRPr>
            </a:lvl1pPr>
          </a:lstStyle>
          <a:p>
            <a:r>
              <a:rPr lang="en-US" sz="2800" dirty="0"/>
              <a:t>Comparison of </a:t>
            </a:r>
            <a:r>
              <a:rPr lang="en-US" sz="2800" dirty="0">
                <a:solidFill>
                  <a:srgbClr val="E0582D"/>
                </a:solidFill>
              </a:rPr>
              <a:t>IS</a:t>
            </a:r>
            <a:r>
              <a:rPr lang="en-US" sz="2800" dirty="0"/>
              <a:t> vs. Effectiveness Research</a:t>
            </a:r>
          </a:p>
        </p:txBody>
      </p:sp>
    </p:spTree>
    <p:extLst>
      <p:ext uri="{BB962C8B-B14F-4D97-AF65-F5344CB8AC3E}">
        <p14:creationId xmlns:p14="http://schemas.microsoft.com/office/powerpoint/2010/main" val="1493031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66114" y="367411"/>
            <a:ext cx="8044485" cy="998350"/>
          </a:xfrm>
          <a:prstGeom prst="rect">
            <a:avLst/>
          </a:prstGeom>
        </p:spPr>
        <p:txBody>
          <a:bodyPr vert="horz" wrap="square" lIns="0" tIns="12700" rIns="0" bIns="0" rtlCol="0" anchor="ctr">
            <a:spAutoFit/>
          </a:bodyPr>
          <a:lstStyle/>
          <a:p>
            <a:pPr marL="12700" marR="5080">
              <a:lnSpc>
                <a:spcPct val="100000"/>
              </a:lnSpc>
              <a:spcBef>
                <a:spcPts val="100"/>
              </a:spcBef>
            </a:pPr>
            <a:r>
              <a:rPr sz="3200" spc="-5" dirty="0"/>
              <a:t>Types of Outcomes in Implementation  Research</a:t>
            </a:r>
            <a:r>
              <a:rPr lang="en-US" sz="3200" spc="-5" dirty="0"/>
              <a:t>- focus on setting and staff delivery</a:t>
            </a:r>
            <a:endParaRPr sz="3200" spc="-5" dirty="0"/>
          </a:p>
        </p:txBody>
      </p:sp>
      <p:sp>
        <p:nvSpPr>
          <p:cNvPr id="4" name="object 4"/>
          <p:cNvSpPr txBox="1"/>
          <p:nvPr/>
        </p:nvSpPr>
        <p:spPr>
          <a:xfrm>
            <a:off x="457200" y="6019800"/>
            <a:ext cx="7359015" cy="443070"/>
          </a:xfrm>
          <a:prstGeom prst="rect">
            <a:avLst/>
          </a:prstGeom>
        </p:spPr>
        <p:txBody>
          <a:bodyPr vert="horz" wrap="square" lIns="0" tIns="12065" rIns="0" bIns="0" rtlCol="0">
            <a:spAutoFit/>
          </a:bodyPr>
          <a:lstStyle/>
          <a:p>
            <a:pPr marL="12700" marR="5080">
              <a:lnSpc>
                <a:spcPct val="100000"/>
              </a:lnSpc>
              <a:spcBef>
                <a:spcPts val="95"/>
              </a:spcBef>
            </a:pPr>
            <a:r>
              <a:rPr sz="1400" spc="-5" dirty="0">
                <a:latin typeface="Arial"/>
                <a:cs typeface="Arial"/>
              </a:rPr>
              <a:t>Proctor E, Silmere H, Hensley M, et al. Outcomes for implementation research:  </a:t>
            </a:r>
            <a:r>
              <a:rPr sz="1400" i="1" spc="-5" dirty="0">
                <a:latin typeface="Arial"/>
                <a:cs typeface="Arial"/>
              </a:rPr>
              <a:t>Administration and policy in mental health.</a:t>
            </a:r>
            <a:r>
              <a:rPr sz="1400" spc="145" dirty="0">
                <a:latin typeface="Arial"/>
                <a:cs typeface="Arial"/>
              </a:rPr>
              <a:t> </a:t>
            </a:r>
            <a:r>
              <a:rPr sz="1400" spc="-10" dirty="0">
                <a:latin typeface="Arial"/>
                <a:cs typeface="Arial"/>
              </a:rPr>
              <a:t>2011;38(2):65-76.</a:t>
            </a:r>
            <a:endParaRPr sz="1400" dirty="0">
              <a:latin typeface="Arial"/>
              <a:cs typeface="Arial"/>
            </a:endParaRPr>
          </a:p>
        </p:txBody>
      </p:sp>
      <p:graphicFrame>
        <p:nvGraphicFramePr>
          <p:cNvPr id="5" name="object 5"/>
          <p:cNvGraphicFramePr>
            <a:graphicFrameLocks noGrp="1"/>
          </p:cNvGraphicFramePr>
          <p:nvPr>
            <p:extLst>
              <p:ext uri="{D42A27DB-BD31-4B8C-83A1-F6EECF244321}">
                <p14:modId xmlns:p14="http://schemas.microsoft.com/office/powerpoint/2010/main" val="3063157177"/>
              </p:ext>
            </p:extLst>
          </p:nvPr>
        </p:nvGraphicFramePr>
        <p:xfrm>
          <a:off x="574294" y="1485264"/>
          <a:ext cx="8109584" cy="4538788"/>
        </p:xfrm>
        <a:graphic>
          <a:graphicData uri="http://schemas.openxmlformats.org/drawingml/2006/table">
            <a:tbl>
              <a:tblPr firstRow="1" bandRow="1">
                <a:tableStyleId>{2D5ABB26-0587-4C30-8999-92F81FD0307C}</a:tableStyleId>
              </a:tblPr>
              <a:tblGrid>
                <a:gridCol w="2703195">
                  <a:extLst>
                    <a:ext uri="{9D8B030D-6E8A-4147-A177-3AD203B41FA5}">
                      <a16:colId xmlns:a16="http://schemas.microsoft.com/office/drawing/2014/main" val="20000"/>
                    </a:ext>
                  </a:extLst>
                </a:gridCol>
                <a:gridCol w="2703195">
                  <a:extLst>
                    <a:ext uri="{9D8B030D-6E8A-4147-A177-3AD203B41FA5}">
                      <a16:colId xmlns:a16="http://schemas.microsoft.com/office/drawing/2014/main" val="20001"/>
                    </a:ext>
                  </a:extLst>
                </a:gridCol>
                <a:gridCol w="2703194">
                  <a:extLst>
                    <a:ext uri="{9D8B030D-6E8A-4147-A177-3AD203B41FA5}">
                      <a16:colId xmlns:a16="http://schemas.microsoft.com/office/drawing/2014/main" val="20002"/>
                    </a:ext>
                  </a:extLst>
                </a:gridCol>
              </a:tblGrid>
              <a:tr h="735330">
                <a:tc>
                  <a:txBody>
                    <a:bodyPr/>
                    <a:lstStyle/>
                    <a:p>
                      <a:pPr marL="91440">
                        <a:lnSpc>
                          <a:spcPct val="100000"/>
                        </a:lnSpc>
                        <a:spcBef>
                          <a:spcPts val="440"/>
                        </a:spcBef>
                      </a:pPr>
                      <a:r>
                        <a:rPr sz="2000" dirty="0">
                          <a:solidFill>
                            <a:srgbClr val="FFFFFF"/>
                          </a:solidFill>
                          <a:latin typeface="Arial"/>
                          <a:cs typeface="Arial"/>
                        </a:rPr>
                        <a:t>Implementation</a:t>
                      </a:r>
                      <a:endParaRPr sz="2000" dirty="0">
                        <a:latin typeface="Arial"/>
                        <a:cs typeface="Arial"/>
                      </a:endParaRPr>
                    </a:p>
                    <a:p>
                      <a:pPr marL="91440">
                        <a:lnSpc>
                          <a:spcPct val="100000"/>
                        </a:lnSpc>
                        <a:spcBef>
                          <a:spcPts val="5"/>
                        </a:spcBef>
                      </a:pPr>
                      <a:r>
                        <a:rPr sz="2000" dirty="0">
                          <a:solidFill>
                            <a:srgbClr val="FFFFFF"/>
                          </a:solidFill>
                          <a:latin typeface="Arial"/>
                          <a:cs typeface="Arial"/>
                        </a:rPr>
                        <a:t>Outcomes</a:t>
                      </a:r>
                      <a:endParaRPr sz="2000" dirty="0">
                        <a:latin typeface="Arial"/>
                        <a:cs typeface="Arial"/>
                      </a:endParaRPr>
                    </a:p>
                  </a:txBody>
                  <a:tcPr marL="0" marR="0" marT="558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0A4"/>
                    </a:solidFill>
                  </a:tcPr>
                </a:tc>
                <a:tc>
                  <a:txBody>
                    <a:bodyPr/>
                    <a:lstStyle/>
                    <a:p>
                      <a:pPr marL="91440">
                        <a:lnSpc>
                          <a:spcPct val="100000"/>
                        </a:lnSpc>
                        <a:spcBef>
                          <a:spcPts val="1645"/>
                        </a:spcBef>
                      </a:pPr>
                      <a:r>
                        <a:rPr lang="en-US" sz="2000" spc="-25" dirty="0">
                          <a:solidFill>
                            <a:srgbClr val="FFFFFF"/>
                          </a:solidFill>
                          <a:latin typeface="Arial"/>
                          <a:cs typeface="Arial"/>
                        </a:rPr>
                        <a:t>Intermediate</a:t>
                      </a:r>
                      <a:r>
                        <a:rPr sz="2000" spc="-25" dirty="0">
                          <a:solidFill>
                            <a:srgbClr val="FFFFFF"/>
                          </a:solidFill>
                          <a:latin typeface="Arial"/>
                          <a:cs typeface="Arial"/>
                        </a:rPr>
                        <a:t> </a:t>
                      </a:r>
                      <a:r>
                        <a:rPr sz="2000" dirty="0">
                          <a:solidFill>
                            <a:srgbClr val="FFFFFF"/>
                          </a:solidFill>
                          <a:latin typeface="Arial"/>
                          <a:cs typeface="Arial"/>
                        </a:rPr>
                        <a:t>Outcomes</a:t>
                      </a:r>
                      <a:endParaRPr sz="2000" dirty="0">
                        <a:latin typeface="Arial"/>
                        <a:cs typeface="Arial"/>
                      </a:endParaRPr>
                    </a:p>
                  </a:txBody>
                  <a:tcPr marL="0" marR="0" marT="2089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0A4"/>
                    </a:solidFill>
                  </a:tcPr>
                </a:tc>
                <a:tc>
                  <a:txBody>
                    <a:bodyPr/>
                    <a:lstStyle/>
                    <a:p>
                      <a:pPr marL="92075">
                        <a:lnSpc>
                          <a:spcPct val="100000"/>
                        </a:lnSpc>
                        <a:spcBef>
                          <a:spcPts val="1645"/>
                        </a:spcBef>
                      </a:pPr>
                      <a:r>
                        <a:rPr lang="en-US" sz="2000" dirty="0">
                          <a:solidFill>
                            <a:srgbClr val="FFFFFF"/>
                          </a:solidFill>
                          <a:latin typeface="Arial"/>
                          <a:cs typeface="Arial"/>
                        </a:rPr>
                        <a:t>Ultimate </a:t>
                      </a:r>
                      <a:r>
                        <a:rPr sz="2000" dirty="0">
                          <a:solidFill>
                            <a:srgbClr val="FFFFFF"/>
                          </a:solidFill>
                          <a:latin typeface="Arial"/>
                          <a:cs typeface="Arial"/>
                        </a:rPr>
                        <a:t>Outcomes</a:t>
                      </a:r>
                      <a:endParaRPr sz="2000" dirty="0">
                        <a:latin typeface="Arial"/>
                        <a:cs typeface="Arial"/>
                      </a:endParaRPr>
                    </a:p>
                  </a:txBody>
                  <a:tcPr marL="0" marR="0" marT="20891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0A4"/>
                    </a:solidFill>
                  </a:tcPr>
                </a:tc>
                <a:extLst>
                  <a:ext uri="{0D108BD9-81ED-4DB2-BD59-A6C34878D82A}">
                    <a16:rowId xmlns:a16="http://schemas.microsoft.com/office/drawing/2014/main" val="10000"/>
                  </a:ext>
                </a:extLst>
              </a:tr>
              <a:tr h="504697">
                <a:tc>
                  <a:txBody>
                    <a:bodyPr/>
                    <a:lstStyle/>
                    <a:p>
                      <a:pPr marL="91440">
                        <a:lnSpc>
                          <a:spcPct val="100000"/>
                        </a:lnSpc>
                        <a:spcBef>
                          <a:spcPts val="315"/>
                        </a:spcBef>
                      </a:pPr>
                      <a:r>
                        <a:rPr sz="1800" spc="-5" dirty="0">
                          <a:solidFill>
                            <a:schemeClr val="tx2"/>
                          </a:solidFill>
                          <a:latin typeface="Arial" panose="020B0604020202020204" pitchFamily="34" charset="0"/>
                          <a:cs typeface="Arial" panose="020B0604020202020204" pitchFamily="34" charset="0"/>
                        </a:rPr>
                        <a:t>Acceptability</a:t>
                      </a:r>
                      <a:endParaRPr sz="1800" dirty="0">
                        <a:solidFill>
                          <a:schemeClr val="tx2"/>
                        </a:solidFill>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noFill/>
                      <a:prstDash val="solid"/>
                    </a:lnB>
                    <a:noFill/>
                  </a:tcPr>
                </a:tc>
                <a:tc>
                  <a:txBody>
                    <a:bodyPr/>
                    <a:lstStyle/>
                    <a:p>
                      <a:pPr marL="91440">
                        <a:lnSpc>
                          <a:spcPct val="100000"/>
                        </a:lnSpc>
                        <a:spcBef>
                          <a:spcPts val="315"/>
                        </a:spcBef>
                      </a:pPr>
                      <a:r>
                        <a:rPr sz="1800" spc="-10" dirty="0">
                          <a:solidFill>
                            <a:srgbClr val="5F5F5F"/>
                          </a:solidFill>
                          <a:latin typeface="Arial" panose="020B0604020202020204" pitchFamily="34" charset="0"/>
                          <a:cs typeface="Arial" panose="020B0604020202020204" pitchFamily="34" charset="0"/>
                        </a:rPr>
                        <a:t>Efficiency</a:t>
                      </a:r>
                      <a:r>
                        <a:rPr sz="1800" spc="5" dirty="0">
                          <a:solidFill>
                            <a:srgbClr val="5F5F5F"/>
                          </a:solidFill>
                          <a:latin typeface="Arial" panose="020B0604020202020204" pitchFamily="34" charset="0"/>
                          <a:cs typeface="Arial" panose="020B0604020202020204" pitchFamily="34" charset="0"/>
                        </a:rPr>
                        <a:t> </a:t>
                      </a:r>
                      <a:endParaRPr sz="1800" dirty="0">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noFill/>
                      <a:prstDash val="solid"/>
                    </a:lnB>
                    <a:noFill/>
                  </a:tcPr>
                </a:tc>
                <a:tc>
                  <a:txBody>
                    <a:bodyPr/>
                    <a:lstStyle/>
                    <a:p>
                      <a:pPr marL="92075">
                        <a:lnSpc>
                          <a:spcPct val="100000"/>
                        </a:lnSpc>
                        <a:spcBef>
                          <a:spcPts val="315"/>
                        </a:spcBef>
                      </a:pPr>
                      <a:r>
                        <a:rPr lang="en-US" sz="1800" spc="-5" dirty="0">
                          <a:solidFill>
                            <a:srgbClr val="5F5F5F"/>
                          </a:solidFill>
                          <a:latin typeface="Arial" panose="020B0604020202020204" pitchFamily="34" charset="0"/>
                          <a:cs typeface="Arial" panose="020B0604020202020204" pitchFamily="34" charset="0"/>
                        </a:rPr>
                        <a:t>Population health</a:t>
                      </a:r>
                      <a:endParaRPr sz="1800" dirty="0">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noFill/>
                      <a:prstDash val="solid"/>
                    </a:lnB>
                    <a:noFill/>
                  </a:tcPr>
                </a:tc>
                <a:extLst>
                  <a:ext uri="{0D108BD9-81ED-4DB2-BD59-A6C34878D82A}">
                    <a16:rowId xmlns:a16="http://schemas.microsoft.com/office/drawing/2014/main" val="10001"/>
                  </a:ext>
                </a:extLst>
              </a:tr>
              <a:tr h="504571">
                <a:tc>
                  <a:txBody>
                    <a:bodyPr/>
                    <a:lstStyle/>
                    <a:p>
                      <a:pPr marL="91440">
                        <a:lnSpc>
                          <a:spcPct val="100000"/>
                        </a:lnSpc>
                        <a:spcBef>
                          <a:spcPts val="315"/>
                        </a:spcBef>
                      </a:pPr>
                      <a:r>
                        <a:rPr sz="1800" spc="-5" dirty="0">
                          <a:solidFill>
                            <a:schemeClr val="tx2"/>
                          </a:solidFill>
                          <a:latin typeface="Arial" panose="020B0604020202020204" pitchFamily="34" charset="0"/>
                          <a:cs typeface="Arial" panose="020B0604020202020204" pitchFamily="34" charset="0"/>
                        </a:rPr>
                        <a:t>Adoption</a:t>
                      </a:r>
                      <a:endParaRPr sz="1800" dirty="0">
                        <a:solidFill>
                          <a:schemeClr val="tx2"/>
                        </a:solidFill>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tc>
                  <a:txBody>
                    <a:bodyPr/>
                    <a:lstStyle/>
                    <a:p>
                      <a:pPr marL="91440">
                        <a:lnSpc>
                          <a:spcPct val="100000"/>
                        </a:lnSpc>
                        <a:spcBef>
                          <a:spcPts val="315"/>
                        </a:spcBef>
                      </a:pPr>
                      <a:r>
                        <a:rPr sz="1800" spc="-10" dirty="0">
                          <a:solidFill>
                            <a:srgbClr val="5F5F5F"/>
                          </a:solidFill>
                          <a:latin typeface="Arial" panose="020B0604020202020204" pitchFamily="34" charset="0"/>
                          <a:cs typeface="Arial" panose="020B0604020202020204" pitchFamily="34" charset="0"/>
                        </a:rPr>
                        <a:t>Effectiveness</a:t>
                      </a:r>
                      <a:endParaRPr sz="1800" dirty="0">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tc>
                  <a:txBody>
                    <a:bodyPr/>
                    <a:lstStyle/>
                    <a:p>
                      <a:pPr marL="92075">
                        <a:lnSpc>
                          <a:spcPct val="100000"/>
                        </a:lnSpc>
                        <a:spcBef>
                          <a:spcPts val="315"/>
                        </a:spcBef>
                      </a:pPr>
                      <a:r>
                        <a:rPr lang="en-US" sz="1800" spc="-5" dirty="0">
                          <a:solidFill>
                            <a:srgbClr val="5F5F5F"/>
                          </a:solidFill>
                          <a:latin typeface="Arial" panose="020B0604020202020204" pitchFamily="34" charset="0"/>
                          <a:cs typeface="Arial" panose="020B0604020202020204" pitchFamily="34" charset="0"/>
                        </a:rPr>
                        <a:t>Clean air</a:t>
                      </a:r>
                      <a:endParaRPr sz="1800" dirty="0">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04698">
                <a:tc>
                  <a:txBody>
                    <a:bodyPr/>
                    <a:lstStyle/>
                    <a:p>
                      <a:pPr marL="91440">
                        <a:lnSpc>
                          <a:spcPct val="100000"/>
                        </a:lnSpc>
                        <a:spcBef>
                          <a:spcPts val="315"/>
                        </a:spcBef>
                      </a:pPr>
                      <a:r>
                        <a:rPr sz="1800" spc="-5" dirty="0">
                          <a:solidFill>
                            <a:schemeClr val="tx2"/>
                          </a:solidFill>
                          <a:latin typeface="Arial" panose="020B0604020202020204" pitchFamily="34" charset="0"/>
                          <a:cs typeface="Arial" panose="020B0604020202020204" pitchFamily="34" charset="0"/>
                        </a:rPr>
                        <a:t>Appropriateness</a:t>
                      </a:r>
                      <a:endParaRPr sz="1800" dirty="0">
                        <a:solidFill>
                          <a:schemeClr val="tx2"/>
                        </a:solidFill>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tc>
                  <a:txBody>
                    <a:bodyPr/>
                    <a:lstStyle/>
                    <a:p>
                      <a:pPr marL="91440">
                        <a:lnSpc>
                          <a:spcPct val="100000"/>
                        </a:lnSpc>
                        <a:spcBef>
                          <a:spcPts val="315"/>
                        </a:spcBef>
                      </a:pPr>
                      <a:r>
                        <a:rPr sz="1800" spc="-5" dirty="0">
                          <a:solidFill>
                            <a:schemeClr val="tx2"/>
                          </a:solidFill>
                          <a:latin typeface="Arial" panose="020B0604020202020204" pitchFamily="34" charset="0"/>
                          <a:cs typeface="Arial" panose="020B0604020202020204" pitchFamily="34" charset="0"/>
                        </a:rPr>
                        <a:t>Equity</a:t>
                      </a:r>
                      <a:endParaRPr sz="1800" dirty="0">
                        <a:solidFill>
                          <a:schemeClr val="tx2"/>
                        </a:solidFill>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tc>
                  <a:txBody>
                    <a:bodyPr/>
                    <a:lstStyle/>
                    <a:p>
                      <a:pPr marL="92075">
                        <a:lnSpc>
                          <a:spcPct val="100000"/>
                        </a:lnSpc>
                        <a:spcBef>
                          <a:spcPts val="315"/>
                        </a:spcBef>
                      </a:pPr>
                      <a:r>
                        <a:rPr lang="en-US" sz="1800" spc="-5" dirty="0">
                          <a:solidFill>
                            <a:schemeClr val="tx2"/>
                          </a:solidFill>
                          <a:latin typeface="Arial" panose="020B0604020202020204" pitchFamily="34" charset="0"/>
                          <a:cs typeface="Arial" panose="020B0604020202020204" pitchFamily="34" charset="0"/>
                        </a:rPr>
                        <a:t>Reduced opioid deaths</a:t>
                      </a:r>
                      <a:endParaRPr sz="1800" dirty="0">
                        <a:solidFill>
                          <a:schemeClr val="tx2"/>
                        </a:solidFill>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04570">
                <a:tc>
                  <a:txBody>
                    <a:bodyPr/>
                    <a:lstStyle/>
                    <a:p>
                      <a:pPr marL="91440">
                        <a:lnSpc>
                          <a:spcPct val="100000"/>
                        </a:lnSpc>
                        <a:spcBef>
                          <a:spcPts val="315"/>
                        </a:spcBef>
                      </a:pPr>
                      <a:r>
                        <a:rPr sz="1800" spc="-5" dirty="0">
                          <a:solidFill>
                            <a:schemeClr val="tx2"/>
                          </a:solidFill>
                          <a:latin typeface="Arial" panose="020B0604020202020204" pitchFamily="34" charset="0"/>
                          <a:cs typeface="Arial" panose="020B0604020202020204" pitchFamily="34" charset="0"/>
                        </a:rPr>
                        <a:t>Costs</a:t>
                      </a:r>
                      <a:endParaRPr sz="1800" dirty="0">
                        <a:solidFill>
                          <a:schemeClr val="tx2"/>
                        </a:solidFill>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tc>
                  <a:txBody>
                    <a:bodyPr/>
                    <a:lstStyle/>
                    <a:p>
                      <a:pPr marL="91440">
                        <a:lnSpc>
                          <a:spcPct val="100000"/>
                        </a:lnSpc>
                        <a:spcBef>
                          <a:spcPts val="315"/>
                        </a:spcBef>
                      </a:pPr>
                      <a:r>
                        <a:rPr lang="en-US" sz="1800" spc="-5" dirty="0">
                          <a:solidFill>
                            <a:schemeClr val="tx2"/>
                          </a:solidFill>
                          <a:latin typeface="Arial" panose="020B0604020202020204" pitchFamily="34" charset="0"/>
                          <a:cs typeface="Arial" panose="020B0604020202020204" pitchFamily="34" charset="0"/>
                        </a:rPr>
                        <a:t>Client or customer</a:t>
                      </a:r>
                      <a:r>
                        <a:rPr sz="1800" spc="-5" dirty="0">
                          <a:solidFill>
                            <a:schemeClr val="tx2"/>
                          </a:solidFill>
                          <a:latin typeface="Arial" panose="020B0604020202020204" pitchFamily="34" charset="0"/>
                          <a:cs typeface="Arial" panose="020B0604020202020204" pitchFamily="34" charset="0"/>
                        </a:rPr>
                        <a:t>-centeredness</a:t>
                      </a:r>
                      <a:endParaRPr sz="1800" dirty="0">
                        <a:solidFill>
                          <a:schemeClr val="tx2"/>
                        </a:solidFill>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tc>
                  <a:txBody>
                    <a:bodyPr/>
                    <a:lstStyle/>
                    <a:p>
                      <a:pPr marL="92075" algn="l" defTabSz="685800" rtl="0" eaLnBrk="1" latinLnBrk="0" hangingPunct="1">
                        <a:lnSpc>
                          <a:spcPct val="100000"/>
                        </a:lnSpc>
                        <a:spcBef>
                          <a:spcPts val="315"/>
                        </a:spcBef>
                      </a:pPr>
                      <a:r>
                        <a:rPr lang="en-US" sz="1800" kern="1200" spc="-5" dirty="0">
                          <a:solidFill>
                            <a:schemeClr val="tx2"/>
                          </a:solidFill>
                          <a:latin typeface="Arial" panose="020B0604020202020204" pitchFamily="34" charset="0"/>
                          <a:ea typeface="+mn-ea"/>
                          <a:cs typeface="Arial" panose="020B0604020202020204" pitchFamily="34" charset="0"/>
                        </a:rPr>
                        <a:t>Reduced inequities</a:t>
                      </a:r>
                      <a:endParaRPr sz="1800" kern="1200" spc="-5" dirty="0">
                        <a:solidFill>
                          <a:schemeClr val="tx2"/>
                        </a:solidFill>
                        <a:latin typeface="Arial" panose="020B0604020202020204" pitchFamily="34" charset="0"/>
                        <a:ea typeface="+mn-ea"/>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04698">
                <a:tc>
                  <a:txBody>
                    <a:bodyPr/>
                    <a:lstStyle/>
                    <a:p>
                      <a:pPr marL="91440">
                        <a:lnSpc>
                          <a:spcPct val="100000"/>
                        </a:lnSpc>
                        <a:spcBef>
                          <a:spcPts val="320"/>
                        </a:spcBef>
                      </a:pPr>
                      <a:r>
                        <a:rPr sz="1800" spc="-5" dirty="0">
                          <a:solidFill>
                            <a:schemeClr val="tx2"/>
                          </a:solidFill>
                          <a:latin typeface="Arial" panose="020B0604020202020204" pitchFamily="34" charset="0"/>
                          <a:cs typeface="Arial" panose="020B0604020202020204" pitchFamily="34" charset="0"/>
                        </a:rPr>
                        <a:t>Feasibility</a:t>
                      </a:r>
                      <a:endParaRPr sz="1800" dirty="0">
                        <a:solidFill>
                          <a:schemeClr val="tx2"/>
                        </a:solidFill>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tc>
                  <a:txBody>
                    <a:bodyPr/>
                    <a:lstStyle/>
                    <a:p>
                      <a:pPr marL="91440">
                        <a:lnSpc>
                          <a:spcPct val="100000"/>
                        </a:lnSpc>
                        <a:spcBef>
                          <a:spcPts val="320"/>
                        </a:spcBef>
                      </a:pPr>
                      <a:r>
                        <a:rPr sz="1800" spc="-10" dirty="0">
                          <a:solidFill>
                            <a:schemeClr val="tx2"/>
                          </a:solidFill>
                          <a:latin typeface="Arial" panose="020B0604020202020204" pitchFamily="34" charset="0"/>
                          <a:cs typeface="Arial" panose="020B0604020202020204" pitchFamily="34" charset="0"/>
                        </a:rPr>
                        <a:t>Timeliness</a:t>
                      </a:r>
                      <a:endParaRPr sz="1800" dirty="0">
                        <a:solidFill>
                          <a:schemeClr val="tx2"/>
                        </a:solidFill>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tc>
                  <a:txBody>
                    <a:bodyPr/>
                    <a:lstStyle/>
                    <a:p>
                      <a:pPr marL="92075" algn="l" defTabSz="685800" rtl="0" eaLnBrk="1" latinLnBrk="0" hangingPunct="1">
                        <a:lnSpc>
                          <a:spcPct val="100000"/>
                        </a:lnSpc>
                        <a:spcBef>
                          <a:spcPts val="315"/>
                        </a:spcBef>
                      </a:pPr>
                      <a:r>
                        <a:rPr lang="en-US" sz="1800" kern="1200" spc="-5" dirty="0">
                          <a:solidFill>
                            <a:schemeClr val="tx2"/>
                          </a:solidFill>
                          <a:latin typeface="Arial" panose="020B0604020202020204" pitchFamily="34" charset="0"/>
                          <a:ea typeface="+mn-ea"/>
                          <a:cs typeface="Arial" panose="020B0604020202020204" pitchFamily="34" charset="0"/>
                        </a:rPr>
                        <a:t>Fewer traffic fatalities</a:t>
                      </a:r>
                      <a:endParaRPr sz="1800" kern="1200" spc="-5" dirty="0">
                        <a:solidFill>
                          <a:schemeClr val="tx2"/>
                        </a:solidFill>
                        <a:latin typeface="Arial" panose="020B0604020202020204" pitchFamily="34" charset="0"/>
                        <a:ea typeface="+mn-ea"/>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04571">
                <a:tc>
                  <a:txBody>
                    <a:bodyPr/>
                    <a:lstStyle/>
                    <a:p>
                      <a:pPr marL="91440">
                        <a:lnSpc>
                          <a:spcPct val="100000"/>
                        </a:lnSpc>
                        <a:spcBef>
                          <a:spcPts val="320"/>
                        </a:spcBef>
                      </a:pPr>
                      <a:r>
                        <a:rPr sz="1800" spc="-5" dirty="0">
                          <a:solidFill>
                            <a:schemeClr val="tx2"/>
                          </a:solidFill>
                          <a:latin typeface="Arial" panose="020B0604020202020204" pitchFamily="34" charset="0"/>
                          <a:cs typeface="Arial" panose="020B0604020202020204" pitchFamily="34" charset="0"/>
                        </a:rPr>
                        <a:t>Penetration</a:t>
                      </a:r>
                      <a:endParaRPr sz="1800" dirty="0">
                        <a:solidFill>
                          <a:schemeClr val="tx2"/>
                        </a:solidFill>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tc>
                  <a:txBody>
                    <a:bodyPr/>
                    <a:lstStyle/>
                    <a:p>
                      <a:pPr marL="91440" algn="l" defTabSz="685800" rtl="0" eaLnBrk="1" latinLnBrk="0" hangingPunct="1">
                        <a:lnSpc>
                          <a:spcPct val="100000"/>
                        </a:lnSpc>
                        <a:spcBef>
                          <a:spcPts val="320"/>
                        </a:spcBef>
                      </a:pPr>
                      <a:r>
                        <a:rPr lang="en-US" sz="1800" kern="1200" spc="-10" dirty="0">
                          <a:solidFill>
                            <a:schemeClr val="tx2"/>
                          </a:solidFill>
                          <a:latin typeface="Arial" panose="020B0604020202020204" pitchFamily="34" charset="0"/>
                          <a:ea typeface="+mn-ea"/>
                          <a:cs typeface="Arial" panose="020B0604020202020204" pitchFamily="34" charset="0"/>
                        </a:rPr>
                        <a:t>Safety</a:t>
                      </a:r>
                      <a:endParaRPr sz="1800" kern="1200" spc="-10" dirty="0">
                        <a:solidFill>
                          <a:schemeClr val="tx2"/>
                        </a:solidFill>
                        <a:latin typeface="Arial" panose="020B0604020202020204" pitchFamily="34" charset="0"/>
                        <a:ea typeface="+mn-ea"/>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tc>
                  <a:txBody>
                    <a:bodyPr/>
                    <a:lstStyle/>
                    <a:p>
                      <a:pPr marL="92075" algn="l" defTabSz="685800" rtl="0" eaLnBrk="1" latinLnBrk="0" hangingPunct="1">
                        <a:lnSpc>
                          <a:spcPct val="100000"/>
                        </a:lnSpc>
                        <a:spcBef>
                          <a:spcPts val="315"/>
                        </a:spcBef>
                      </a:pPr>
                      <a:r>
                        <a:rPr lang="en-US" sz="1800" kern="1200" spc="-5" dirty="0">
                          <a:solidFill>
                            <a:schemeClr val="tx2"/>
                          </a:solidFill>
                          <a:latin typeface="Arial" panose="020B0604020202020204" pitchFamily="34" charset="0"/>
                          <a:ea typeface="+mn-ea"/>
                          <a:cs typeface="Arial" panose="020B0604020202020204" pitchFamily="34" charset="0"/>
                        </a:rPr>
                        <a:t>Decreased early mortality</a:t>
                      </a:r>
                      <a:endParaRPr sz="1800" kern="1200" spc="-5" dirty="0">
                        <a:solidFill>
                          <a:schemeClr val="tx2"/>
                        </a:solidFill>
                        <a:latin typeface="Arial" panose="020B0604020202020204" pitchFamily="34" charset="0"/>
                        <a:ea typeface="+mn-ea"/>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04634">
                <a:tc>
                  <a:txBody>
                    <a:bodyPr/>
                    <a:lstStyle/>
                    <a:p>
                      <a:pPr marL="91440">
                        <a:lnSpc>
                          <a:spcPct val="100000"/>
                        </a:lnSpc>
                        <a:spcBef>
                          <a:spcPts val="320"/>
                        </a:spcBef>
                      </a:pPr>
                      <a:r>
                        <a:rPr sz="1800" spc="-5" dirty="0">
                          <a:solidFill>
                            <a:schemeClr val="tx2"/>
                          </a:solidFill>
                          <a:latin typeface="Arial" panose="020B0604020202020204" pitchFamily="34" charset="0"/>
                          <a:cs typeface="Arial" panose="020B0604020202020204" pitchFamily="34" charset="0"/>
                        </a:rPr>
                        <a:t>Sustainability</a:t>
                      </a:r>
                      <a:endParaRPr sz="1800" dirty="0">
                        <a:solidFill>
                          <a:schemeClr val="tx2"/>
                        </a:solidFill>
                        <a:latin typeface="Arial" panose="020B0604020202020204" pitchFamily="34" charset="0"/>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defTabSz="685800" rtl="0" eaLnBrk="1" latinLnBrk="0" hangingPunct="1">
                        <a:lnSpc>
                          <a:spcPct val="100000"/>
                        </a:lnSpc>
                        <a:spcBef>
                          <a:spcPts val="320"/>
                        </a:spcBef>
                      </a:pPr>
                      <a:endParaRPr sz="1800" kern="1200" spc="-10" dirty="0">
                        <a:solidFill>
                          <a:schemeClr val="tx2"/>
                        </a:solidFill>
                        <a:latin typeface="Arial" panose="020B0604020202020204" pitchFamily="34" charset="0"/>
                        <a:ea typeface="+mn-ea"/>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defTabSz="685800" rtl="0" eaLnBrk="1" latinLnBrk="0" hangingPunct="1">
                        <a:lnSpc>
                          <a:spcPct val="100000"/>
                        </a:lnSpc>
                        <a:spcBef>
                          <a:spcPts val="320"/>
                        </a:spcBef>
                      </a:pPr>
                      <a:endParaRPr sz="1800" kern="1200" spc="-10" dirty="0">
                        <a:solidFill>
                          <a:schemeClr val="tx2"/>
                        </a:solidFill>
                        <a:latin typeface="Arial" panose="020B0604020202020204" pitchFamily="34" charset="0"/>
                        <a:ea typeface="+mn-ea"/>
                        <a:cs typeface="Arial" panose="020B0604020202020204" pitchFamily="34" charset="0"/>
                      </a:endParaRPr>
                    </a:p>
                  </a:txBody>
                  <a:tcPr marL="4572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a:extLst>
              <a:ext uri="{FF2B5EF4-FFF2-40B4-BE49-F238E27FC236}">
                <a16:creationId xmlns:a16="http://schemas.microsoft.com/office/drawing/2014/main" id="{6D665F5E-C166-9B4A-B02E-73B04E5A52D5}"/>
              </a:ext>
            </a:extLst>
          </p:cNvPr>
          <p:cNvSpPr txBox="1">
            <a:spLocks noChangeArrowheads="1"/>
          </p:cNvSpPr>
          <p:nvPr/>
        </p:nvSpPr>
        <p:spPr bwMode="auto">
          <a:xfrm>
            <a:off x="1371600" y="3263900"/>
            <a:ext cx="716756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1544" tIns="30772" rIns="61544" bIns="30772">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3200" i="1">
                <a:latin typeface="Calibri" panose="020F0502020204030204" pitchFamily="34" charset="0"/>
                <a:ea typeface="MS PGothic" panose="020B0600070205080204" pitchFamily="34" charset="-128"/>
              </a:rPr>
              <a:t>“The significant problems we face cannot be solved by the same level of thinking that created them.”</a:t>
            </a:r>
          </a:p>
          <a:p>
            <a:pPr algn="r" eaLnBrk="1" hangingPunct="1"/>
            <a:endParaRPr lang="en-US" altLang="en-US" sz="3200">
              <a:latin typeface="Arial Narrow" panose="020B0604020202020204" pitchFamily="34" charset="0"/>
              <a:ea typeface="MS PGothic" panose="020B0600070205080204" pitchFamily="34" charset="-128"/>
            </a:endParaRPr>
          </a:p>
          <a:p>
            <a:pPr algn="r" eaLnBrk="1" hangingPunct="1"/>
            <a:r>
              <a:rPr lang="en-US" altLang="en-US" sz="2800">
                <a:latin typeface="Calibri" panose="020F0502020204030204" pitchFamily="34" charset="0"/>
                <a:ea typeface="MS PGothic" panose="020B0600070205080204" pitchFamily="34" charset="-128"/>
              </a:rPr>
              <a:t>Albert Einstein</a:t>
            </a:r>
          </a:p>
          <a:p>
            <a:pPr algn="ctr" eaLnBrk="1" hangingPunct="1"/>
            <a:endParaRPr lang="en-US" altLang="en-US" sz="2400">
              <a:latin typeface="Arial Narrow" panose="020B0604020202020204" pitchFamily="34" charset="0"/>
              <a:ea typeface="MS PGothic" panose="020B0600070205080204" pitchFamily="34" charset="-128"/>
            </a:endParaRPr>
          </a:p>
        </p:txBody>
      </p:sp>
      <p:pic>
        <p:nvPicPr>
          <p:cNvPr id="22531" name="Picture 4">
            <a:extLst>
              <a:ext uri="{FF2B5EF4-FFF2-40B4-BE49-F238E27FC236}">
                <a16:creationId xmlns:a16="http://schemas.microsoft.com/office/drawing/2014/main" id="{8BDE8E7B-C778-664C-B4AF-225A85CC0217}"/>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181600" y="533400"/>
            <a:ext cx="3227840" cy="2420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16156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3" descr="C:\Users\Barb\Documents\Glasgow\Presentations\RE-AIM Materials\RE-AIM logos\RE-AIM Circle Logo.tif">
            <a:extLst>
              <a:ext uri="{FF2B5EF4-FFF2-40B4-BE49-F238E27FC236}">
                <a16:creationId xmlns:a16="http://schemas.microsoft.com/office/drawing/2014/main" id="{9030BF54-950F-394D-8F19-29B47134AE53}"/>
              </a:ext>
            </a:extLst>
          </p:cNvPr>
          <p:cNvPicPr>
            <a:picLocks noGrp="1" noChangeAspect="1" noChangeArrowheads="1"/>
          </p:cNvPicPr>
          <p:nvPr>
            <p:ph idx="1"/>
          </p:nvPr>
        </p:nvPicPr>
        <p:blipFill>
          <a:blip r:embed="rId3">
            <a:graysc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a:xfrm>
            <a:off x="722379" y="2057400"/>
            <a:ext cx="3814924" cy="3441909"/>
          </a:xfrm>
        </p:spPr>
      </p:pic>
      <p:sp>
        <p:nvSpPr>
          <p:cNvPr id="25602" name="TextBox 1">
            <a:extLst>
              <a:ext uri="{FF2B5EF4-FFF2-40B4-BE49-F238E27FC236}">
                <a16:creationId xmlns:a16="http://schemas.microsoft.com/office/drawing/2014/main" id="{616B8192-A0AF-CB45-9E57-2F12C7B2F0F6}"/>
              </a:ext>
            </a:extLst>
          </p:cNvPr>
          <p:cNvSpPr txBox="1">
            <a:spLocks noChangeArrowheads="1"/>
          </p:cNvSpPr>
          <p:nvPr/>
        </p:nvSpPr>
        <p:spPr bwMode="auto">
          <a:xfrm>
            <a:off x="767249" y="457200"/>
            <a:ext cx="8344667" cy="1089529"/>
          </a:xfrm>
          <a:prstGeom prst="rect">
            <a:avLst/>
          </a:prstGeom>
        </p:spPr>
        <p:txBody>
          <a:bodyPr vert="horz" wrap="square" lIns="91440" tIns="45720" rIns="91440" bIns="45720" numCol="1" rtlCol="0" anchor="ctr" anchorCtr="0" compatLnSpc="1">
            <a:prstTxWarp prst="textNoShape">
              <a:avLst/>
            </a:prstTxWarp>
            <a:noAutofit/>
          </a:bodyPr>
          <a:lstStyle>
            <a:defPPr>
              <a:defRPr lang="en-US"/>
            </a:defPPr>
            <a:lvl1pPr defTabSz="685800">
              <a:lnSpc>
                <a:spcPct val="90000"/>
              </a:lnSpc>
              <a:spcBef>
                <a:spcPct val="0"/>
              </a:spcBef>
              <a:buNone/>
              <a:defRPr sz="3600" spc="-5">
                <a:solidFill>
                  <a:schemeClr val="accent1"/>
                </a:solidFill>
                <a:latin typeface="+mj-lt"/>
                <a:ea typeface="+mj-ea"/>
                <a:cs typeface="Arial" charset="0"/>
              </a:defRPr>
            </a:lvl1pPr>
          </a:lstStyle>
          <a:p>
            <a:r>
              <a:rPr lang="en-US" altLang="en-US" dirty="0"/>
              <a:t>Example Models: RE-AIM and </a:t>
            </a:r>
          </a:p>
          <a:p>
            <a:r>
              <a:rPr lang="en-US" altLang="en-US" dirty="0"/>
              <a:t>PRISM = RE-AIM in Context</a:t>
            </a:r>
          </a:p>
        </p:txBody>
      </p:sp>
      <p:sp>
        <p:nvSpPr>
          <p:cNvPr id="3" name="TextBox 2">
            <a:extLst>
              <a:ext uri="{FF2B5EF4-FFF2-40B4-BE49-F238E27FC236}">
                <a16:creationId xmlns:a16="http://schemas.microsoft.com/office/drawing/2014/main" id="{BFE40888-1423-FD4B-91DE-76CD39DB5028}"/>
              </a:ext>
            </a:extLst>
          </p:cNvPr>
          <p:cNvSpPr txBox="1"/>
          <p:nvPr/>
        </p:nvSpPr>
        <p:spPr>
          <a:xfrm>
            <a:off x="679622" y="6153665"/>
            <a:ext cx="3816178" cy="400110"/>
          </a:xfrm>
          <a:prstGeom prst="rect">
            <a:avLst/>
          </a:prstGeom>
          <a:noFill/>
        </p:spPr>
        <p:txBody>
          <a:bodyPr wrap="square" rtlCol="0">
            <a:spAutoFit/>
          </a:bodyPr>
          <a:lstStyle/>
          <a:p>
            <a:r>
              <a:rPr lang="en-US" sz="2000" b="1" dirty="0" err="1"/>
              <a:t>www.re-aim.org</a:t>
            </a:r>
            <a:endParaRPr lang="en-US" sz="2000" b="1" dirty="0"/>
          </a:p>
        </p:txBody>
      </p:sp>
      <p:pic>
        <p:nvPicPr>
          <p:cNvPr id="2" name="Picture 1"/>
          <p:cNvPicPr>
            <a:picLocks noChangeAspect="1"/>
          </p:cNvPicPr>
          <p:nvPr/>
        </p:nvPicPr>
        <p:blipFill>
          <a:blip r:embed="rId5"/>
          <a:stretch>
            <a:fillRect/>
          </a:stretch>
        </p:blipFill>
        <p:spPr>
          <a:xfrm>
            <a:off x="4911508" y="1884656"/>
            <a:ext cx="3699092" cy="3622892"/>
          </a:xfrm>
          <a:prstGeom prst="rect">
            <a:avLst/>
          </a:prstGeom>
        </p:spPr>
      </p:pic>
      <p:sp>
        <p:nvSpPr>
          <p:cNvPr id="4" name="TextBox 3"/>
          <p:cNvSpPr txBox="1"/>
          <p:nvPr/>
        </p:nvSpPr>
        <p:spPr>
          <a:xfrm>
            <a:off x="7010400" y="5376742"/>
            <a:ext cx="1879041" cy="261610"/>
          </a:xfrm>
          <a:prstGeom prst="rect">
            <a:avLst/>
          </a:prstGeom>
          <a:noFill/>
        </p:spPr>
        <p:txBody>
          <a:bodyPr wrap="none" rtlCol="0">
            <a:spAutoFit/>
          </a:bodyPr>
          <a:lstStyle/>
          <a:p>
            <a:r>
              <a:rPr lang="en-US" sz="1100" dirty="0"/>
              <a:t>*PRISM logo in development</a:t>
            </a:r>
          </a:p>
        </p:txBody>
      </p:sp>
    </p:spTree>
    <p:extLst>
      <p:ext uri="{BB962C8B-B14F-4D97-AF65-F5344CB8AC3E}">
        <p14:creationId xmlns:p14="http://schemas.microsoft.com/office/powerpoint/2010/main" val="196850898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a:extLst>
              <a:ext uri="{FF2B5EF4-FFF2-40B4-BE49-F238E27FC236}">
                <a16:creationId xmlns:a16="http://schemas.microsoft.com/office/drawing/2014/main" id="{A2E478F9-AF91-124C-AC8B-6A432468066A}"/>
              </a:ext>
            </a:extLst>
          </p:cNvPr>
          <p:cNvSpPr>
            <a:spLocks noChangeArrowheads="1"/>
          </p:cNvSpPr>
          <p:nvPr/>
        </p:nvSpPr>
        <p:spPr bwMode="auto">
          <a:xfrm>
            <a:off x="497665" y="517830"/>
            <a:ext cx="8343900" cy="590931"/>
          </a:xfrm>
          <a:prstGeom prst="rect">
            <a:avLst/>
          </a:prstGeom>
        </p:spPr>
        <p:txBody>
          <a:bodyPr vert="horz" wrap="square" lIns="91440" tIns="45720" rIns="91440" bIns="45720" numCol="1" rtlCol="0" anchor="ctr" anchorCtr="0" compatLnSpc="1">
            <a:prstTxWarp prst="textNoShape">
              <a:avLst/>
            </a:prstTxWarp>
            <a:noAutofit/>
          </a:bodyPr>
          <a:lstStyle/>
          <a:p>
            <a:pPr defTabSz="685800">
              <a:lnSpc>
                <a:spcPct val="90000"/>
              </a:lnSpc>
              <a:spcBef>
                <a:spcPct val="0"/>
              </a:spcBef>
            </a:pPr>
            <a:r>
              <a:rPr lang="en-US" altLang="en-US" sz="3600" spc="-5" dirty="0">
                <a:solidFill>
                  <a:schemeClr val="accent1"/>
                </a:solidFill>
                <a:latin typeface="+mj-lt"/>
                <a:ea typeface="+mj-ea"/>
                <a:cs typeface="Arial" charset="0"/>
              </a:rPr>
              <a:t>Purpose and History of RE-AIM Framework   </a:t>
            </a:r>
          </a:p>
        </p:txBody>
      </p:sp>
      <p:sp>
        <p:nvSpPr>
          <p:cNvPr id="49155" name="Content Placeholder 1">
            <a:extLst>
              <a:ext uri="{FF2B5EF4-FFF2-40B4-BE49-F238E27FC236}">
                <a16:creationId xmlns:a16="http://schemas.microsoft.com/office/drawing/2014/main" id="{BC439975-E0CE-8E44-B63C-5113BBCC69CF}"/>
              </a:ext>
            </a:extLst>
          </p:cNvPr>
          <p:cNvSpPr>
            <a:spLocks noGrp="1"/>
          </p:cNvSpPr>
          <p:nvPr>
            <p:ph sz="half" idx="4294967295"/>
          </p:nvPr>
        </p:nvSpPr>
        <p:spPr>
          <a:xfrm>
            <a:off x="76200" y="1684732"/>
            <a:ext cx="7696200" cy="4242906"/>
          </a:xfrm>
        </p:spPr>
        <p:txBody>
          <a:bodyPr rtlCol="0">
            <a:normAutofit lnSpcReduction="10000"/>
          </a:bodyPr>
          <a:lstStyle/>
          <a:p>
            <a:pPr marL="641747" indent="-342900">
              <a:buClrTx/>
              <a:buFont typeface="Arial" panose="020B0604020202020204" pitchFamily="34" charset="0"/>
              <a:buChar char="•"/>
              <a:defRPr/>
            </a:pPr>
            <a:r>
              <a:rPr lang="en-US" altLang="en-US" sz="2800" dirty="0">
                <a:solidFill>
                  <a:schemeClr val="tx1"/>
                </a:solidFill>
                <a:latin typeface="Arial" panose="020B0604020202020204" pitchFamily="34" charset="0"/>
                <a:cs typeface="Arial" panose="020B0604020202020204" pitchFamily="34" charset="0"/>
              </a:rPr>
              <a:t>Intended to facilitate translation of research to practice, policy and real world application</a:t>
            </a:r>
          </a:p>
          <a:p>
            <a:pPr marL="641747" indent="-342900">
              <a:buClrTx/>
              <a:buFont typeface="Arial" panose="020B0604020202020204" pitchFamily="34" charset="0"/>
              <a:buChar char="•"/>
              <a:defRPr/>
            </a:pPr>
            <a:r>
              <a:rPr lang="en-US" altLang="en-US" sz="2800" b="1" dirty="0">
                <a:solidFill>
                  <a:schemeClr val="tx1"/>
                </a:solidFill>
                <a:latin typeface="Arial" panose="020B0604020202020204" pitchFamily="34" charset="0"/>
                <a:cs typeface="Arial" panose="020B0604020202020204" pitchFamily="34" charset="0"/>
              </a:rPr>
              <a:t>Balance internal and external validity, and emphasizes  representativeness and equity</a:t>
            </a:r>
          </a:p>
          <a:p>
            <a:pPr marL="641747" indent="-342900">
              <a:buClrTx/>
              <a:buFont typeface="Arial" panose="020B0604020202020204" pitchFamily="34" charset="0"/>
              <a:buChar char="•"/>
              <a:defRPr/>
            </a:pPr>
            <a:r>
              <a:rPr lang="en-US" altLang="en-US" sz="2800" dirty="0">
                <a:solidFill>
                  <a:schemeClr val="tx1"/>
                </a:solidFill>
                <a:latin typeface="Arial" panose="020B0604020202020204" pitchFamily="34" charset="0"/>
                <a:cs typeface="Arial" panose="020B0604020202020204" pitchFamily="34" charset="0"/>
              </a:rPr>
              <a:t>Individual (RE) and Multi-level Setting (AIM) factors- community, organization, staff</a:t>
            </a:r>
          </a:p>
          <a:p>
            <a:pPr marL="641747" indent="-342900">
              <a:buClrTx/>
              <a:buFont typeface="Arial" panose="020B0604020202020204" pitchFamily="34" charset="0"/>
              <a:buChar char="•"/>
              <a:defRPr/>
            </a:pPr>
            <a:r>
              <a:rPr lang="en-US" altLang="en-US" sz="2800" b="1" dirty="0">
                <a:solidFill>
                  <a:schemeClr val="tx1"/>
                </a:solidFill>
                <a:latin typeface="Arial" panose="020B0604020202020204" pitchFamily="34" charset="0"/>
                <a:cs typeface="Arial" panose="020B0604020202020204" pitchFamily="34" charset="0"/>
              </a:rPr>
              <a:t>Ultimate Impact depends on all elements </a:t>
            </a:r>
            <a:r>
              <a:rPr lang="en-US" altLang="en-US" sz="2800" dirty="0">
                <a:solidFill>
                  <a:schemeClr val="tx1"/>
                </a:solidFill>
                <a:latin typeface="Arial" panose="020B0604020202020204" pitchFamily="34" charset="0"/>
                <a:cs typeface="Arial" panose="020B0604020202020204" pitchFamily="34" charset="0"/>
              </a:rPr>
              <a:t>(reach x effectiveness, etc.)</a:t>
            </a:r>
          </a:p>
          <a:p>
            <a:pPr marL="68580" indent="-68580">
              <a:buClrTx/>
              <a:defRPr/>
            </a:pPr>
            <a:endParaRPr lang="en-US" altLang="en-US" dirty="0">
              <a:solidFill>
                <a:schemeClr val="tx1">
                  <a:lumMod val="75000"/>
                  <a:lumOff val="25000"/>
                </a:schemeClr>
              </a:solidFill>
            </a:endParaRPr>
          </a:p>
        </p:txBody>
      </p:sp>
      <p:pic>
        <p:nvPicPr>
          <p:cNvPr id="31747" name="Picture 7">
            <a:extLst>
              <a:ext uri="{FF2B5EF4-FFF2-40B4-BE49-F238E27FC236}">
                <a16:creationId xmlns:a16="http://schemas.microsoft.com/office/drawing/2014/main" id="{36BE5379-15BE-BD4C-B743-8CB4107836CE}"/>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858000" y="3581400"/>
            <a:ext cx="2286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1EDCE60-1834-184C-9B9B-2AA414D2094D}"/>
              </a:ext>
            </a:extLst>
          </p:cNvPr>
          <p:cNvSpPr/>
          <p:nvPr/>
        </p:nvSpPr>
        <p:spPr>
          <a:xfrm>
            <a:off x="7162800" y="5329370"/>
            <a:ext cx="1678765" cy="338554"/>
          </a:xfrm>
          <a:prstGeom prst="rect">
            <a:avLst/>
          </a:prstGeom>
        </p:spPr>
        <p:txBody>
          <a:bodyPr wrap="square">
            <a:spAutoFit/>
          </a:bodyPr>
          <a:lstStyle/>
          <a:p>
            <a:pPr marL="68580" indent="-68580">
              <a:defRPr/>
            </a:pPr>
            <a:r>
              <a:rPr lang="en-US" altLang="en-US" sz="1600" b="1" dirty="0"/>
              <a:t>www.re-aim.org</a:t>
            </a:r>
          </a:p>
        </p:txBody>
      </p:sp>
      <p:sp>
        <p:nvSpPr>
          <p:cNvPr id="3" name="TextBox 2">
            <a:extLst>
              <a:ext uri="{FF2B5EF4-FFF2-40B4-BE49-F238E27FC236}">
                <a16:creationId xmlns:a16="http://schemas.microsoft.com/office/drawing/2014/main" id="{8E288484-304E-6949-8715-9B0425E7CD4B}"/>
              </a:ext>
            </a:extLst>
          </p:cNvPr>
          <p:cNvSpPr txBox="1"/>
          <p:nvPr/>
        </p:nvSpPr>
        <p:spPr>
          <a:xfrm>
            <a:off x="497665" y="5943600"/>
            <a:ext cx="7620001" cy="55399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Glasgow RE et al. RE-AIM at 20. </a:t>
            </a:r>
            <a:r>
              <a:rPr lang="en-US" sz="1500" i="1" dirty="0">
                <a:latin typeface="Arial" panose="020B0604020202020204" pitchFamily="34" charset="0"/>
                <a:cs typeface="Arial" panose="020B0604020202020204" pitchFamily="34" charset="0"/>
              </a:rPr>
              <a:t>Frontiers Public Health</a:t>
            </a:r>
            <a:r>
              <a:rPr lang="en-US" sz="1500" dirty="0">
                <a:latin typeface="Arial" panose="020B0604020202020204" pitchFamily="34" charset="0"/>
                <a:cs typeface="Arial" panose="020B0604020202020204" pitchFamily="34" charset="0"/>
              </a:rPr>
              <a:t>. 2019: 7: 64</a:t>
            </a:r>
          </a:p>
          <a:p>
            <a:r>
              <a:rPr lang="en-US" sz="1500" dirty="0">
                <a:latin typeface="Arial" panose="020B0604020202020204" pitchFamily="34" charset="0"/>
                <a:cs typeface="Arial" panose="020B0604020202020204" pitchFamily="34" charset="0"/>
              </a:rPr>
              <a:t>Glasgow et al. </a:t>
            </a:r>
            <a:r>
              <a:rPr lang="en-US" sz="1500" i="1" dirty="0" err="1">
                <a:latin typeface="Arial" panose="020B0604020202020204" pitchFamily="34" charset="0"/>
                <a:cs typeface="Arial" panose="020B0604020202020204" pitchFamily="34" charset="0"/>
              </a:rPr>
              <a:t>Amer</a:t>
            </a:r>
            <a:r>
              <a:rPr lang="en-US" sz="1500" i="1" dirty="0">
                <a:latin typeface="Arial" panose="020B0604020202020204" pitchFamily="34" charset="0"/>
                <a:cs typeface="Arial" panose="020B0604020202020204" pitchFamily="34" charset="0"/>
              </a:rPr>
              <a:t> J Public Health</a:t>
            </a:r>
            <a:r>
              <a:rPr lang="en-US" sz="1500" dirty="0">
                <a:latin typeface="Arial" panose="020B0604020202020204" pitchFamily="34" charset="0"/>
                <a:cs typeface="Arial" panose="020B0604020202020204" pitchFamily="34" charset="0"/>
              </a:rPr>
              <a:t>. 1999; 89: 1322-1327</a:t>
            </a:r>
          </a:p>
        </p:txBody>
      </p:sp>
      <p:sp>
        <p:nvSpPr>
          <p:cNvPr id="7"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53535341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9788441-9691-764B-837B-4EA12D7346D6}"/>
              </a:ext>
            </a:extLst>
          </p:cNvPr>
          <p:cNvGraphicFramePr>
            <a:graphicFrameLocks noGrp="1"/>
          </p:cNvGraphicFramePr>
          <p:nvPr>
            <p:extLst>
              <p:ext uri="{D42A27DB-BD31-4B8C-83A1-F6EECF244321}">
                <p14:modId xmlns:p14="http://schemas.microsoft.com/office/powerpoint/2010/main" val="1395359593"/>
              </p:ext>
            </p:extLst>
          </p:nvPr>
        </p:nvGraphicFramePr>
        <p:xfrm>
          <a:off x="380999" y="888831"/>
          <a:ext cx="8305801" cy="5435770"/>
        </p:xfrm>
        <a:graphic>
          <a:graphicData uri="http://schemas.openxmlformats.org/drawingml/2006/table">
            <a:tbl>
              <a:tblPr firstRow="1" firstCol="1" bandRow="1">
                <a:tableStyleId>{00A15C55-8517-42AA-B614-E9B94910E393}</a:tableStyleId>
              </a:tblPr>
              <a:tblGrid>
                <a:gridCol w="2265327">
                  <a:extLst>
                    <a:ext uri="{9D8B030D-6E8A-4147-A177-3AD203B41FA5}">
                      <a16:colId xmlns:a16="http://schemas.microsoft.com/office/drawing/2014/main" val="20000"/>
                    </a:ext>
                  </a:extLst>
                </a:gridCol>
                <a:gridCol w="6040474">
                  <a:extLst>
                    <a:ext uri="{9D8B030D-6E8A-4147-A177-3AD203B41FA5}">
                      <a16:colId xmlns:a16="http://schemas.microsoft.com/office/drawing/2014/main" val="20001"/>
                    </a:ext>
                  </a:extLst>
                </a:gridCol>
              </a:tblGrid>
              <a:tr h="526484">
                <a:tc>
                  <a:txBody>
                    <a:bodyPr/>
                    <a:lstStyle>
                      <a:lvl1pPr marL="171450">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171450" marR="0" lvl="0" indent="0" algn="l" defTabSz="914400" rtl="0" eaLnBrk="1" fontAlgn="base" latinLnBrk="0" hangingPunct="1">
                        <a:lnSpc>
                          <a:spcPct val="100000"/>
                        </a:lnSpc>
                        <a:spcBef>
                          <a:spcPct val="0"/>
                        </a:spcBef>
                        <a:spcAft>
                          <a:spcPct val="0"/>
                        </a:spcAft>
                        <a:buClrTx/>
                        <a:buSzTx/>
                        <a:buFontTx/>
                        <a:buNone/>
                        <a:tabLst/>
                      </a:pPr>
                      <a:r>
                        <a:rPr kumimoji="0" lang="en-US" altLang="en-US" sz="1700" u="none" strike="noStrike" cap="none" normalizeH="0" baseline="0" dirty="0">
                          <a:ln>
                            <a:noFill/>
                          </a:ln>
                          <a:solidFill>
                            <a:schemeClr val="bg1"/>
                          </a:solidFill>
                          <a:effectLst/>
                        </a:rPr>
                        <a:t>RE-AIM Dimension</a:t>
                      </a:r>
                      <a:endParaRPr kumimoji="0" lang="en-US" altLang="en-US" sz="17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3" marR="51433" marT="0" marB="0" anchor="ctr" horzOverflow="overflow"/>
                </a:tc>
                <a:tc>
                  <a:txBody>
                    <a:bodyPr/>
                    <a:lstStyle>
                      <a:lvl1pPr>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u="none" strike="noStrike" cap="none" normalizeH="0" baseline="0" dirty="0">
                          <a:ln>
                            <a:noFill/>
                          </a:ln>
                          <a:solidFill>
                            <a:schemeClr val="bg1"/>
                          </a:solidFill>
                          <a:effectLst/>
                        </a:rPr>
                        <a:t>Key Pragmatic Priorities to Consider and Answer</a:t>
                      </a:r>
                      <a:endParaRPr kumimoji="0" lang="en-US" altLang="en-US" sz="17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3" marR="51433" marT="0" marB="0" anchor="ctr" horzOverflow="overflow"/>
                </a:tc>
                <a:extLst>
                  <a:ext uri="{0D108BD9-81ED-4DB2-BD59-A6C34878D82A}">
                    <a16:rowId xmlns:a16="http://schemas.microsoft.com/office/drawing/2014/main" val="10000"/>
                  </a:ext>
                </a:extLst>
              </a:tr>
              <a:tr h="701327">
                <a:tc>
                  <a:txBody>
                    <a:bodyPr/>
                    <a:lstStyle>
                      <a:lvl1pPr marL="171450">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171450" marR="0" lvl="0" indent="0" algn="l" defTabSz="914400" rtl="0" eaLnBrk="1" fontAlgn="base" latinLnBrk="0" hangingPunct="1">
                        <a:lnSpc>
                          <a:spcPct val="100000"/>
                        </a:lnSpc>
                        <a:spcBef>
                          <a:spcPts val="0"/>
                        </a:spcBef>
                        <a:spcAft>
                          <a:spcPts val="0"/>
                        </a:spcAft>
                        <a:buClrTx/>
                        <a:buSzTx/>
                        <a:buFontTx/>
                        <a:buNone/>
                        <a:tabLst/>
                      </a:pPr>
                      <a:r>
                        <a:rPr kumimoji="0" lang="en-US" altLang="en-US" sz="1700" u="none" strike="noStrike" cap="none" normalizeH="0" baseline="0" dirty="0">
                          <a:ln>
                            <a:noFill/>
                          </a:ln>
                          <a:solidFill>
                            <a:schemeClr val="bg1"/>
                          </a:solidFill>
                          <a:effectLst/>
                        </a:rPr>
                        <a:t>Reach</a:t>
                      </a:r>
                      <a:endParaRPr kumimoji="0" lang="en-US" altLang="en-US" sz="17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3" marR="51433" marT="0" marB="0" anchor="ctr" horzOverflow="overflow"/>
                </a:tc>
                <a:tc>
                  <a:txBody>
                    <a:bodyPr/>
                    <a:lstStyle>
                      <a:lvl1pPr>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u="none" strike="noStrike" cap="none" normalizeH="0" baseline="0" dirty="0">
                          <a:ln>
                            <a:noFill/>
                          </a:ln>
                          <a:solidFill>
                            <a:schemeClr val="tx1"/>
                          </a:solidFill>
                          <a:effectLst/>
                          <a:latin typeface="Arial" panose="020B0604020202020204" pitchFamily="34" charset="0"/>
                          <a:cs typeface="Arial" panose="020B0604020202020204" pitchFamily="34" charset="0"/>
                        </a:rPr>
                        <a:t>WHO is (was) intended to benefit and who actually participates or is exposed to the ‘program’ or policy?</a:t>
                      </a:r>
                      <a:endParaRPr kumimoji="0" lang="en-US" altLang="en-US" sz="17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3" marR="51433" marT="0" marB="0" anchor="ctr" horzOverflow="overflow"/>
                </a:tc>
                <a:extLst>
                  <a:ext uri="{0D108BD9-81ED-4DB2-BD59-A6C34878D82A}">
                    <a16:rowId xmlns:a16="http://schemas.microsoft.com/office/drawing/2014/main" val="10001"/>
                  </a:ext>
                </a:extLst>
              </a:tr>
              <a:tr h="1051990">
                <a:tc>
                  <a:txBody>
                    <a:bodyPr/>
                    <a:lstStyle>
                      <a:lvl1pPr marL="171450">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171450" marR="0" lvl="0" indent="0" algn="l" defTabSz="914400" rtl="0" eaLnBrk="1" fontAlgn="base" latinLnBrk="0" hangingPunct="1">
                        <a:lnSpc>
                          <a:spcPct val="200000"/>
                        </a:lnSpc>
                        <a:spcBef>
                          <a:spcPts val="0"/>
                        </a:spcBef>
                        <a:spcAft>
                          <a:spcPts val="0"/>
                        </a:spcAft>
                        <a:buClrTx/>
                        <a:buSzTx/>
                        <a:buFontTx/>
                        <a:buNone/>
                        <a:tabLst/>
                      </a:pPr>
                      <a:r>
                        <a:rPr kumimoji="0" lang="en-US" altLang="en-US" sz="1700" u="none" strike="noStrike" cap="none" normalizeH="0" baseline="0" dirty="0">
                          <a:ln>
                            <a:noFill/>
                          </a:ln>
                          <a:solidFill>
                            <a:schemeClr val="bg1"/>
                          </a:solidFill>
                          <a:effectLst/>
                        </a:rPr>
                        <a:t>Effectiveness</a:t>
                      </a:r>
                      <a:endParaRPr kumimoji="0" lang="en-US" altLang="en-US" sz="17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3" marR="51433" marT="0" marB="0" horzOverflow="overflow"/>
                </a:tc>
                <a:tc>
                  <a:txBody>
                    <a:bodyPr/>
                    <a:lstStyle>
                      <a:lvl1pPr>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700" u="none" strike="noStrike" cap="none" normalizeH="0" baseline="0" dirty="0">
                          <a:ln>
                            <a:noFill/>
                          </a:ln>
                          <a:solidFill>
                            <a:schemeClr val="tx1"/>
                          </a:solidFill>
                          <a:effectLst/>
                          <a:latin typeface="Arial" panose="020B0604020202020204" pitchFamily="34" charset="0"/>
                          <a:cs typeface="Arial" panose="020B0604020202020204" pitchFamily="34" charset="0"/>
                        </a:rPr>
                        <a:t>WHAT is (was) the most important benefit you are trying to achieve and what is (was) the likelihood of negative outcomes?</a:t>
                      </a:r>
                      <a:endParaRPr kumimoji="0" lang="en-US" altLang="en-US" sz="1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1433" marR="51433" marT="0" marB="0" anchor="ctr" horzOverflow="overflow"/>
                </a:tc>
                <a:extLst>
                  <a:ext uri="{0D108BD9-81ED-4DB2-BD59-A6C34878D82A}">
                    <a16:rowId xmlns:a16="http://schemas.microsoft.com/office/drawing/2014/main" val="10002"/>
                  </a:ext>
                </a:extLst>
              </a:tr>
              <a:tr h="701327">
                <a:tc>
                  <a:txBody>
                    <a:bodyPr/>
                    <a:lstStyle/>
                    <a:p>
                      <a:pPr marL="17145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u="none" strike="noStrike" cap="none" normalizeH="0" baseline="0" dirty="0">
                          <a:ln>
                            <a:noFill/>
                          </a:ln>
                          <a:solidFill>
                            <a:schemeClr val="bg1"/>
                          </a:solidFill>
                          <a:effectLst/>
                        </a:rPr>
                        <a:t>Adoption </a:t>
                      </a:r>
                      <a:endParaRPr kumimoji="0" lang="en-US" altLang="en-US" sz="17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3" marR="51433" marT="0" marB="0" anchor="ct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1700" u="none" strike="noStrike" cap="none" normalizeH="0" baseline="0" dirty="0">
                          <a:ln>
                            <a:noFill/>
                          </a:ln>
                          <a:solidFill>
                            <a:schemeClr val="tx1"/>
                          </a:solidFill>
                          <a:effectLst/>
                          <a:latin typeface="Arial" panose="020B0604020202020204" pitchFamily="34" charset="0"/>
                          <a:cs typeface="Arial" panose="020B0604020202020204" pitchFamily="34" charset="0"/>
                        </a:rPr>
                        <a:t>WHERE is (was) the program or policy applied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1700" u="none" strike="noStrike" cap="none" normalizeH="0" baseline="0" dirty="0">
                          <a:ln>
                            <a:noFill/>
                          </a:ln>
                          <a:solidFill>
                            <a:schemeClr val="tx1"/>
                          </a:solidFill>
                          <a:effectLst/>
                          <a:latin typeface="Arial" panose="020B0604020202020204" pitchFamily="34" charset="0"/>
                          <a:cs typeface="Arial" panose="020B0604020202020204" pitchFamily="34" charset="0"/>
                        </a:rPr>
                        <a:t>WHO applied it?</a:t>
                      </a:r>
                      <a:endParaRPr kumimoji="0" lang="en-US" altLang="en-US" sz="17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3" marR="51433" marT="0" marB="0" anchor="ctr" horzOverflow="overflow"/>
                </a:tc>
                <a:extLst>
                  <a:ext uri="{0D108BD9-81ED-4DB2-BD59-A6C34878D82A}">
                    <a16:rowId xmlns:a16="http://schemas.microsoft.com/office/drawing/2014/main" val="10003"/>
                  </a:ext>
                </a:extLst>
              </a:tr>
              <a:tr h="1402652">
                <a:tc>
                  <a:txBody>
                    <a:bodyPr/>
                    <a:lstStyle>
                      <a:lvl1pPr marL="171450">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17145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u="none" strike="noStrike" cap="none" normalizeH="0" baseline="0" dirty="0">
                          <a:ln>
                            <a:noFill/>
                          </a:ln>
                          <a:solidFill>
                            <a:schemeClr val="bg1"/>
                          </a:solidFill>
                          <a:effectLst/>
                        </a:rPr>
                        <a:t>Implementation</a:t>
                      </a:r>
                      <a:endParaRPr kumimoji="0" lang="en-US" altLang="en-US" sz="17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3" marR="51433" marT="0" marB="0" anchor="ctr" horzOverflow="overflow"/>
                </a:tc>
                <a:tc>
                  <a:txBody>
                    <a:bodyPr/>
                    <a:lstStyle>
                      <a:lvl1pPr>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u="none" strike="noStrike" cap="none" normalizeH="0" baseline="0" dirty="0">
                          <a:ln>
                            <a:noFill/>
                          </a:ln>
                          <a:solidFill>
                            <a:schemeClr val="tx1"/>
                          </a:solidFill>
                          <a:effectLst/>
                          <a:latin typeface="Arial" panose="020B0604020202020204" pitchFamily="34" charset="0"/>
                          <a:cs typeface="Arial" panose="020B0604020202020204" pitchFamily="34" charset="0"/>
                        </a:rPr>
                        <a:t>HOW consistently is (was) the program or policy delivered?     HOW will (was) it be </a:t>
                      </a:r>
                      <a:r>
                        <a:rPr kumimoji="0" lang="en-US" altLang="en-US" sz="1700" u="sng" strike="noStrike" cap="none" normalizeH="0" baseline="0" dirty="0">
                          <a:ln>
                            <a:noFill/>
                          </a:ln>
                          <a:solidFill>
                            <a:schemeClr val="tx1"/>
                          </a:solidFill>
                          <a:effectLst/>
                          <a:latin typeface="Arial" panose="020B0604020202020204" pitchFamily="34" charset="0"/>
                          <a:cs typeface="Arial" panose="020B0604020202020204" pitchFamily="34" charset="0"/>
                        </a:rPr>
                        <a:t>adapted</a:t>
                      </a:r>
                      <a:r>
                        <a:rPr kumimoji="0" lang="en-US" altLang="en-US" sz="1700" u="none" strike="noStrike" cap="none" normalizeH="0" baseline="0" dirty="0">
                          <a:ln>
                            <a:noFill/>
                          </a:ln>
                          <a:solidFill>
                            <a:schemeClr val="tx1"/>
                          </a:solidFill>
                          <a:effectLst/>
                          <a:latin typeface="Arial" panose="020B0604020202020204" pitchFamily="34" charset="0"/>
                          <a:cs typeface="Arial" panose="020B0604020202020204" pitchFamily="34" charset="0"/>
                        </a:rPr>
                        <a:t>?                                                       HOW much will (did) it </a:t>
                      </a:r>
                      <a:r>
                        <a:rPr kumimoji="0" lang="en-US" altLang="en-US" sz="1700" u="sng" strike="noStrike" cap="none" normalizeH="0" baseline="0" dirty="0">
                          <a:ln>
                            <a:noFill/>
                          </a:ln>
                          <a:solidFill>
                            <a:schemeClr val="tx1"/>
                          </a:solidFill>
                          <a:effectLst/>
                          <a:latin typeface="Arial" panose="020B0604020202020204" pitchFamily="34" charset="0"/>
                          <a:cs typeface="Arial" panose="020B0604020202020204" pitchFamily="34" charset="0"/>
                        </a:rPr>
                        <a:t>cost</a:t>
                      </a:r>
                      <a:r>
                        <a:rPr kumimoji="0" lang="en-US" altLang="en-US" sz="1700" u="none" strike="noStrike" cap="none" normalizeH="0" baseline="0" dirty="0">
                          <a:ln>
                            <a:noFill/>
                          </a:ln>
                          <a:solidFill>
                            <a:schemeClr val="tx1"/>
                          </a:solidFill>
                          <a:effectLst/>
                          <a:latin typeface="Arial" panose="020B0604020202020204" pitchFamily="34" charset="0"/>
                          <a:cs typeface="Arial" panose="020B0604020202020204" pitchFamily="34" charset="0"/>
                        </a:rPr>
                        <a:t>?                                                           WHY will (did) the results come about?</a:t>
                      </a:r>
                      <a:endParaRPr kumimoji="0" lang="en-US" altLang="en-US" sz="17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3" marR="51433" marT="0" marB="0" anchor="ctr" horzOverflow="overflow"/>
                </a:tc>
                <a:extLst>
                  <a:ext uri="{0D108BD9-81ED-4DB2-BD59-A6C34878D82A}">
                    <a16:rowId xmlns:a16="http://schemas.microsoft.com/office/drawing/2014/main" val="10004"/>
                  </a:ext>
                </a:extLst>
              </a:tr>
              <a:tr h="1051990">
                <a:tc>
                  <a:txBody>
                    <a:bodyPr/>
                    <a:lstStyle>
                      <a:lvl1pPr marL="119063">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119063" marR="0" lvl="0" indent="0" algn="l" defTabSz="914400" rtl="0" eaLnBrk="1" fontAlgn="base" latinLnBrk="0" hangingPunct="1">
                        <a:lnSpc>
                          <a:spcPct val="100000"/>
                        </a:lnSpc>
                        <a:spcBef>
                          <a:spcPct val="0"/>
                        </a:spcBef>
                        <a:spcAft>
                          <a:spcPct val="0"/>
                        </a:spcAft>
                        <a:buClrTx/>
                        <a:buSzTx/>
                        <a:buFontTx/>
                        <a:buNone/>
                        <a:tabLst/>
                      </a:pPr>
                      <a:r>
                        <a:rPr kumimoji="0" lang="en-US" altLang="en-US" sz="1700" u="none" strike="noStrike" cap="none" normalizeH="0" baseline="0" dirty="0">
                          <a:ln>
                            <a:noFill/>
                          </a:ln>
                          <a:solidFill>
                            <a:schemeClr val="bg1"/>
                          </a:solidFill>
                          <a:effectLst/>
                        </a:rPr>
                        <a:t>Maintenance</a:t>
                      </a:r>
                      <a:endParaRPr kumimoji="0" lang="en-US" altLang="en-US" sz="17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1433" marR="51433" marT="0" marB="0" anchor="ctr" horzOverflow="overflow"/>
                </a:tc>
                <a:tc>
                  <a:txBody>
                    <a:bodyPr/>
                    <a:lstStyle>
                      <a:lvl1pPr>
                        <a:lnSpc>
                          <a:spcPct val="90000"/>
                        </a:lnSpc>
                        <a:spcBef>
                          <a:spcPts val="1200"/>
                        </a:spcBef>
                        <a:spcAft>
                          <a:spcPts val="200"/>
                        </a:spcAft>
                        <a:buClr>
                          <a:schemeClr val="accent1"/>
                        </a:buClr>
                        <a:buSzPct val="100000"/>
                        <a:buFont typeface="Calibri" panose="020F0502020204030204" pitchFamily="34" charset="0"/>
                        <a:defRPr>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defRPr sz="1600">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defRPr sz="1200">
                          <a:solidFill>
                            <a:srgbClr val="404040"/>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1200"/>
                        </a:spcAft>
                        <a:buClrTx/>
                        <a:buSzTx/>
                        <a:buFontTx/>
                        <a:buNone/>
                        <a:tabLst/>
                      </a:pPr>
                      <a:r>
                        <a:rPr kumimoji="0" lang="en-US" altLang="en-US" sz="1700" u="none" strike="noStrike" cap="none" normalizeH="0" baseline="0" dirty="0">
                          <a:ln>
                            <a:noFill/>
                          </a:ln>
                          <a:solidFill>
                            <a:schemeClr val="tx1"/>
                          </a:solidFill>
                          <a:effectLst/>
                          <a:latin typeface="Arial" panose="020B0604020202020204" pitchFamily="34" charset="0"/>
                          <a:cs typeface="Arial" panose="020B0604020202020204" pitchFamily="34" charset="0"/>
                        </a:rPr>
                        <a:t>WHEN will (was) the program become operational; how long will (was) it be sustained (setting level); and how long are the results sustained (individual level)?</a:t>
                      </a:r>
                      <a:endParaRPr kumimoji="0" lang="en-US" altLang="en-US" sz="17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3" marR="51433" marT="0" marB="0" anchor="ctr" horzOverflow="overflow"/>
                </a:tc>
                <a:extLst>
                  <a:ext uri="{0D108BD9-81ED-4DB2-BD59-A6C34878D82A}">
                    <a16:rowId xmlns:a16="http://schemas.microsoft.com/office/drawing/2014/main" val="10005"/>
                  </a:ext>
                </a:extLst>
              </a:tr>
            </a:tbl>
          </a:graphicData>
        </a:graphic>
      </p:graphicFrame>
      <p:sp>
        <p:nvSpPr>
          <p:cNvPr id="61461" name="TextBox 2">
            <a:extLst>
              <a:ext uri="{FF2B5EF4-FFF2-40B4-BE49-F238E27FC236}">
                <a16:creationId xmlns:a16="http://schemas.microsoft.com/office/drawing/2014/main" id="{24854689-06F1-1143-B52B-8050BA055CD3}"/>
              </a:ext>
            </a:extLst>
          </p:cNvPr>
          <p:cNvSpPr txBox="1">
            <a:spLocks noChangeArrowheads="1"/>
          </p:cNvSpPr>
          <p:nvPr/>
        </p:nvSpPr>
        <p:spPr bwMode="auto">
          <a:xfrm>
            <a:off x="190498" y="18047"/>
            <a:ext cx="8686801" cy="1089529"/>
          </a:xfrm>
          <a:prstGeom prst="rect">
            <a:avLst/>
          </a:prstGeom>
        </p:spPr>
        <p:txBody>
          <a:bodyPr vert="horz" wrap="square" lIns="91440" tIns="45720" rIns="91440" bIns="45720" numCol="1" rtlCol="0" anchor="ctr" anchorCtr="0" compatLnSpc="1">
            <a:prstTxWarp prst="textNoShape">
              <a:avLst/>
            </a:prstTxWarp>
            <a:noAutofit/>
          </a:bodyPr>
          <a:lstStyle>
            <a:defPPr>
              <a:defRPr lang="en-US"/>
            </a:defPPr>
            <a:lvl1pPr defTabSz="685800">
              <a:lnSpc>
                <a:spcPct val="90000"/>
              </a:lnSpc>
              <a:spcBef>
                <a:spcPct val="0"/>
              </a:spcBef>
              <a:buNone/>
              <a:defRPr sz="3600" spc="-5">
                <a:solidFill>
                  <a:schemeClr val="accent1"/>
                </a:solidFill>
                <a:latin typeface="+mj-lt"/>
                <a:ea typeface="+mj-ea"/>
                <a:cs typeface="Arial" charset="0"/>
              </a:defRPr>
            </a:lvl1pPr>
          </a:lstStyle>
          <a:p>
            <a:r>
              <a:rPr lang="en-US" altLang="en-US" dirty="0"/>
              <a:t> Pragmatic Use of RE-AIM- What is Feasible?</a:t>
            </a:r>
          </a:p>
        </p:txBody>
      </p:sp>
      <p:sp>
        <p:nvSpPr>
          <p:cNvPr id="3" name="TextBox 2">
            <a:extLst>
              <a:ext uri="{FF2B5EF4-FFF2-40B4-BE49-F238E27FC236}">
                <a16:creationId xmlns:a16="http://schemas.microsoft.com/office/drawing/2014/main" id="{6A08D5AE-FC60-3449-A9AA-50D2E45C02EF}"/>
              </a:ext>
            </a:extLst>
          </p:cNvPr>
          <p:cNvSpPr txBox="1"/>
          <p:nvPr/>
        </p:nvSpPr>
        <p:spPr>
          <a:xfrm>
            <a:off x="380999" y="6312569"/>
            <a:ext cx="617220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Glasgow RE &amp; </a:t>
            </a:r>
            <a:r>
              <a:rPr lang="en-US" sz="1200" dirty="0" err="1">
                <a:latin typeface="Arial" panose="020B0604020202020204" pitchFamily="34" charset="0"/>
                <a:cs typeface="Arial" panose="020B0604020202020204" pitchFamily="34" charset="0"/>
              </a:rPr>
              <a:t>Estabrooks</a:t>
            </a:r>
            <a:r>
              <a:rPr lang="en-US" sz="1200" dirty="0">
                <a:latin typeface="Arial" panose="020B0604020202020204" pitchFamily="34" charset="0"/>
                <a:cs typeface="Arial" panose="020B0604020202020204" pitchFamily="34" charset="0"/>
              </a:rPr>
              <a:t>, P. </a:t>
            </a:r>
            <a:r>
              <a:rPr lang="en-US" sz="1200" i="1" dirty="0">
                <a:latin typeface="Arial" panose="020B0604020202020204" pitchFamily="34" charset="0"/>
                <a:cs typeface="Arial" panose="020B0604020202020204" pitchFamily="34" charset="0"/>
              </a:rPr>
              <a:t>Preventing Chronic Disease</a:t>
            </a:r>
            <a:r>
              <a:rPr lang="en-US" sz="1200" dirty="0">
                <a:latin typeface="Arial" panose="020B0604020202020204" pitchFamily="34" charset="0"/>
                <a:cs typeface="Arial" panose="020B0604020202020204" pitchFamily="34" charset="0"/>
              </a:rPr>
              <a:t>, 2018; 15: E02</a:t>
            </a:r>
          </a:p>
        </p:txBody>
      </p:sp>
    </p:spTree>
    <p:extLst>
      <p:ext uri="{BB962C8B-B14F-4D97-AF65-F5344CB8AC3E}">
        <p14:creationId xmlns:p14="http://schemas.microsoft.com/office/powerpoint/2010/main" val="2114901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D07AC25-80D1-E041-B897-0409852D0A2F}"/>
              </a:ext>
            </a:extLst>
          </p:cNvPr>
          <p:cNvSpPr>
            <a:spLocks noGrp="1" noChangeArrowheads="1"/>
          </p:cNvSpPr>
          <p:nvPr>
            <p:ph type="title"/>
          </p:nvPr>
        </p:nvSpPr>
        <p:spPr>
          <a:xfrm>
            <a:off x="609600" y="304800"/>
            <a:ext cx="7315200" cy="1155938"/>
          </a:xfrm>
        </p:spPr>
        <p:txBody>
          <a:bodyPr vert="horz" wrap="square" lIns="91440" tIns="45720" rIns="91440" bIns="45720" numCol="1" rtlCol="0" anchor="ctr" anchorCtr="0" compatLnSpc="1">
            <a:prstTxWarp prst="textNoShape">
              <a:avLst/>
            </a:prstTxWarp>
            <a:noAutofit/>
          </a:bodyPr>
          <a:lstStyle/>
          <a:p>
            <a:r>
              <a:rPr lang="en-US" altLang="en-US" sz="3600" spc="-5" dirty="0">
                <a:cs typeface="Arial" charset="0"/>
              </a:rPr>
              <a:t>RE-AIM—Health Equity Implications</a:t>
            </a:r>
          </a:p>
        </p:txBody>
      </p:sp>
      <p:graphicFrame>
        <p:nvGraphicFramePr>
          <p:cNvPr id="14" name="Table 13" descr="Table showing The five elements of RE-AIM, the disparity, and overall impact">
            <a:extLst>
              <a:ext uri="{FF2B5EF4-FFF2-40B4-BE49-F238E27FC236}">
                <a16:creationId xmlns:a16="http://schemas.microsoft.com/office/drawing/2014/main" id="{335017BD-FE0B-CA49-A747-F474D1605511}"/>
              </a:ext>
            </a:extLst>
          </p:cNvPr>
          <p:cNvGraphicFramePr>
            <a:graphicFrameLocks noGrp="1"/>
          </p:cNvGraphicFramePr>
          <p:nvPr>
            <p:extLst>
              <p:ext uri="{D42A27DB-BD31-4B8C-83A1-F6EECF244321}">
                <p14:modId xmlns:p14="http://schemas.microsoft.com/office/powerpoint/2010/main" val="3921051799"/>
              </p:ext>
            </p:extLst>
          </p:nvPr>
        </p:nvGraphicFramePr>
        <p:xfrm>
          <a:off x="609600" y="1219200"/>
          <a:ext cx="7848601" cy="4495798"/>
        </p:xfrm>
        <a:graphic>
          <a:graphicData uri="http://schemas.openxmlformats.org/drawingml/2006/table">
            <a:tbl>
              <a:tblPr firstRow="1" bandRow="1">
                <a:tableStyleId>{00A15C55-8517-42AA-B614-E9B94910E393}</a:tableStyleId>
              </a:tblPr>
              <a:tblGrid>
                <a:gridCol w="2416039">
                  <a:extLst>
                    <a:ext uri="{9D8B030D-6E8A-4147-A177-3AD203B41FA5}">
                      <a16:colId xmlns:a16="http://schemas.microsoft.com/office/drawing/2014/main" val="20000"/>
                    </a:ext>
                  </a:extLst>
                </a:gridCol>
                <a:gridCol w="1909018">
                  <a:extLst>
                    <a:ext uri="{9D8B030D-6E8A-4147-A177-3AD203B41FA5}">
                      <a16:colId xmlns:a16="http://schemas.microsoft.com/office/drawing/2014/main" val="20001"/>
                    </a:ext>
                  </a:extLst>
                </a:gridCol>
                <a:gridCol w="3523544">
                  <a:extLst>
                    <a:ext uri="{9D8B030D-6E8A-4147-A177-3AD203B41FA5}">
                      <a16:colId xmlns:a16="http://schemas.microsoft.com/office/drawing/2014/main" val="20002"/>
                    </a:ext>
                  </a:extLst>
                </a:gridCol>
              </a:tblGrid>
              <a:tr h="76672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2400" u="none" dirty="0">
                          <a:effectLst/>
                        </a:rPr>
                        <a:t>RE-AIM Issue</a:t>
                      </a:r>
                      <a:endParaRPr lang="en-US" sz="2400" b="1" u="none" dirty="0">
                        <a:solidFill>
                          <a:schemeClr val="bg1"/>
                        </a:solidFill>
                        <a:effectLst/>
                        <a:latin typeface="Arial" panose="020B0604020202020204" pitchFamily="34" charset="0"/>
                        <a:cs typeface="Arial" panose="020B0604020202020204" pitchFamily="34" charset="0"/>
                      </a:endParaRPr>
                    </a:p>
                  </a:txBody>
                  <a:tcPr marL="97529" marR="97529" marT="48764" marB="48764" anchor="ct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2400" u="none" dirty="0">
                          <a:effectLst/>
                        </a:rPr>
                        <a:t>Disparity</a:t>
                      </a:r>
                      <a:endParaRPr lang="en-US" sz="2400" b="1" u="none" dirty="0">
                        <a:solidFill>
                          <a:schemeClr val="bg1"/>
                        </a:solidFill>
                        <a:effectLst/>
                        <a:latin typeface="Arial" panose="020B0604020202020204" pitchFamily="34" charset="0"/>
                        <a:ea typeface="Verdana" pitchFamily="34" charset="0"/>
                        <a:cs typeface="Arial" panose="020B0604020202020204" pitchFamily="34" charset="0"/>
                      </a:endParaRPr>
                    </a:p>
                  </a:txBody>
                  <a:tcPr marL="97529" marR="97529" marT="48764" marB="48764" anchor="ct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u="none" dirty="0">
                          <a:effectLst/>
                        </a:rPr>
                        <a:t>Overall Impact</a:t>
                      </a:r>
                      <a:endParaRPr lang="en-US" sz="2400" b="1" u="none" dirty="0">
                        <a:solidFill>
                          <a:schemeClr val="bg1"/>
                        </a:solidFill>
                        <a:effectLst/>
                        <a:latin typeface="Arial" panose="020B0604020202020204" pitchFamily="34" charset="0"/>
                        <a:ea typeface="Verdana" pitchFamily="34" charset="0"/>
                        <a:cs typeface="Arial" panose="020B0604020202020204" pitchFamily="34" charset="0"/>
                      </a:endParaRPr>
                    </a:p>
                  </a:txBody>
                  <a:tcPr marL="97529" marR="97529" marT="48764" marB="48764" anchor="ctr"/>
                </a:tc>
                <a:extLst>
                  <a:ext uri="{0D108BD9-81ED-4DB2-BD59-A6C34878D82A}">
                    <a16:rowId xmlns:a16="http://schemas.microsoft.com/office/drawing/2014/main" val="10000"/>
                  </a:ext>
                </a:extLst>
              </a:tr>
              <a:tr h="75489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400" dirty="0"/>
                        <a:t>Reach</a:t>
                      </a:r>
                      <a:endParaRPr lang="en-US" sz="2400" b="1" dirty="0">
                        <a:solidFill>
                          <a:schemeClr val="tx1">
                            <a:lumMod val="75000"/>
                            <a:lumOff val="25000"/>
                          </a:schemeClr>
                        </a:solidFill>
                        <a:latin typeface="Arial" panose="020B0604020202020204" pitchFamily="34" charset="0"/>
                        <a:ea typeface="Verdana" pitchFamily="34" charset="0"/>
                        <a:cs typeface="Arial" panose="020B0604020202020204" pitchFamily="34" charset="0"/>
                      </a:endParaRPr>
                    </a:p>
                  </a:txBody>
                  <a:tcPr marL="97529" marR="97529" marT="48764" marB="48764"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400" dirty="0"/>
                        <a:t>30%</a:t>
                      </a:r>
                      <a:endParaRPr lang="en-US" sz="2400" b="1" dirty="0">
                        <a:solidFill>
                          <a:schemeClr val="tx1">
                            <a:lumMod val="75000"/>
                            <a:lumOff val="25000"/>
                          </a:schemeClr>
                        </a:solidFill>
                        <a:latin typeface="Arial" panose="020B0604020202020204" pitchFamily="34" charset="0"/>
                        <a:ea typeface="Verdana" pitchFamily="34" charset="0"/>
                        <a:cs typeface="Arial" panose="020B0604020202020204" pitchFamily="34" charset="0"/>
                      </a:endParaRPr>
                    </a:p>
                  </a:txBody>
                  <a:tcPr marL="97529" marR="97529" marT="48764" marB="48764"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t>70% benefit</a:t>
                      </a:r>
                      <a:endParaRPr lang="en-US" sz="2400" b="1" dirty="0">
                        <a:solidFill>
                          <a:schemeClr val="tx1">
                            <a:lumMod val="75000"/>
                            <a:lumOff val="25000"/>
                          </a:schemeClr>
                        </a:solidFill>
                        <a:latin typeface="Arial" panose="020B0604020202020204" pitchFamily="34" charset="0"/>
                        <a:cs typeface="Arial" panose="020B0604020202020204" pitchFamily="34" charset="0"/>
                      </a:endParaRPr>
                    </a:p>
                  </a:txBody>
                  <a:tcPr marL="97529" marR="97529" marT="48764" marB="48764" anchor="ctr"/>
                </a:tc>
                <a:extLst>
                  <a:ext uri="{0D108BD9-81ED-4DB2-BD59-A6C34878D82A}">
                    <a16:rowId xmlns:a16="http://schemas.microsoft.com/office/drawing/2014/main" val="10001"/>
                  </a:ext>
                </a:extLst>
              </a:tr>
              <a:tr h="74785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DF5327"/>
                          </a:solidFill>
                        </a:rPr>
                        <a:t>Effectiveness</a:t>
                      </a:r>
                      <a:endParaRPr lang="en-US" sz="2400" b="1" dirty="0">
                        <a:solidFill>
                          <a:srgbClr val="DF5327"/>
                        </a:solidFill>
                        <a:latin typeface="Arial" panose="020B0604020202020204" pitchFamily="34" charset="0"/>
                        <a:ea typeface="Verdana" pitchFamily="34" charset="0"/>
                        <a:cs typeface="Arial" panose="020B0604020202020204" pitchFamily="34" charset="0"/>
                      </a:endParaRPr>
                    </a:p>
                  </a:txBody>
                  <a:tcPr marL="97529" marR="97529" marT="48764" marB="48764"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400" dirty="0">
                          <a:solidFill>
                            <a:srgbClr val="DF5327"/>
                          </a:solidFill>
                        </a:rPr>
                        <a:t> 0 (equal)</a:t>
                      </a:r>
                      <a:endParaRPr lang="en-US" sz="2400" b="1" dirty="0">
                        <a:solidFill>
                          <a:srgbClr val="DF5327"/>
                        </a:solidFill>
                        <a:latin typeface="Arial" panose="020B0604020202020204" pitchFamily="34" charset="0"/>
                        <a:ea typeface="Verdana" pitchFamily="34" charset="0"/>
                        <a:cs typeface="Arial" panose="020B0604020202020204" pitchFamily="34" charset="0"/>
                      </a:endParaRPr>
                    </a:p>
                  </a:txBody>
                  <a:tcPr marL="97529" marR="97529" marT="48764" marB="48764"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400" dirty="0"/>
                        <a:t>70%</a:t>
                      </a:r>
                      <a:r>
                        <a:rPr lang="en-US" sz="2400" baseline="0" dirty="0"/>
                        <a:t> </a:t>
                      </a:r>
                      <a:r>
                        <a:rPr lang="en-US" sz="2400" dirty="0"/>
                        <a:t>benefit</a:t>
                      </a:r>
                      <a:endParaRPr lang="en-US" sz="2400" b="1" dirty="0">
                        <a:solidFill>
                          <a:schemeClr val="tx1">
                            <a:lumMod val="75000"/>
                            <a:lumOff val="25000"/>
                          </a:schemeClr>
                        </a:solidFill>
                        <a:latin typeface="Arial" panose="020B0604020202020204" pitchFamily="34" charset="0"/>
                        <a:cs typeface="Arial" panose="020B0604020202020204" pitchFamily="34" charset="0"/>
                      </a:endParaRPr>
                    </a:p>
                  </a:txBody>
                  <a:tcPr marL="97529" marR="97529" marT="48764" marB="48764" anchor="ctr"/>
                </a:tc>
                <a:extLst>
                  <a:ext uri="{0D108BD9-81ED-4DB2-BD59-A6C34878D82A}">
                    <a16:rowId xmlns:a16="http://schemas.microsoft.com/office/drawing/2014/main" val="10002"/>
                  </a:ext>
                </a:extLst>
              </a:tr>
              <a:tr h="74080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t>Adoption	</a:t>
                      </a:r>
                      <a:endParaRPr lang="en-US" sz="2400" b="1" dirty="0">
                        <a:solidFill>
                          <a:schemeClr val="tx1">
                            <a:lumMod val="75000"/>
                            <a:lumOff val="25000"/>
                          </a:schemeClr>
                        </a:solidFill>
                        <a:latin typeface="Arial" panose="020B0604020202020204" pitchFamily="34" charset="0"/>
                        <a:ea typeface="Verdana" pitchFamily="34" charset="0"/>
                        <a:cs typeface="Arial" panose="020B0604020202020204" pitchFamily="34" charset="0"/>
                      </a:endParaRPr>
                    </a:p>
                  </a:txBody>
                  <a:tcPr marL="97529" marR="97529" marT="48764" marB="48764"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400" dirty="0"/>
                        <a:t>30%</a:t>
                      </a:r>
                      <a:endParaRPr lang="en-US" sz="2400" b="1" dirty="0">
                        <a:solidFill>
                          <a:schemeClr val="tx1">
                            <a:lumMod val="75000"/>
                            <a:lumOff val="25000"/>
                          </a:schemeClr>
                        </a:solidFill>
                        <a:latin typeface="Arial" panose="020B0604020202020204" pitchFamily="34" charset="0"/>
                        <a:ea typeface="Verdana" pitchFamily="34" charset="0"/>
                        <a:cs typeface="Arial" panose="020B0604020202020204" pitchFamily="34" charset="0"/>
                      </a:endParaRPr>
                    </a:p>
                  </a:txBody>
                  <a:tcPr marL="97529" marR="97529" marT="48764" marB="48764"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400" dirty="0"/>
                        <a:t>49% benefit</a:t>
                      </a:r>
                      <a:endParaRPr lang="en-US" sz="2400" b="1" dirty="0">
                        <a:solidFill>
                          <a:schemeClr val="tx1">
                            <a:lumMod val="75000"/>
                            <a:lumOff val="25000"/>
                          </a:schemeClr>
                        </a:solidFill>
                        <a:latin typeface="Arial" panose="020B0604020202020204" pitchFamily="34" charset="0"/>
                        <a:cs typeface="Arial" panose="020B0604020202020204" pitchFamily="34" charset="0"/>
                      </a:endParaRPr>
                    </a:p>
                  </a:txBody>
                  <a:tcPr marL="97529" marR="97529" marT="48764" marB="48764" anchor="ctr"/>
                </a:tc>
                <a:extLst>
                  <a:ext uri="{0D108BD9-81ED-4DB2-BD59-A6C34878D82A}">
                    <a16:rowId xmlns:a16="http://schemas.microsoft.com/office/drawing/2014/main" val="10003"/>
                  </a:ext>
                </a:extLst>
              </a:tr>
              <a:tr h="71878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400" dirty="0"/>
                        <a:t>Implementation</a:t>
                      </a:r>
                      <a:endParaRPr lang="en-US" sz="2400" b="1" dirty="0">
                        <a:solidFill>
                          <a:schemeClr val="tx1">
                            <a:lumMod val="75000"/>
                            <a:lumOff val="25000"/>
                          </a:schemeClr>
                        </a:solidFill>
                        <a:latin typeface="Arial" panose="020B0604020202020204" pitchFamily="34" charset="0"/>
                        <a:ea typeface="Verdana" pitchFamily="34" charset="0"/>
                        <a:cs typeface="Arial" panose="020B0604020202020204" pitchFamily="34" charset="0"/>
                      </a:endParaRPr>
                    </a:p>
                  </a:txBody>
                  <a:tcPr marL="97529" marR="97529" marT="48764" marB="48764"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400" dirty="0"/>
                        <a:t>30%</a:t>
                      </a:r>
                      <a:endParaRPr lang="en-US" sz="2400" b="1" dirty="0">
                        <a:solidFill>
                          <a:schemeClr val="tx1">
                            <a:lumMod val="75000"/>
                            <a:lumOff val="25000"/>
                          </a:schemeClr>
                        </a:solidFill>
                        <a:latin typeface="Arial" panose="020B0604020202020204" pitchFamily="34" charset="0"/>
                        <a:ea typeface="Verdana" pitchFamily="34" charset="0"/>
                        <a:cs typeface="Arial" panose="020B0604020202020204" pitchFamily="34" charset="0"/>
                      </a:endParaRPr>
                    </a:p>
                  </a:txBody>
                  <a:tcPr marL="97529" marR="97529" marT="48764" marB="48764"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t>34% benefit</a:t>
                      </a:r>
                      <a:endParaRPr lang="en-US" sz="2400" b="1" dirty="0">
                        <a:solidFill>
                          <a:schemeClr val="tx1">
                            <a:lumMod val="75000"/>
                            <a:lumOff val="25000"/>
                          </a:schemeClr>
                        </a:solidFill>
                        <a:latin typeface="Arial" panose="020B0604020202020204" pitchFamily="34" charset="0"/>
                        <a:cs typeface="Arial" panose="020B0604020202020204" pitchFamily="34" charset="0"/>
                      </a:endParaRPr>
                    </a:p>
                  </a:txBody>
                  <a:tcPr marL="97529" marR="97529" marT="48764" marB="48764" anchor="ctr"/>
                </a:tc>
                <a:extLst>
                  <a:ext uri="{0D108BD9-81ED-4DB2-BD59-A6C34878D82A}">
                    <a16:rowId xmlns:a16="http://schemas.microsoft.com/office/drawing/2014/main" val="10004"/>
                  </a:ext>
                </a:extLst>
              </a:tr>
              <a:tr h="76672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400" dirty="0"/>
                        <a:t>Maintenance</a:t>
                      </a:r>
                      <a:endParaRPr lang="en-US" sz="2400" b="1" dirty="0">
                        <a:solidFill>
                          <a:schemeClr val="tx1">
                            <a:lumMod val="75000"/>
                            <a:lumOff val="25000"/>
                          </a:schemeClr>
                        </a:solidFill>
                        <a:latin typeface="Arial" panose="020B0604020202020204" pitchFamily="34" charset="0"/>
                        <a:ea typeface="Verdana" pitchFamily="34" charset="0"/>
                        <a:cs typeface="Arial" panose="020B0604020202020204" pitchFamily="34" charset="0"/>
                      </a:endParaRPr>
                    </a:p>
                  </a:txBody>
                  <a:tcPr marL="97529" marR="97529" marT="48764" marB="48764"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400" dirty="0"/>
                        <a:t>30%</a:t>
                      </a:r>
                      <a:endParaRPr lang="en-US" sz="2400" b="1" dirty="0">
                        <a:solidFill>
                          <a:schemeClr val="tx1">
                            <a:lumMod val="75000"/>
                            <a:lumOff val="25000"/>
                          </a:schemeClr>
                        </a:solidFill>
                        <a:latin typeface="Arial" panose="020B0604020202020204" pitchFamily="34" charset="0"/>
                        <a:ea typeface="Verdana" pitchFamily="34" charset="0"/>
                        <a:cs typeface="Arial" panose="020B0604020202020204" pitchFamily="34" charset="0"/>
                      </a:endParaRPr>
                    </a:p>
                  </a:txBody>
                  <a:tcPr marL="97529" marR="97529" marT="48764" marB="48764"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a:t>24% benefit</a:t>
                      </a:r>
                      <a:endParaRPr lang="en-US" sz="2400" b="1" dirty="0">
                        <a:solidFill>
                          <a:schemeClr val="tx1">
                            <a:lumMod val="75000"/>
                            <a:lumOff val="25000"/>
                          </a:schemeClr>
                        </a:solidFill>
                        <a:latin typeface="Arial" panose="020B0604020202020204" pitchFamily="34" charset="0"/>
                        <a:cs typeface="Arial" panose="020B0604020202020204" pitchFamily="34" charset="0"/>
                      </a:endParaRPr>
                    </a:p>
                  </a:txBody>
                  <a:tcPr marL="97529" marR="97529" marT="48764" marB="48764" anchor="ctr"/>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8794D9CA-C312-AD48-8763-EB72EC3195A2}"/>
              </a:ext>
            </a:extLst>
          </p:cNvPr>
          <p:cNvSpPr txBox="1"/>
          <p:nvPr/>
        </p:nvSpPr>
        <p:spPr>
          <a:xfrm>
            <a:off x="285750" y="5867400"/>
            <a:ext cx="8496300" cy="400110"/>
          </a:xfrm>
          <a:prstGeom prst="rect">
            <a:avLst/>
          </a:prstGeom>
          <a:noFill/>
        </p:spPr>
        <p:txBody>
          <a:bodyPr wrap="square" rtlCol="0">
            <a:spAutoFit/>
          </a:bodyPr>
          <a:lstStyle/>
          <a:p>
            <a:r>
              <a:rPr lang="en-US" sz="2000" b="1" i="1" dirty="0">
                <a:latin typeface="Arial" panose="020B0604020202020204" pitchFamily="34" charset="0"/>
                <a:cs typeface="Arial" panose="020B0604020202020204" pitchFamily="34" charset="0"/>
              </a:rPr>
              <a:t>Take Home Message</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Equity issues at EACH STAGE of RE-AIM process</a:t>
            </a:r>
          </a:p>
        </p:txBody>
      </p:sp>
    </p:spTree>
    <p:extLst>
      <p:ext uri="{BB962C8B-B14F-4D97-AF65-F5344CB8AC3E}">
        <p14:creationId xmlns:p14="http://schemas.microsoft.com/office/powerpoint/2010/main" val="383456193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4800" y="381000"/>
            <a:ext cx="2057400" cy="1143000"/>
          </a:xfrm>
          <a:prstGeom prst="roundRect">
            <a:avLst/>
          </a:prstGeom>
          <a:solidFill>
            <a:srgbClr val="E0582D"/>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ADOPTION</a:t>
            </a:r>
          </a:p>
          <a:p>
            <a:pPr algn="ctr"/>
            <a:r>
              <a:rPr lang="en-US" sz="1200" b="1" dirty="0">
                <a:solidFill>
                  <a:schemeClr val="bg1"/>
                </a:solidFill>
              </a:rPr>
              <a:t># and type of settings that participate</a:t>
            </a:r>
          </a:p>
        </p:txBody>
      </p:sp>
      <p:sp>
        <p:nvSpPr>
          <p:cNvPr id="4" name="Rounded Rectangle 3"/>
          <p:cNvSpPr/>
          <p:nvPr/>
        </p:nvSpPr>
        <p:spPr>
          <a:xfrm>
            <a:off x="1371600" y="1644650"/>
            <a:ext cx="2057400" cy="1143000"/>
          </a:xfrm>
          <a:prstGeom prst="roundRect">
            <a:avLst/>
          </a:prstGeom>
          <a:solidFill>
            <a:srgbClr val="DF5327">
              <a:alpha val="9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IMPLEMENTATION</a:t>
            </a:r>
          </a:p>
          <a:p>
            <a:pPr algn="ctr"/>
            <a:r>
              <a:rPr lang="en-US" sz="1200" b="1" dirty="0">
                <a:solidFill>
                  <a:schemeClr val="bg1"/>
                </a:solidFill>
              </a:rPr>
              <a:t>Consistently deliver intervention and resources with quality</a:t>
            </a:r>
          </a:p>
        </p:txBody>
      </p:sp>
      <p:sp>
        <p:nvSpPr>
          <p:cNvPr id="5" name="Rounded Rectangle 4"/>
          <p:cNvSpPr/>
          <p:nvPr/>
        </p:nvSpPr>
        <p:spPr>
          <a:xfrm>
            <a:off x="2362200" y="2908300"/>
            <a:ext cx="2057400" cy="1143000"/>
          </a:xfrm>
          <a:prstGeom prst="roundRect">
            <a:avLst/>
          </a:prstGeom>
          <a:solidFill>
            <a:srgbClr val="E0582D">
              <a:alpha val="8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REACH</a:t>
            </a:r>
          </a:p>
          <a:p>
            <a:pPr algn="ctr"/>
            <a:r>
              <a:rPr lang="en-US" sz="900" b="1" dirty="0">
                <a:solidFill>
                  <a:schemeClr val="bg1"/>
                </a:solidFill>
              </a:rPr>
              <a:t>(equity)</a:t>
            </a:r>
          </a:p>
          <a:p>
            <a:pPr algn="ctr"/>
            <a:r>
              <a:rPr lang="en-US" sz="1200" b="1" dirty="0">
                <a:solidFill>
                  <a:schemeClr val="bg1"/>
                </a:solidFill>
              </a:rPr>
              <a:t># and type of citizens and families that participate</a:t>
            </a:r>
          </a:p>
        </p:txBody>
      </p:sp>
      <p:sp>
        <p:nvSpPr>
          <p:cNvPr id="6" name="Rounded Rectangle 5"/>
          <p:cNvSpPr/>
          <p:nvPr/>
        </p:nvSpPr>
        <p:spPr>
          <a:xfrm>
            <a:off x="3429000" y="4171950"/>
            <a:ext cx="2057400" cy="1143000"/>
          </a:xfrm>
          <a:prstGeom prst="roundRect">
            <a:avLst/>
          </a:prstGeom>
          <a:solidFill>
            <a:srgbClr val="DF5327">
              <a:alpha val="7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EFFECTIVENESS</a:t>
            </a:r>
          </a:p>
          <a:p>
            <a:pPr algn="ctr"/>
            <a:r>
              <a:rPr lang="en-US" sz="900" b="1" dirty="0">
                <a:solidFill>
                  <a:schemeClr val="bg1"/>
                </a:solidFill>
              </a:rPr>
              <a:t>(equity)</a:t>
            </a:r>
          </a:p>
          <a:p>
            <a:pPr algn="ctr"/>
            <a:r>
              <a:rPr lang="en-US" sz="1200" b="1" dirty="0">
                <a:solidFill>
                  <a:schemeClr val="bg1"/>
                </a:solidFill>
              </a:rPr>
              <a:t># and type of citizen and families that benefit </a:t>
            </a:r>
          </a:p>
          <a:p>
            <a:pPr algn="ctr"/>
            <a:r>
              <a:rPr lang="en-US" sz="1200" b="1" dirty="0">
                <a:solidFill>
                  <a:schemeClr val="bg1"/>
                </a:solidFill>
              </a:rPr>
              <a:t>(on what outcomes)</a:t>
            </a:r>
          </a:p>
        </p:txBody>
      </p:sp>
      <p:sp>
        <p:nvSpPr>
          <p:cNvPr id="7" name="Rounded Rectangle 6"/>
          <p:cNvSpPr/>
          <p:nvPr/>
        </p:nvSpPr>
        <p:spPr>
          <a:xfrm>
            <a:off x="4419600" y="5435600"/>
            <a:ext cx="2057400" cy="1143000"/>
          </a:xfrm>
          <a:prstGeom prst="roundRect">
            <a:avLst/>
          </a:prstGeom>
          <a:solidFill>
            <a:srgbClr val="E0582D">
              <a:alpha val="6000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MAINTENANCE</a:t>
            </a:r>
          </a:p>
          <a:p>
            <a:pPr algn="ctr"/>
            <a:r>
              <a:rPr lang="en-US" sz="1200" b="1" dirty="0">
                <a:solidFill>
                  <a:schemeClr val="bg1"/>
                </a:solidFill>
              </a:rPr>
              <a:t>Long-term implementation and effectiveness</a:t>
            </a:r>
          </a:p>
        </p:txBody>
      </p:sp>
      <p:sp>
        <p:nvSpPr>
          <p:cNvPr id="8" name="TextBox 7"/>
          <p:cNvSpPr txBox="1"/>
          <p:nvPr/>
        </p:nvSpPr>
        <p:spPr>
          <a:xfrm>
            <a:off x="5753100" y="316350"/>
            <a:ext cx="2926186" cy="954107"/>
          </a:xfrm>
          <a:prstGeom prst="rect">
            <a:avLst/>
          </a:prstGeom>
          <a:noFill/>
        </p:spPr>
        <p:txBody>
          <a:bodyPr wrap="none" rtlCol="0">
            <a:spAutoFit/>
          </a:bodyPr>
          <a:lstStyle/>
          <a:p>
            <a:pPr algn="r"/>
            <a:r>
              <a:rPr lang="en-US" sz="2800" u="sng"/>
              <a:t>RE-AIM Outcomes</a:t>
            </a:r>
          </a:p>
          <a:p>
            <a:pPr algn="r"/>
            <a:r>
              <a:rPr lang="en-US" sz="2800" u="sng" dirty="0"/>
              <a:t>Cascade</a:t>
            </a:r>
          </a:p>
        </p:txBody>
      </p:sp>
      <p:sp>
        <p:nvSpPr>
          <p:cNvPr id="9" name="Rounded Rectangle 8"/>
          <p:cNvSpPr/>
          <p:nvPr/>
        </p:nvSpPr>
        <p:spPr>
          <a:xfrm>
            <a:off x="304800" y="4171950"/>
            <a:ext cx="685800" cy="4762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p:cNvSpPr txBox="1"/>
          <p:nvPr/>
        </p:nvSpPr>
        <p:spPr>
          <a:xfrm>
            <a:off x="990601" y="4271575"/>
            <a:ext cx="1248251" cy="461665"/>
          </a:xfrm>
          <a:prstGeom prst="rect">
            <a:avLst/>
          </a:prstGeom>
          <a:noFill/>
        </p:spPr>
        <p:txBody>
          <a:bodyPr wrap="square" rtlCol="0">
            <a:spAutoFit/>
          </a:bodyPr>
          <a:lstStyle/>
          <a:p>
            <a:pPr marL="171450" indent="-171450">
              <a:buFont typeface="Corbel" panose="020B0503020204020204" pitchFamily="34" charset="0"/>
              <a:buChar char="⁼"/>
            </a:pPr>
            <a:r>
              <a:rPr lang="en-US" sz="1200" dirty="0"/>
              <a:t>RE-AIM steps in cascade</a:t>
            </a:r>
          </a:p>
        </p:txBody>
      </p:sp>
      <p:cxnSp>
        <p:nvCxnSpPr>
          <p:cNvPr id="12" name="Curved Connector 11"/>
          <p:cNvCxnSpPr>
            <a:stCxn id="3" idx="3"/>
          </p:cNvCxnSpPr>
          <p:nvPr/>
        </p:nvCxnSpPr>
        <p:spPr>
          <a:xfrm>
            <a:off x="2362200" y="952500"/>
            <a:ext cx="533400" cy="692150"/>
          </a:xfrm>
          <a:prstGeom prst="curvedConnector2">
            <a:avLst/>
          </a:prstGeom>
          <a:ln w="25400">
            <a:tailEnd type="triangle"/>
          </a:ln>
        </p:spPr>
        <p:style>
          <a:lnRef idx="1">
            <a:schemeClr val="dk1"/>
          </a:lnRef>
          <a:fillRef idx="0">
            <a:schemeClr val="dk1"/>
          </a:fillRef>
          <a:effectRef idx="0">
            <a:schemeClr val="dk1"/>
          </a:effectRef>
          <a:fontRef idx="minor">
            <a:schemeClr val="tx1"/>
          </a:fontRef>
        </p:style>
      </p:cxnSp>
      <p:cxnSp>
        <p:nvCxnSpPr>
          <p:cNvPr id="13" name="Curved Connector 12"/>
          <p:cNvCxnSpPr/>
          <p:nvPr/>
        </p:nvCxnSpPr>
        <p:spPr>
          <a:xfrm>
            <a:off x="3429000" y="2193925"/>
            <a:ext cx="533400" cy="692150"/>
          </a:xfrm>
          <a:prstGeom prst="curvedConnector2">
            <a:avLst/>
          </a:prstGeom>
          <a:ln w="25400">
            <a:tailEnd type="triangle"/>
          </a:ln>
        </p:spPr>
        <p:style>
          <a:lnRef idx="1">
            <a:schemeClr val="dk1"/>
          </a:lnRef>
          <a:fillRef idx="0">
            <a:schemeClr val="dk1"/>
          </a:fillRef>
          <a:effectRef idx="0">
            <a:schemeClr val="dk1"/>
          </a:effectRef>
          <a:fontRef idx="minor">
            <a:schemeClr val="tx1"/>
          </a:fontRef>
        </p:style>
      </p:cxnSp>
      <p:cxnSp>
        <p:nvCxnSpPr>
          <p:cNvPr id="14" name="Curved Connector 13"/>
          <p:cNvCxnSpPr/>
          <p:nvPr/>
        </p:nvCxnSpPr>
        <p:spPr>
          <a:xfrm>
            <a:off x="4419600" y="3469288"/>
            <a:ext cx="533400" cy="692150"/>
          </a:xfrm>
          <a:prstGeom prst="curvedConnector2">
            <a:avLst/>
          </a:prstGeom>
          <a:ln w="25400">
            <a:tailEnd type="triangle"/>
          </a:ln>
        </p:spPr>
        <p:style>
          <a:lnRef idx="1">
            <a:schemeClr val="dk1"/>
          </a:lnRef>
          <a:fillRef idx="0">
            <a:schemeClr val="dk1"/>
          </a:fillRef>
          <a:effectRef idx="0">
            <a:schemeClr val="dk1"/>
          </a:effectRef>
          <a:fontRef idx="minor">
            <a:schemeClr val="tx1"/>
          </a:fontRef>
        </p:style>
      </p:cxnSp>
      <p:cxnSp>
        <p:nvCxnSpPr>
          <p:cNvPr id="15" name="Curved Connector 14"/>
          <p:cNvCxnSpPr/>
          <p:nvPr/>
        </p:nvCxnSpPr>
        <p:spPr>
          <a:xfrm>
            <a:off x="5486400" y="4729763"/>
            <a:ext cx="533400" cy="692150"/>
          </a:xfrm>
          <a:prstGeom prst="curvedConnector2">
            <a:avLst/>
          </a:prstGeom>
          <a:ln w="25400">
            <a:tailEnd type="triangle"/>
          </a:ln>
        </p:spPr>
        <p:style>
          <a:lnRef idx="1">
            <a:schemeClr val="dk1"/>
          </a:lnRef>
          <a:fillRef idx="0">
            <a:schemeClr val="dk1"/>
          </a:fillRef>
          <a:effectRef idx="0">
            <a:schemeClr val="dk1"/>
          </a:effectRef>
          <a:fontRef idx="minor">
            <a:schemeClr val="tx1"/>
          </a:fontRef>
        </p:style>
      </p:cxnSp>
      <p:cxnSp>
        <p:nvCxnSpPr>
          <p:cNvPr id="16" name="Curved Connector 15"/>
          <p:cNvCxnSpPr/>
          <p:nvPr/>
        </p:nvCxnSpPr>
        <p:spPr>
          <a:xfrm>
            <a:off x="381000" y="4876800"/>
            <a:ext cx="533400" cy="692150"/>
          </a:xfrm>
          <a:prstGeom prst="curvedConnector2">
            <a:avLst/>
          </a:prstGeom>
          <a:ln w="25400">
            <a:tailEnd type="triangle"/>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990600" y="5013537"/>
            <a:ext cx="1657350" cy="461665"/>
          </a:xfrm>
          <a:prstGeom prst="rect">
            <a:avLst/>
          </a:prstGeom>
          <a:noFill/>
        </p:spPr>
        <p:txBody>
          <a:bodyPr wrap="square" rtlCol="0">
            <a:spAutoFit/>
          </a:bodyPr>
          <a:lstStyle/>
          <a:p>
            <a:pPr marL="171450" indent="-171450">
              <a:buFont typeface="Corbel" panose="020B0503020204020204" pitchFamily="34" charset="0"/>
              <a:buChar char="⁼"/>
            </a:pPr>
            <a:r>
              <a:rPr lang="en-US" sz="1200" b="1" dirty="0"/>
              <a:t>Gaps</a:t>
            </a:r>
            <a:r>
              <a:rPr lang="en-US" sz="1200" dirty="0"/>
              <a:t> or steps where impact is lost</a:t>
            </a:r>
          </a:p>
        </p:txBody>
      </p:sp>
      <p:sp>
        <p:nvSpPr>
          <p:cNvPr id="20" name="TextBox 19"/>
          <p:cNvSpPr txBox="1"/>
          <p:nvPr/>
        </p:nvSpPr>
        <p:spPr>
          <a:xfrm>
            <a:off x="1059842" y="5776267"/>
            <a:ext cx="1493986" cy="461665"/>
          </a:xfrm>
          <a:prstGeom prst="rect">
            <a:avLst/>
          </a:prstGeom>
          <a:noFill/>
        </p:spPr>
        <p:txBody>
          <a:bodyPr wrap="square" rtlCol="0">
            <a:spAutoFit/>
          </a:bodyPr>
          <a:lstStyle/>
          <a:p>
            <a:pPr marL="171450" indent="-171450">
              <a:buFont typeface="Corbel" panose="020B0503020204020204" pitchFamily="34" charset="0"/>
              <a:buChar char="⁼"/>
            </a:pPr>
            <a:r>
              <a:rPr lang="en-US" sz="1200" dirty="0"/>
              <a:t>Potential ways to </a:t>
            </a:r>
            <a:r>
              <a:rPr lang="en-US" sz="1200" b="1" dirty="0"/>
              <a:t>minimize drop-off</a:t>
            </a:r>
          </a:p>
        </p:txBody>
      </p:sp>
      <p:cxnSp>
        <p:nvCxnSpPr>
          <p:cNvPr id="22" name="Straight Arrow Connector 21"/>
          <p:cNvCxnSpPr/>
          <p:nvPr/>
        </p:nvCxnSpPr>
        <p:spPr>
          <a:xfrm flipH="1">
            <a:off x="304800" y="6007101"/>
            <a:ext cx="6096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647950" y="715259"/>
            <a:ext cx="6096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314699" y="1332660"/>
            <a:ext cx="6096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343400" y="2533067"/>
            <a:ext cx="6096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324952" y="3826649"/>
            <a:ext cx="6096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24299" y="1072310"/>
            <a:ext cx="2667000" cy="738664"/>
          </a:xfrm>
          <a:prstGeom prst="rect">
            <a:avLst/>
          </a:prstGeom>
          <a:noFill/>
        </p:spPr>
        <p:txBody>
          <a:bodyPr wrap="square" rtlCol="0">
            <a:spAutoFit/>
          </a:bodyPr>
          <a:lstStyle/>
          <a:p>
            <a:r>
              <a:rPr lang="en-US" sz="1400" dirty="0"/>
              <a:t>Make implementation simple, low cost and burden, and provide support</a:t>
            </a:r>
          </a:p>
        </p:txBody>
      </p:sp>
      <p:sp>
        <p:nvSpPr>
          <p:cNvPr id="30" name="TextBox 29"/>
          <p:cNvSpPr txBox="1"/>
          <p:nvPr/>
        </p:nvSpPr>
        <p:spPr>
          <a:xfrm>
            <a:off x="5981700" y="3506960"/>
            <a:ext cx="2400300" cy="738664"/>
          </a:xfrm>
          <a:prstGeom prst="rect">
            <a:avLst/>
          </a:prstGeom>
          <a:noFill/>
        </p:spPr>
        <p:txBody>
          <a:bodyPr wrap="square" rtlCol="0">
            <a:spAutoFit/>
          </a:bodyPr>
          <a:lstStyle/>
          <a:p>
            <a:r>
              <a:rPr lang="en-US" sz="1400" dirty="0"/>
              <a:t>Utilize evidence-based resources and strategies; make data-based </a:t>
            </a:r>
            <a:r>
              <a:rPr lang="en-US" sz="1400" b="1" dirty="0"/>
              <a:t>adaptations</a:t>
            </a:r>
          </a:p>
        </p:txBody>
      </p:sp>
      <p:cxnSp>
        <p:nvCxnSpPr>
          <p:cNvPr id="31" name="Straight Arrow Connector 30"/>
          <p:cNvCxnSpPr/>
          <p:nvPr/>
        </p:nvCxnSpPr>
        <p:spPr>
          <a:xfrm flipH="1">
            <a:off x="6277452" y="5071616"/>
            <a:ext cx="6096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934200" y="4594806"/>
            <a:ext cx="1828800" cy="954107"/>
          </a:xfrm>
          <a:prstGeom prst="rect">
            <a:avLst/>
          </a:prstGeom>
          <a:noFill/>
        </p:spPr>
        <p:txBody>
          <a:bodyPr wrap="square" rtlCol="0">
            <a:spAutoFit/>
          </a:bodyPr>
          <a:lstStyle/>
          <a:p>
            <a:r>
              <a:rPr lang="en-US" sz="1400" dirty="0"/>
              <a:t>Provide ongoing </a:t>
            </a:r>
            <a:r>
              <a:rPr lang="en-US" sz="1400" b="1" dirty="0"/>
              <a:t>feedback</a:t>
            </a:r>
            <a:r>
              <a:rPr lang="en-US" sz="1400" dirty="0"/>
              <a:t>, support and </a:t>
            </a:r>
            <a:r>
              <a:rPr lang="en-US" sz="1400" b="1" dirty="0"/>
              <a:t>resources</a:t>
            </a:r>
            <a:r>
              <a:rPr lang="en-US" sz="1400" dirty="0"/>
              <a:t> for implementation</a:t>
            </a:r>
          </a:p>
        </p:txBody>
      </p:sp>
      <p:sp>
        <p:nvSpPr>
          <p:cNvPr id="34" name="TextBox 33"/>
          <p:cNvSpPr txBox="1"/>
          <p:nvPr/>
        </p:nvSpPr>
        <p:spPr>
          <a:xfrm>
            <a:off x="5020152" y="2163077"/>
            <a:ext cx="2514600" cy="738664"/>
          </a:xfrm>
          <a:prstGeom prst="rect">
            <a:avLst/>
          </a:prstGeom>
          <a:noFill/>
        </p:spPr>
        <p:txBody>
          <a:bodyPr wrap="square" rtlCol="0">
            <a:spAutoFit/>
          </a:bodyPr>
          <a:lstStyle/>
          <a:p>
            <a:r>
              <a:rPr lang="en-US" sz="1400" dirty="0"/>
              <a:t>Multiple and diverse tailored promotion channels and increased access</a:t>
            </a:r>
          </a:p>
        </p:txBody>
      </p:sp>
      <p:sp>
        <p:nvSpPr>
          <p:cNvPr id="35" name="TextBox 34"/>
          <p:cNvSpPr txBox="1"/>
          <p:nvPr/>
        </p:nvSpPr>
        <p:spPr>
          <a:xfrm>
            <a:off x="3276600" y="345927"/>
            <a:ext cx="2286000" cy="738664"/>
          </a:xfrm>
          <a:prstGeom prst="rect">
            <a:avLst/>
          </a:prstGeom>
          <a:noFill/>
        </p:spPr>
        <p:txBody>
          <a:bodyPr wrap="square" rtlCol="0">
            <a:spAutoFit/>
          </a:bodyPr>
          <a:lstStyle/>
          <a:p>
            <a:r>
              <a:rPr lang="en-US" sz="1400" dirty="0"/>
              <a:t>Tailor to and engage leaders, stakeholders and address history</a:t>
            </a:r>
          </a:p>
        </p:txBody>
      </p:sp>
    </p:spTree>
    <p:extLst>
      <p:ext uri="{BB962C8B-B14F-4D97-AF65-F5344CB8AC3E}">
        <p14:creationId xmlns:p14="http://schemas.microsoft.com/office/powerpoint/2010/main" val="3810073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62650-2D80-B647-91A9-0D3D2C272C6C}"/>
              </a:ext>
            </a:extLst>
          </p:cNvPr>
          <p:cNvSpPr>
            <a:spLocks noGrp="1"/>
          </p:cNvSpPr>
          <p:nvPr>
            <p:ph type="title"/>
          </p:nvPr>
        </p:nvSpPr>
        <p:spPr/>
        <p:txBody>
          <a:bodyPr/>
          <a:lstStyle/>
          <a:p>
            <a:r>
              <a:rPr lang="en-US" dirty="0"/>
              <a:t>My Own Heath Report (MOHR)</a:t>
            </a:r>
          </a:p>
        </p:txBody>
      </p:sp>
      <p:sp>
        <p:nvSpPr>
          <p:cNvPr id="3" name="Content Placeholder 2">
            <a:extLst>
              <a:ext uri="{FF2B5EF4-FFF2-40B4-BE49-F238E27FC236}">
                <a16:creationId xmlns:a16="http://schemas.microsoft.com/office/drawing/2014/main" id="{DADAF6B3-1F14-9849-81C2-0CCD47D0E6CD}"/>
              </a:ext>
            </a:extLst>
          </p:cNvPr>
          <p:cNvSpPr>
            <a:spLocks noGrp="1"/>
          </p:cNvSpPr>
          <p:nvPr>
            <p:ph sz="half" idx="1"/>
          </p:nvPr>
        </p:nvSpPr>
        <p:spPr>
          <a:xfrm>
            <a:off x="762000" y="1828800"/>
            <a:ext cx="7501890" cy="4189352"/>
          </a:xfrm>
        </p:spPr>
        <p:txBody>
          <a:bodyPr>
            <a:normAutofit/>
          </a:bodyPr>
          <a:lstStyle/>
          <a:p>
            <a:pPr>
              <a:buClrTx/>
            </a:pPr>
            <a:r>
              <a:rPr lang="en-US" sz="2800" dirty="0">
                <a:solidFill>
                  <a:schemeClr val="tx1"/>
                </a:solidFill>
              </a:rPr>
              <a:t>Application of RE-AIM to </a:t>
            </a:r>
            <a:r>
              <a:rPr lang="en-US" sz="2800" b="1" dirty="0">
                <a:solidFill>
                  <a:schemeClr val="tx1"/>
                </a:solidFill>
              </a:rPr>
              <a:t>planning and evaluation</a:t>
            </a:r>
            <a:r>
              <a:rPr lang="en-US" sz="2800" dirty="0">
                <a:solidFill>
                  <a:schemeClr val="tx1"/>
                </a:solidFill>
              </a:rPr>
              <a:t> of an interactive, web-based health risk appraisal and feedback system</a:t>
            </a:r>
          </a:p>
          <a:p>
            <a:pPr>
              <a:buClrTx/>
            </a:pPr>
            <a:r>
              <a:rPr lang="en-US" sz="2800" b="1" dirty="0">
                <a:solidFill>
                  <a:schemeClr val="tx1"/>
                </a:solidFill>
              </a:rPr>
              <a:t>Cluster randomized trial </a:t>
            </a:r>
            <a:r>
              <a:rPr lang="en-US" sz="2800" dirty="0">
                <a:solidFill>
                  <a:schemeClr val="tx1"/>
                </a:solidFill>
              </a:rPr>
              <a:t>of 18 diverse primary care practices across the U.S. and 3,591 patients (28% Latinx, 51% high school education or less)</a:t>
            </a:r>
          </a:p>
          <a:p>
            <a:pPr>
              <a:buClrTx/>
            </a:pPr>
            <a:r>
              <a:rPr lang="en-US" sz="2800" dirty="0">
                <a:solidFill>
                  <a:schemeClr val="tx1"/>
                </a:solidFill>
              </a:rPr>
              <a:t>Primary outcomes were </a:t>
            </a:r>
            <a:r>
              <a:rPr lang="en-US" sz="2800" b="1" dirty="0">
                <a:solidFill>
                  <a:schemeClr val="tx1"/>
                </a:solidFill>
              </a:rPr>
              <a:t>reach, adoption and implementation</a:t>
            </a:r>
          </a:p>
        </p:txBody>
      </p:sp>
      <p:sp>
        <p:nvSpPr>
          <p:cNvPr id="5" name="TextBox 4">
            <a:extLst>
              <a:ext uri="{FF2B5EF4-FFF2-40B4-BE49-F238E27FC236}">
                <a16:creationId xmlns:a16="http://schemas.microsoft.com/office/drawing/2014/main" id="{4029C986-684A-DD42-92B2-3E3323361F85}"/>
              </a:ext>
            </a:extLst>
          </p:cNvPr>
          <p:cNvSpPr txBox="1"/>
          <p:nvPr/>
        </p:nvSpPr>
        <p:spPr>
          <a:xfrm>
            <a:off x="609600" y="5486400"/>
            <a:ext cx="8229600" cy="1200329"/>
          </a:xfrm>
          <a:prstGeom prst="rect">
            <a:avLst/>
          </a:prstGeom>
          <a:noFill/>
        </p:spPr>
        <p:txBody>
          <a:bodyPr wrap="square" rtlCol="0">
            <a:spAutoFit/>
          </a:bodyPr>
          <a:lstStyle/>
          <a:p>
            <a:r>
              <a:rPr lang="en-US" altLang="en-US" dirty="0"/>
              <a:t>Glasgow, et al. (2014). Conducting rapid, relevant, research. </a:t>
            </a:r>
            <a:r>
              <a:rPr lang="en-US" altLang="en-US" i="1" dirty="0"/>
              <a:t>Am J </a:t>
            </a:r>
            <a:r>
              <a:rPr lang="en-US" altLang="en-US" i="1" dirty="0" err="1"/>
              <a:t>Prev</a:t>
            </a:r>
            <a:r>
              <a:rPr lang="en-US" altLang="en-US" i="1" dirty="0"/>
              <a:t> Med</a:t>
            </a:r>
            <a:r>
              <a:rPr lang="en-US" altLang="en-US" dirty="0"/>
              <a:t>, August;47(2):212-9.</a:t>
            </a:r>
          </a:p>
          <a:p>
            <a:r>
              <a:rPr lang="en-US" altLang="en-US" dirty="0" err="1"/>
              <a:t>Krist</a:t>
            </a:r>
            <a:r>
              <a:rPr lang="en-US" altLang="en-US" dirty="0"/>
              <a:t>, et al. (2016). The impact of behavioral and mental health risk assessments. </a:t>
            </a:r>
            <a:r>
              <a:rPr lang="en-US" altLang="en-US" i="1" dirty="0" err="1"/>
              <a:t>Transl</a:t>
            </a:r>
            <a:r>
              <a:rPr lang="en-US" altLang="en-US" i="1" dirty="0"/>
              <a:t> </a:t>
            </a:r>
            <a:r>
              <a:rPr lang="en-US" altLang="en-US" i="1" dirty="0" err="1"/>
              <a:t>Beh</a:t>
            </a:r>
            <a:r>
              <a:rPr lang="en-US" altLang="en-US" i="1" dirty="0"/>
              <a:t> Med </a:t>
            </a:r>
            <a:r>
              <a:rPr lang="en-US" altLang="en-US" dirty="0"/>
              <a:t>Jun; 6(2):212-9.</a:t>
            </a:r>
            <a:r>
              <a:rPr lang="en-US" altLang="en-US" sz="1600" dirty="0"/>
              <a:t> </a:t>
            </a:r>
            <a:endParaRPr lang="en-US" dirty="0"/>
          </a:p>
        </p:txBody>
      </p:sp>
    </p:spTree>
    <p:extLst>
      <p:ext uri="{BB962C8B-B14F-4D97-AF65-F5344CB8AC3E}">
        <p14:creationId xmlns:p14="http://schemas.microsoft.com/office/powerpoint/2010/main" val="3916736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a:extLst>
              <a:ext uri="{FF2B5EF4-FFF2-40B4-BE49-F238E27FC236}">
                <a16:creationId xmlns:a16="http://schemas.microsoft.com/office/drawing/2014/main" id="{6F7EF434-BFD8-B04B-9155-CD7807AD4EAC}"/>
              </a:ext>
            </a:extLst>
          </p:cNvPr>
          <p:cNvPicPr>
            <a:picLocks noChangeAspect="1" noChangeArrowheads="1"/>
          </p:cNvPicPr>
          <p:nvPr/>
        </p:nvPicPr>
        <p:blipFill>
          <a:blip r:embed="rId3"/>
          <a:srcRect b="19583"/>
          <a:stretch>
            <a:fillRect/>
          </a:stretch>
        </p:blipFill>
        <p:spPr bwMode="auto">
          <a:xfrm>
            <a:off x="228600" y="304800"/>
            <a:ext cx="6096000" cy="6248400"/>
          </a:xfrm>
          <a:prstGeom prst="rect">
            <a:avLst/>
          </a:prstGeom>
          <a:noFill/>
          <a:ln w="9525">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91138" name="Title 1">
            <a:extLst>
              <a:ext uri="{FF2B5EF4-FFF2-40B4-BE49-F238E27FC236}">
                <a16:creationId xmlns:a16="http://schemas.microsoft.com/office/drawing/2014/main" id="{D55EE258-9CED-7A4A-9488-3483ABE07FE9}"/>
              </a:ext>
            </a:extLst>
          </p:cNvPr>
          <p:cNvSpPr txBox="1">
            <a:spLocks/>
          </p:cNvSpPr>
          <p:nvPr/>
        </p:nvSpPr>
        <p:spPr bwMode="auto">
          <a:xfrm>
            <a:off x="6477000" y="990600"/>
            <a:ext cx="2514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dirty="0">
              <a:latin typeface="Constantia" panose="02030602050306030303" pitchFamily="18" charset="0"/>
            </a:endParaRPr>
          </a:p>
          <a:p>
            <a:r>
              <a:rPr lang="en-US" altLang="en-US" sz="2100" dirty="0"/>
              <a:t>Basic patient and clinician goal advice </a:t>
            </a:r>
          </a:p>
          <a:p>
            <a:pPr algn="r"/>
            <a:endParaRPr lang="en-US" altLang="en-US" sz="2100" dirty="0"/>
          </a:p>
          <a:p>
            <a:r>
              <a:rPr lang="en-US" altLang="en-US" sz="2100" dirty="0"/>
              <a:t>(electronic) and goal-setting (paper)</a:t>
            </a:r>
          </a:p>
          <a:p>
            <a:endParaRPr lang="en-US" altLang="en-US" sz="2100" dirty="0"/>
          </a:p>
          <a:p>
            <a:r>
              <a:rPr lang="en-US" altLang="en-US" sz="2100" dirty="0"/>
              <a:t>Assessment and feedback </a:t>
            </a:r>
            <a:r>
              <a:rPr lang="en-US" altLang="en-US" sz="2100" b="1" dirty="0"/>
              <a:t>content is standard</a:t>
            </a:r>
          </a:p>
          <a:p>
            <a:pPr algn="r"/>
            <a:endParaRPr lang="en-US" altLang="en-US" sz="2100" dirty="0"/>
          </a:p>
          <a:p>
            <a:r>
              <a:rPr lang="en-US" altLang="en-US" sz="2100" b="1" dirty="0"/>
              <a:t>How</a:t>
            </a:r>
            <a:r>
              <a:rPr lang="en-US" altLang="en-US" sz="2100" dirty="0"/>
              <a:t> these are </a:t>
            </a:r>
            <a:r>
              <a:rPr lang="en-US" altLang="en-US" sz="2100" b="1" dirty="0"/>
              <a:t>implemented</a:t>
            </a:r>
            <a:r>
              <a:rPr lang="en-US" altLang="en-US" sz="2100" dirty="0"/>
              <a:t> is adapted</a:t>
            </a:r>
          </a:p>
        </p:txBody>
      </p:sp>
    </p:spTree>
    <p:extLst>
      <p:ext uri="{BB962C8B-B14F-4D97-AF65-F5344CB8AC3E}">
        <p14:creationId xmlns:p14="http://schemas.microsoft.com/office/powerpoint/2010/main" val="3025765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6841" y="168656"/>
            <a:ext cx="2638425" cy="696595"/>
          </a:xfrm>
          <a:prstGeom prst="rect">
            <a:avLst/>
          </a:prstGeom>
        </p:spPr>
        <p:txBody>
          <a:bodyPr vert="horz" wrap="square" lIns="0" tIns="12700" rIns="0" bIns="0" rtlCol="0">
            <a:spAutoFit/>
          </a:bodyPr>
          <a:lstStyle/>
          <a:p>
            <a:pPr marL="12700">
              <a:lnSpc>
                <a:spcPct val="100000"/>
              </a:lnSpc>
              <a:spcBef>
                <a:spcPts val="100"/>
              </a:spcBef>
            </a:pPr>
            <a:r>
              <a:rPr sz="4400" dirty="0"/>
              <a:t>Objecti</a:t>
            </a:r>
            <a:r>
              <a:rPr sz="4400" spc="10" dirty="0"/>
              <a:t>v</a:t>
            </a:r>
            <a:r>
              <a:rPr sz="4400" dirty="0"/>
              <a:t>es</a:t>
            </a:r>
          </a:p>
        </p:txBody>
      </p:sp>
      <p:sp>
        <p:nvSpPr>
          <p:cNvPr id="3" name="object 3"/>
          <p:cNvSpPr txBox="1"/>
          <p:nvPr/>
        </p:nvSpPr>
        <p:spPr>
          <a:xfrm>
            <a:off x="304800" y="1143000"/>
            <a:ext cx="8686800" cy="6402394"/>
          </a:xfrm>
          <a:prstGeom prst="rect">
            <a:avLst/>
          </a:prstGeom>
        </p:spPr>
        <p:txBody>
          <a:bodyPr vert="horz" wrap="square" lIns="0" tIns="64135" rIns="0" bIns="0" rtlCol="0">
            <a:spAutoFit/>
          </a:bodyPr>
          <a:lstStyle/>
          <a:p>
            <a:pPr marL="527685" marR="137160" indent="-514984">
              <a:lnSpc>
                <a:spcPts val="3240"/>
              </a:lnSpc>
              <a:spcBef>
                <a:spcPts val="505"/>
              </a:spcBef>
              <a:buAutoNum type="arabicPeriod"/>
              <a:tabLst>
                <a:tab pos="527685" algn="l"/>
                <a:tab pos="528320" algn="l"/>
              </a:tabLst>
            </a:pPr>
            <a:r>
              <a:rPr sz="2800" dirty="0">
                <a:latin typeface="Arial"/>
                <a:cs typeface="Arial"/>
              </a:rPr>
              <a:t>Describe the </a:t>
            </a:r>
            <a:r>
              <a:rPr sz="2800" spc="-5" dirty="0">
                <a:latin typeface="Arial"/>
                <a:cs typeface="Arial"/>
              </a:rPr>
              <a:t>rationale </a:t>
            </a:r>
            <a:r>
              <a:rPr sz="2800" dirty="0">
                <a:latin typeface="Arial"/>
                <a:cs typeface="Arial"/>
              </a:rPr>
              <a:t>for</a:t>
            </a:r>
            <a:r>
              <a:rPr lang="en-US" sz="2800" dirty="0">
                <a:latin typeface="Arial"/>
                <a:cs typeface="Arial"/>
              </a:rPr>
              <a:t> and key characteristics</a:t>
            </a:r>
            <a:r>
              <a:rPr sz="2800" spc="-5" dirty="0">
                <a:latin typeface="Arial"/>
                <a:cs typeface="Arial"/>
              </a:rPr>
              <a:t> </a:t>
            </a:r>
            <a:r>
              <a:rPr sz="2800" dirty="0">
                <a:latin typeface="Arial"/>
                <a:cs typeface="Arial"/>
              </a:rPr>
              <a:t>of </a:t>
            </a:r>
            <a:r>
              <a:rPr lang="en-US" sz="2800" dirty="0">
                <a:latin typeface="Arial"/>
                <a:cs typeface="Arial"/>
              </a:rPr>
              <a:t>implementation science (IS)</a:t>
            </a:r>
            <a:endParaRPr sz="2800" dirty="0">
              <a:latin typeface="Arial"/>
              <a:cs typeface="Arial"/>
            </a:endParaRPr>
          </a:p>
          <a:p>
            <a:pPr marL="527685" marR="372110" indent="-514984">
              <a:lnSpc>
                <a:spcPct val="90000"/>
              </a:lnSpc>
              <a:spcBef>
                <a:spcPts val="675"/>
              </a:spcBef>
              <a:buAutoNum type="arabicPeriod"/>
              <a:tabLst>
                <a:tab pos="527685" algn="l"/>
                <a:tab pos="528320" algn="l"/>
              </a:tabLst>
            </a:pPr>
            <a:r>
              <a:rPr lang="en-US" sz="2800" spc="-5" dirty="0">
                <a:latin typeface="Arial"/>
                <a:cs typeface="Arial"/>
              </a:rPr>
              <a:t>As an example, discuss the RE-AIM framework and its application  </a:t>
            </a:r>
          </a:p>
          <a:p>
            <a:pPr marL="527685" marR="372110" indent="-514984">
              <a:lnSpc>
                <a:spcPct val="90000"/>
              </a:lnSpc>
              <a:spcBef>
                <a:spcPts val="675"/>
              </a:spcBef>
              <a:buAutoNum type="arabicPeriod"/>
              <a:tabLst>
                <a:tab pos="527685" algn="l"/>
                <a:tab pos="528320" algn="l"/>
              </a:tabLst>
            </a:pPr>
            <a:r>
              <a:rPr lang="en-US" sz="2800" spc="-5" dirty="0">
                <a:latin typeface="Arial"/>
                <a:cs typeface="Arial"/>
              </a:rPr>
              <a:t>Overview some key </a:t>
            </a:r>
            <a:r>
              <a:rPr sz="2800" spc="-5" dirty="0">
                <a:latin typeface="Arial"/>
                <a:cs typeface="Arial"/>
              </a:rPr>
              <a:t>concepts </a:t>
            </a:r>
            <a:r>
              <a:rPr lang="en-US" sz="2800" spc="-5" dirty="0">
                <a:latin typeface="Arial"/>
                <a:cs typeface="Arial"/>
              </a:rPr>
              <a:t>and evaluation issues in</a:t>
            </a:r>
            <a:r>
              <a:rPr sz="2800" dirty="0">
                <a:latin typeface="Arial"/>
                <a:cs typeface="Arial"/>
              </a:rPr>
              <a:t> </a:t>
            </a:r>
            <a:r>
              <a:rPr lang="en-US" sz="2800" dirty="0">
                <a:latin typeface="Arial"/>
                <a:cs typeface="Arial"/>
              </a:rPr>
              <a:t>IS:</a:t>
            </a:r>
          </a:p>
          <a:p>
            <a:pPr marL="469901" marR="372110" lvl="1">
              <a:lnSpc>
                <a:spcPct val="90000"/>
              </a:lnSpc>
              <a:spcBef>
                <a:spcPts val="675"/>
              </a:spcBef>
              <a:tabLst>
                <a:tab pos="527685" algn="l"/>
                <a:tab pos="528320" algn="l"/>
              </a:tabLst>
            </a:pPr>
            <a:r>
              <a:rPr lang="en-US" sz="2800" spc="-5" dirty="0">
                <a:latin typeface="Arial"/>
                <a:cs typeface="Arial"/>
              </a:rPr>
              <a:t>      Understanding </a:t>
            </a:r>
            <a:r>
              <a:rPr lang="en-US" sz="2800" b="1" spc="-5" dirty="0">
                <a:latin typeface="Arial"/>
                <a:cs typeface="Arial"/>
              </a:rPr>
              <a:t>Context</a:t>
            </a:r>
          </a:p>
          <a:p>
            <a:pPr marL="469901" marR="372110" lvl="1">
              <a:lnSpc>
                <a:spcPct val="90000"/>
              </a:lnSpc>
              <a:spcBef>
                <a:spcPts val="675"/>
              </a:spcBef>
              <a:tabLst>
                <a:tab pos="527685" algn="l"/>
                <a:tab pos="528320" algn="l"/>
              </a:tabLst>
            </a:pPr>
            <a:r>
              <a:rPr lang="en-US" sz="2800" spc="-5" dirty="0">
                <a:latin typeface="Arial"/>
                <a:cs typeface="Arial"/>
              </a:rPr>
              <a:t>      </a:t>
            </a:r>
            <a:r>
              <a:rPr lang="en-US" sz="2800" b="1" spc="-5" dirty="0">
                <a:latin typeface="Arial"/>
                <a:cs typeface="Arial"/>
              </a:rPr>
              <a:t>Adaptations</a:t>
            </a:r>
          </a:p>
          <a:p>
            <a:pPr marL="927101" marR="372110" lvl="2">
              <a:lnSpc>
                <a:spcPct val="90000"/>
              </a:lnSpc>
              <a:spcBef>
                <a:spcPts val="675"/>
              </a:spcBef>
              <a:tabLst>
                <a:tab pos="527685" algn="l"/>
                <a:tab pos="528320" algn="l"/>
              </a:tabLst>
            </a:pPr>
            <a:r>
              <a:rPr lang="en-US" sz="2800" spc="-5" dirty="0">
                <a:latin typeface="Arial"/>
                <a:cs typeface="Arial"/>
              </a:rPr>
              <a:t> Complex </a:t>
            </a:r>
            <a:r>
              <a:rPr lang="en-US" sz="2800" b="1" spc="-5" dirty="0">
                <a:latin typeface="Arial"/>
                <a:cs typeface="Arial"/>
              </a:rPr>
              <a:t>Implementation Outcomes</a:t>
            </a:r>
          </a:p>
          <a:p>
            <a:pPr marL="527051" marR="372110" indent="-514350">
              <a:lnSpc>
                <a:spcPct val="90000"/>
              </a:lnSpc>
              <a:spcBef>
                <a:spcPts val="675"/>
              </a:spcBef>
              <a:buFont typeface="+mj-lt"/>
              <a:buAutoNum type="arabicPeriod"/>
              <a:tabLst>
                <a:tab pos="527685" algn="l"/>
                <a:tab pos="528320" algn="l"/>
              </a:tabLst>
            </a:pPr>
            <a:r>
              <a:rPr lang="en-US" sz="2800" dirty="0">
                <a:latin typeface="Arial"/>
                <a:cs typeface="Arial"/>
              </a:rPr>
              <a:t>Planning IS research- key issues in applying the above to your research</a:t>
            </a:r>
          </a:p>
          <a:p>
            <a:pPr marL="12701" marR="372110">
              <a:lnSpc>
                <a:spcPct val="90000"/>
              </a:lnSpc>
              <a:spcBef>
                <a:spcPts val="675"/>
              </a:spcBef>
              <a:tabLst>
                <a:tab pos="527685" algn="l"/>
                <a:tab pos="528320" algn="l"/>
              </a:tabLst>
            </a:pPr>
            <a:endParaRPr lang="en-US" sz="2400" b="1" spc="-5" dirty="0">
              <a:latin typeface="Arial"/>
              <a:cs typeface="Arial"/>
            </a:endParaRPr>
          </a:p>
          <a:p>
            <a:pPr marL="927101" marR="372110" lvl="2">
              <a:lnSpc>
                <a:spcPct val="90000"/>
              </a:lnSpc>
              <a:spcBef>
                <a:spcPts val="675"/>
              </a:spcBef>
              <a:tabLst>
                <a:tab pos="527685" algn="l"/>
                <a:tab pos="528320" algn="l"/>
              </a:tabLst>
            </a:pPr>
            <a:r>
              <a:rPr lang="en-US" sz="3200" b="1" spc="-5" dirty="0">
                <a:latin typeface="Arial"/>
                <a:cs typeface="Arial"/>
              </a:rPr>
              <a:t> </a:t>
            </a:r>
            <a:endParaRPr lang="en-US" sz="3200" spc="-5" dirty="0">
              <a:latin typeface="Arial"/>
              <a:cs typeface="Arial"/>
            </a:endParaRPr>
          </a:p>
          <a:p>
            <a:pPr marL="469901" marR="372110" lvl="1">
              <a:lnSpc>
                <a:spcPct val="90000"/>
              </a:lnSpc>
              <a:spcBef>
                <a:spcPts val="675"/>
              </a:spcBef>
              <a:tabLst>
                <a:tab pos="527685" algn="l"/>
                <a:tab pos="528320" algn="l"/>
              </a:tabLst>
            </a:pPr>
            <a:r>
              <a:rPr lang="en-US" sz="3200" spc="-5" dirty="0">
                <a:latin typeface="Arial"/>
                <a:cs typeface="Arial"/>
              </a:rPr>
              <a:t> </a:t>
            </a:r>
            <a:endParaRPr sz="3200" dirty="0">
              <a:latin typeface="Arial"/>
              <a:cs typeface="Arial"/>
            </a:endParaRPr>
          </a:p>
        </p:txBody>
      </p:sp>
      <p:sp>
        <p:nvSpPr>
          <p:cNvPr id="4" name="object 4"/>
          <p:cNvSpPr/>
          <p:nvPr/>
        </p:nvSpPr>
        <p:spPr>
          <a:xfrm>
            <a:off x="429005" y="98526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2795381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89D8E8-F850-A246-9FDA-E429ACE234D3}"/>
              </a:ext>
            </a:extLst>
          </p:cNvPr>
          <p:cNvSpPr>
            <a:spLocks noGrp="1"/>
          </p:cNvSpPr>
          <p:nvPr>
            <p:ph type="title"/>
          </p:nvPr>
        </p:nvSpPr>
        <p:spPr>
          <a:xfrm>
            <a:off x="342900" y="381000"/>
            <a:ext cx="8458200" cy="914400"/>
          </a:xfrm>
        </p:spPr>
        <p:txBody>
          <a:bodyPr vert="horz" wrap="square" lIns="91440" tIns="45720" rIns="91440" bIns="45720" numCol="1" rtlCol="0" anchor="ctr" anchorCtr="0" compatLnSpc="1">
            <a:prstTxWarp prst="textNoShape">
              <a:avLst/>
            </a:prstTxWarp>
            <a:noAutofit/>
          </a:bodyPr>
          <a:lstStyle/>
          <a:p>
            <a:r>
              <a:rPr lang="en-US" sz="2800" spc="-5" dirty="0">
                <a:cs typeface="Arial" charset="0"/>
              </a:rPr>
              <a:t>Example of </a:t>
            </a:r>
            <a:r>
              <a:rPr lang="en-US" sz="2800" b="1" spc="-5" dirty="0">
                <a:cs typeface="Arial" charset="0"/>
              </a:rPr>
              <a:t>Planning</a:t>
            </a:r>
            <a:r>
              <a:rPr lang="en-US" sz="2800" spc="-5" dirty="0">
                <a:cs typeface="Arial" charset="0"/>
              </a:rPr>
              <a:t> for </a:t>
            </a:r>
            <a:r>
              <a:rPr lang="en-US" sz="2800" b="1" spc="-5" dirty="0">
                <a:cs typeface="Arial" charset="0"/>
              </a:rPr>
              <a:t>Context, Equity and Adaptations </a:t>
            </a:r>
            <a:r>
              <a:rPr lang="en-US" sz="2800" spc="-5" dirty="0">
                <a:cs typeface="Arial" charset="0"/>
              </a:rPr>
              <a:t>using RE-AIM in the MOHR Study </a:t>
            </a:r>
            <a:endParaRPr sz="2800" spc="-5" dirty="0">
              <a:cs typeface="Arial" charset="0"/>
            </a:endParaRPr>
          </a:p>
        </p:txBody>
      </p:sp>
      <p:sp>
        <p:nvSpPr>
          <p:cNvPr id="7" name="Rectangle 5">
            <a:extLst>
              <a:ext uri="{FF2B5EF4-FFF2-40B4-BE49-F238E27FC236}">
                <a16:creationId xmlns:a16="http://schemas.microsoft.com/office/drawing/2014/main" id="{A5FBA02B-722F-294B-94B0-FB5F2464EF74}"/>
              </a:ext>
            </a:extLst>
          </p:cNvPr>
          <p:cNvSpPr>
            <a:spLocks noChangeArrowheads="1"/>
          </p:cNvSpPr>
          <p:nvPr/>
        </p:nvSpPr>
        <p:spPr bwMode="auto">
          <a:xfrm>
            <a:off x="304800" y="1447800"/>
            <a:ext cx="8610600" cy="512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nSpc>
                <a:spcPct val="115000"/>
              </a:lnSpc>
              <a:buFont typeface="Arial" panose="020B0604020202020204" pitchFamily="34" charset="0"/>
              <a:buChar char="•"/>
              <a:defRPr/>
            </a:pPr>
            <a:r>
              <a:rPr lang="en-US" altLang="en-US" sz="2200" b="1" dirty="0"/>
              <a:t>Reach*: </a:t>
            </a:r>
            <a:r>
              <a:rPr lang="en-US" altLang="en-US" sz="2200" i="1" dirty="0"/>
              <a:t>Options</a:t>
            </a:r>
            <a:r>
              <a:rPr lang="en-US" altLang="en-US" sz="2200" dirty="0"/>
              <a:t> for clinics and patients in contact modalities (phone, e-mail, EHR, waiting room); in context of </a:t>
            </a:r>
            <a:r>
              <a:rPr lang="en-US" altLang="en-US" sz="2200" i="1" dirty="0"/>
              <a:t>regular visits- </a:t>
            </a:r>
            <a:r>
              <a:rPr lang="en-US" altLang="en-US" sz="2200" dirty="0"/>
              <a:t>remove barriers</a:t>
            </a:r>
          </a:p>
          <a:p>
            <a:pPr marL="342900" indent="-342900">
              <a:lnSpc>
                <a:spcPct val="115000"/>
              </a:lnSpc>
              <a:buFont typeface="Arial" panose="020B0604020202020204" pitchFamily="34" charset="0"/>
              <a:buChar char="•"/>
              <a:defRPr/>
            </a:pPr>
            <a:r>
              <a:rPr lang="en-US" altLang="en-US" sz="2200" b="1" dirty="0"/>
              <a:t>Effectiveness: </a:t>
            </a:r>
            <a:r>
              <a:rPr lang="en-US" altLang="en-US" sz="2200" dirty="0"/>
              <a:t>Shared Decision Making on goals, among</a:t>
            </a:r>
            <a:r>
              <a:rPr lang="en-US" altLang="en-US" sz="2200" i="1" dirty="0"/>
              <a:t> 11 potential behavioral risk factors </a:t>
            </a:r>
            <a:r>
              <a:rPr lang="en-US" altLang="en-US" sz="2200" dirty="0"/>
              <a:t>(most patients had 4 or more)</a:t>
            </a:r>
          </a:p>
          <a:p>
            <a:pPr marL="342900" indent="-342900">
              <a:lnSpc>
                <a:spcPct val="115000"/>
              </a:lnSpc>
              <a:buFont typeface="Arial" panose="020B0604020202020204" pitchFamily="34" charset="0"/>
              <a:buChar char="•"/>
              <a:defRPr/>
            </a:pPr>
            <a:r>
              <a:rPr lang="en-US" altLang="en-US" sz="2200" b="1" dirty="0"/>
              <a:t>Adoption*: </a:t>
            </a:r>
            <a:r>
              <a:rPr lang="en-US" altLang="en-US" sz="2200" i="1" dirty="0"/>
              <a:t>Fit with reimbursement </a:t>
            </a:r>
            <a:r>
              <a:rPr lang="en-US" altLang="en-US" sz="2200" dirty="0"/>
              <a:t>for annual wellness exams; CME; few resources required, largely automated, in </a:t>
            </a:r>
            <a:r>
              <a:rPr lang="en-US" altLang="en-US" sz="2200" i="1" dirty="0"/>
              <a:t>English and Spanish</a:t>
            </a:r>
          </a:p>
          <a:p>
            <a:pPr marL="342900" indent="-342900">
              <a:lnSpc>
                <a:spcPct val="115000"/>
              </a:lnSpc>
              <a:buFont typeface="Arial" panose="020B0604020202020204" pitchFamily="34" charset="0"/>
              <a:buChar char="•"/>
              <a:defRPr/>
            </a:pPr>
            <a:r>
              <a:rPr lang="en-US" altLang="en-US" sz="2200" b="1" dirty="0"/>
              <a:t>Implementation*: </a:t>
            </a:r>
            <a:r>
              <a:rPr lang="en-US" altLang="en-US" sz="2200" i="1" dirty="0"/>
              <a:t>Options </a:t>
            </a:r>
            <a:r>
              <a:rPr lang="en-US" altLang="en-US" sz="2200" dirty="0"/>
              <a:t>of where and when the </a:t>
            </a:r>
            <a:r>
              <a:rPr lang="en-US" altLang="en-US" sz="2200" i="1" dirty="0"/>
              <a:t>BRIEF </a:t>
            </a:r>
            <a:r>
              <a:rPr lang="en-US" altLang="en-US" sz="2200" dirty="0"/>
              <a:t>online session, real time feedback, and related counseling/goal setting occur and </a:t>
            </a:r>
            <a:r>
              <a:rPr lang="en-US" altLang="en-US" sz="2200" i="1" dirty="0"/>
              <a:t>who</a:t>
            </a:r>
            <a:r>
              <a:rPr lang="en-US" altLang="en-US" sz="2200" dirty="0"/>
              <a:t> </a:t>
            </a:r>
            <a:r>
              <a:rPr lang="en-US" altLang="en-US" sz="2200" i="1" dirty="0"/>
              <a:t>does this</a:t>
            </a:r>
          </a:p>
          <a:p>
            <a:pPr marL="342900" indent="-342900">
              <a:lnSpc>
                <a:spcPct val="115000"/>
              </a:lnSpc>
              <a:buFont typeface="Arial" panose="020B0604020202020204" pitchFamily="34" charset="0"/>
              <a:buChar char="•"/>
              <a:defRPr/>
            </a:pPr>
            <a:r>
              <a:rPr lang="en-US" altLang="en-US" sz="2200" b="1" dirty="0"/>
              <a:t>Maintenance: </a:t>
            </a:r>
            <a:r>
              <a:rPr lang="en-US" altLang="en-US" sz="2200" i="1" dirty="0"/>
              <a:t>Not well done- </a:t>
            </a:r>
            <a:r>
              <a:rPr lang="en-US" altLang="en-US" sz="2200" dirty="0"/>
              <a:t>assumed reimbursement would be sufficient; needed to be integrated into the EHR</a:t>
            </a:r>
          </a:p>
        </p:txBody>
      </p:sp>
      <p:sp>
        <p:nvSpPr>
          <p:cNvPr id="5"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379191797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6">
            <a:extLst>
              <a:ext uri="{FF2B5EF4-FFF2-40B4-BE49-F238E27FC236}">
                <a16:creationId xmlns:a16="http://schemas.microsoft.com/office/drawing/2014/main" id="{AAC62B36-1780-8D40-9D6A-4F536B1D0654}"/>
              </a:ext>
            </a:extLst>
          </p:cNvPr>
          <p:cNvSpPr>
            <a:spLocks noGrp="1"/>
          </p:cNvSpPr>
          <p:nvPr>
            <p:ph type="title"/>
          </p:nvPr>
        </p:nvSpPr>
        <p:spPr>
          <a:xfrm>
            <a:off x="609600" y="533400"/>
            <a:ext cx="4371975" cy="507831"/>
          </a:xfrm>
        </p:spPr>
        <p:txBody>
          <a:bodyPr vert="horz" wrap="square" lIns="91440" tIns="45720" rIns="91440" bIns="45720" numCol="1" rtlCol="0" anchor="ctr" anchorCtr="0" compatLnSpc="1">
            <a:prstTxWarp prst="textNoShape">
              <a:avLst/>
            </a:prstTxWarp>
            <a:noAutofit/>
          </a:bodyPr>
          <a:lstStyle/>
          <a:p>
            <a:r>
              <a:rPr altLang="x-none" sz="3600" spc="-5" dirty="0">
                <a:cs typeface="Arial" charset="0"/>
              </a:rPr>
              <a:t>Adoption</a:t>
            </a:r>
          </a:p>
        </p:txBody>
      </p:sp>
      <p:sp>
        <p:nvSpPr>
          <p:cNvPr id="4099" name="Content Placeholder 7">
            <a:extLst>
              <a:ext uri="{FF2B5EF4-FFF2-40B4-BE49-F238E27FC236}">
                <a16:creationId xmlns:a16="http://schemas.microsoft.com/office/drawing/2014/main" id="{B356D6E2-7062-854B-80AE-7468D3632102}"/>
              </a:ext>
            </a:extLst>
          </p:cNvPr>
          <p:cNvSpPr>
            <a:spLocks noGrp="1"/>
          </p:cNvSpPr>
          <p:nvPr>
            <p:ph idx="1"/>
          </p:nvPr>
        </p:nvSpPr>
        <p:spPr>
          <a:xfrm>
            <a:off x="439512" y="1600200"/>
            <a:ext cx="8399687" cy="4876800"/>
          </a:xfrm>
        </p:spPr>
        <p:txBody>
          <a:bodyPr rtlCol="0">
            <a:normAutofit/>
          </a:bodyPr>
          <a:lstStyle/>
          <a:p>
            <a:pPr marL="34290" indent="0">
              <a:spcAft>
                <a:spcPts val="900"/>
              </a:spcAft>
              <a:buClr>
                <a:schemeClr val="tx1"/>
              </a:buClr>
              <a:buNone/>
              <a:defRPr/>
            </a:pPr>
            <a:r>
              <a:rPr lang="en-US" sz="2800" dirty="0">
                <a:solidFill>
                  <a:schemeClr val="tx1"/>
                </a:solidFill>
                <a:latin typeface="Arial" panose="020B0604020202020204" pitchFamily="34" charset="0"/>
                <a:cs typeface="Arial" panose="020B0604020202020204" pitchFamily="34" charset="0"/>
              </a:rPr>
              <a:t>18 of 30 Practices invited agreed to adopt MOHR </a:t>
            </a:r>
            <a:r>
              <a:rPr lang="en-US" sz="2800" dirty="0">
                <a:solidFill>
                  <a:schemeClr val="tx1"/>
                </a:solidFill>
                <a:latin typeface="Arial" panose="020B0604020202020204" pitchFamily="34" charset="0"/>
                <a:ea typeface="ＭＳ Ｐゴシック" charset="0"/>
                <a:cs typeface="Arial" panose="020B0604020202020204" pitchFamily="34" charset="0"/>
              </a:rPr>
              <a:t>(</a:t>
            </a:r>
            <a:r>
              <a:rPr lang="en-US" sz="2800" b="1" dirty="0">
                <a:solidFill>
                  <a:schemeClr val="tx1"/>
                </a:solidFill>
                <a:latin typeface="Arial" panose="020B0604020202020204" pitchFamily="34" charset="0"/>
                <a:ea typeface="ＭＳ Ｐゴシック" charset="0"/>
                <a:cs typeface="Arial" panose="020B0604020202020204" pitchFamily="34" charset="0"/>
              </a:rPr>
              <a:t>Adoption = 60%</a:t>
            </a:r>
            <a:r>
              <a:rPr lang="en-US" sz="2800" dirty="0">
                <a:solidFill>
                  <a:schemeClr val="tx1"/>
                </a:solidFill>
                <a:latin typeface="Arial" panose="020B0604020202020204" pitchFamily="34" charset="0"/>
                <a:ea typeface="ＭＳ Ｐゴシック" charset="0"/>
                <a:cs typeface="Arial" panose="020B0604020202020204" pitchFamily="34" charset="0"/>
              </a:rPr>
              <a:t>)</a:t>
            </a:r>
          </a:p>
          <a:p>
            <a:pPr marL="34290" indent="0">
              <a:spcAft>
                <a:spcPts val="900"/>
              </a:spcAft>
              <a:buClr>
                <a:schemeClr val="tx1"/>
              </a:buClr>
              <a:buNone/>
              <a:defRPr/>
            </a:pPr>
            <a:endParaRPr lang="en-US" sz="2800" dirty="0">
              <a:solidFill>
                <a:schemeClr val="tx1"/>
              </a:solidFill>
              <a:latin typeface="Arial" panose="020B0604020202020204" pitchFamily="34" charset="0"/>
              <a:ea typeface="ＭＳ Ｐゴシック" charset="0"/>
              <a:cs typeface="Arial" panose="020B0604020202020204" pitchFamily="34" charset="0"/>
            </a:endParaRPr>
          </a:p>
          <a:p>
            <a:pPr marL="34290" indent="0">
              <a:spcAft>
                <a:spcPts val="900"/>
              </a:spcAft>
              <a:buClr>
                <a:schemeClr val="tx1"/>
              </a:buClr>
              <a:buNone/>
              <a:defRPr/>
            </a:pPr>
            <a:r>
              <a:rPr lang="en-US" sz="2800" dirty="0">
                <a:solidFill>
                  <a:schemeClr val="tx1"/>
                </a:solidFill>
                <a:latin typeface="Arial" panose="020B0604020202020204" pitchFamily="34" charset="0"/>
                <a:ea typeface="ＭＳ Ｐゴシック" charset="0"/>
                <a:cs typeface="Arial" panose="020B0604020202020204" pitchFamily="34" charset="0"/>
              </a:rPr>
              <a:t>Decliners were doing other studies, worried about workload, or doing HRAs</a:t>
            </a:r>
          </a:p>
          <a:p>
            <a:pPr marL="34290" indent="0">
              <a:spcAft>
                <a:spcPts val="900"/>
              </a:spcAft>
              <a:buClr>
                <a:schemeClr val="tx1"/>
              </a:buClr>
              <a:buNone/>
              <a:defRPr/>
            </a:pPr>
            <a:endParaRPr lang="en-US" sz="2800" dirty="0">
              <a:solidFill>
                <a:schemeClr val="tx1"/>
              </a:solidFill>
              <a:latin typeface="Arial" panose="020B0604020202020204" pitchFamily="34" charset="0"/>
              <a:ea typeface="ＭＳ Ｐゴシック" charset="0"/>
              <a:cs typeface="Arial" panose="020B0604020202020204" pitchFamily="34" charset="0"/>
            </a:endParaRPr>
          </a:p>
          <a:p>
            <a:pPr marL="34290" indent="0">
              <a:spcAft>
                <a:spcPts val="900"/>
              </a:spcAft>
              <a:buClr>
                <a:schemeClr val="tx1"/>
              </a:buClr>
              <a:buNone/>
              <a:defRPr/>
            </a:pPr>
            <a:r>
              <a:rPr lang="en-US" sz="2800" dirty="0">
                <a:solidFill>
                  <a:schemeClr val="tx1"/>
                </a:solidFill>
                <a:latin typeface="Arial" panose="020B0604020202020204" pitchFamily="34" charset="0"/>
                <a:ea typeface="ＭＳ Ｐゴシック" charset="0"/>
                <a:cs typeface="Arial" panose="020B0604020202020204" pitchFamily="34" charset="0"/>
              </a:rPr>
              <a:t>Participating practices represented a diverse spectrum of primary care </a:t>
            </a:r>
          </a:p>
        </p:txBody>
      </p:sp>
      <p:sp>
        <p:nvSpPr>
          <p:cNvPr id="4"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1600363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7081-4DD9-6A47-81A7-064C6C81AECA}"/>
              </a:ext>
            </a:extLst>
          </p:cNvPr>
          <p:cNvSpPr>
            <a:spLocks noGrp="1"/>
          </p:cNvSpPr>
          <p:nvPr>
            <p:ph type="title"/>
          </p:nvPr>
        </p:nvSpPr>
        <p:spPr>
          <a:xfrm>
            <a:off x="697110" y="606987"/>
            <a:ext cx="7978379" cy="461665"/>
          </a:xfrm>
        </p:spPr>
        <p:txBody>
          <a:bodyPr vert="horz" wrap="square" lIns="91440" tIns="45720" rIns="91440" bIns="45720" numCol="1" rtlCol="0" anchor="ctr" anchorCtr="0" compatLnSpc="1">
            <a:prstTxWarp prst="textNoShape">
              <a:avLst/>
            </a:prstTxWarp>
            <a:noAutofit/>
          </a:bodyPr>
          <a:lstStyle/>
          <a:p>
            <a:r>
              <a:rPr altLang="x-none" sz="3200" spc="-5" dirty="0">
                <a:cs typeface="Arial" charset="0"/>
              </a:rPr>
              <a:t>Overall Reach</a:t>
            </a:r>
            <a:r>
              <a:rPr lang="en-US" altLang="x-none" sz="3200" spc="-5" dirty="0">
                <a:cs typeface="Arial" charset="0"/>
              </a:rPr>
              <a:t>: </a:t>
            </a:r>
            <a:r>
              <a:rPr altLang="x-none" sz="3200" spc="-5" dirty="0">
                <a:cs typeface="Arial" charset="0"/>
              </a:rPr>
              <a:t>1768 of 3591 patients (49.2%)</a:t>
            </a:r>
            <a:endParaRPr sz="3200" spc="-5" dirty="0">
              <a:cs typeface="Arial" charset="0"/>
            </a:endParaRPr>
          </a:p>
        </p:txBody>
      </p:sp>
      <p:sp>
        <p:nvSpPr>
          <p:cNvPr id="95234" name="Rectangle 3">
            <a:extLst>
              <a:ext uri="{FF2B5EF4-FFF2-40B4-BE49-F238E27FC236}">
                <a16:creationId xmlns:a16="http://schemas.microsoft.com/office/drawing/2014/main" id="{93D55091-482C-F244-9374-A86AC790681A}"/>
              </a:ext>
            </a:extLst>
          </p:cNvPr>
          <p:cNvSpPr>
            <a:spLocks noChangeArrowheads="1"/>
          </p:cNvSpPr>
          <p:nvPr/>
        </p:nvSpPr>
        <p:spPr bwMode="auto">
          <a:xfrm>
            <a:off x="2133600" y="1524000"/>
            <a:ext cx="4819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450"/>
              </a:spcAft>
            </a:pPr>
            <a:r>
              <a:rPr lang="en-US" altLang="en-US" sz="2100" b="1" dirty="0">
                <a:ea typeface="MS PGothic" panose="020B0600070205080204" pitchFamily="34" charset="-128"/>
              </a:rPr>
              <a:t>Reach of Different Approaches</a:t>
            </a:r>
          </a:p>
        </p:txBody>
      </p:sp>
      <p:sp>
        <p:nvSpPr>
          <p:cNvPr id="5"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graphicFrame>
        <p:nvGraphicFramePr>
          <p:cNvPr id="3" name="Table 2"/>
          <p:cNvGraphicFramePr>
            <a:graphicFrameLocks noGrp="1"/>
          </p:cNvGraphicFramePr>
          <p:nvPr>
            <p:extLst>
              <p:ext uri="{D42A27DB-BD31-4B8C-83A1-F6EECF244321}">
                <p14:modId xmlns:p14="http://schemas.microsoft.com/office/powerpoint/2010/main" val="4257155924"/>
              </p:ext>
            </p:extLst>
          </p:nvPr>
        </p:nvGraphicFramePr>
        <p:xfrm>
          <a:off x="1143000" y="2066751"/>
          <a:ext cx="6553200" cy="4410248"/>
        </p:xfrm>
        <a:graphic>
          <a:graphicData uri="http://schemas.openxmlformats.org/drawingml/2006/table">
            <a:tbl>
              <a:tblPr firstRow="1" bandRow="1">
                <a:tableStyleId>{D27102A9-8310-4765-A935-A1911B00CA55}</a:tableStyleId>
              </a:tblPr>
              <a:tblGrid>
                <a:gridCol w="3276600">
                  <a:extLst>
                    <a:ext uri="{9D8B030D-6E8A-4147-A177-3AD203B41FA5}">
                      <a16:colId xmlns:a16="http://schemas.microsoft.com/office/drawing/2014/main" val="2073101104"/>
                    </a:ext>
                  </a:extLst>
                </a:gridCol>
                <a:gridCol w="3276600">
                  <a:extLst>
                    <a:ext uri="{9D8B030D-6E8A-4147-A177-3AD203B41FA5}">
                      <a16:colId xmlns:a16="http://schemas.microsoft.com/office/drawing/2014/main" val="448152409"/>
                    </a:ext>
                  </a:extLst>
                </a:gridCol>
              </a:tblGrid>
              <a:tr h="551281">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en-US" sz="1600" b="0" dirty="0">
                          <a:solidFill>
                            <a:srgbClr val="0070C0"/>
                          </a:solidFill>
                          <a:latin typeface="Arial" panose="020B0604020202020204" pitchFamily="34" charset="0"/>
                          <a:ea typeface="MS PGothic" panose="020B0600070205080204" pitchFamily="34" charset="-128"/>
                          <a:cs typeface="Arial" panose="020B0604020202020204" pitchFamily="34" charset="0"/>
                        </a:rPr>
                        <a:t>Mailed (</a:t>
                      </a:r>
                      <a:r>
                        <a:rPr lang="en-US" altLang="en-US" sz="1800" b="0" dirty="0">
                          <a:solidFill>
                            <a:srgbClr val="0070C0"/>
                          </a:solidFill>
                          <a:latin typeface="Arial" panose="020B0604020202020204" pitchFamily="34" charset="0"/>
                          <a:ea typeface="MS PGothic" panose="020B0600070205080204" pitchFamily="34" charset="-128"/>
                          <a:cs typeface="Arial" panose="020B0604020202020204" pitchFamily="34" charset="0"/>
                        </a:rPr>
                        <a:t>patient completed</a:t>
                      </a:r>
                      <a:r>
                        <a:rPr lang="en-US" altLang="en-US" sz="1600" b="0" dirty="0">
                          <a:solidFill>
                            <a:srgbClr val="0070C0"/>
                          </a:solidFill>
                          <a:latin typeface="Arial" panose="020B0604020202020204" pitchFamily="34" charset="0"/>
                          <a:ea typeface="MS PGothic" panose="020B0600070205080204" pitchFamily="34" charset="-128"/>
                          <a:cs typeface="Arial" panose="020B0604020202020204" pitchFamily="34" charset="0"/>
                        </a:rPr>
                        <a:t>)</a:t>
                      </a:r>
                    </a:p>
                  </a:txBody>
                  <a:tcPr anchor="ctr"/>
                </a:tc>
                <a:tc hMerge="1">
                  <a:txBody>
                    <a:bodyPr/>
                    <a:lstStyle/>
                    <a:p>
                      <a:endParaRPr lang="en-US"/>
                    </a:p>
                  </a:txBody>
                  <a:tcPr/>
                </a:tc>
                <a:extLst>
                  <a:ext uri="{0D108BD9-81ED-4DB2-BD59-A6C34878D82A}">
                    <a16:rowId xmlns:a16="http://schemas.microsoft.com/office/drawing/2014/main" val="3957951035"/>
                  </a:ext>
                </a:extLst>
              </a:tr>
              <a:tr h="551281">
                <a:tc>
                  <a:txBody>
                    <a:bodyPr/>
                    <a:lstStyle/>
                    <a:p>
                      <a:pPr algn="ctr"/>
                      <a:r>
                        <a:rPr lang="en-US" altLang="en-US" sz="1800" i="1" dirty="0">
                          <a:latin typeface="Arial" panose="020B0604020202020204" pitchFamily="34" charset="0"/>
                          <a:ea typeface="MS PGothic" panose="020B0600070205080204" pitchFamily="34" charset="-128"/>
                          <a:cs typeface="Arial" panose="020B0604020202020204" pitchFamily="34" charset="0"/>
                        </a:rPr>
                        <a:t>4 sites </a:t>
                      </a:r>
                      <a:endParaRPr lang="en-US" sz="1600" dirty="0">
                        <a:latin typeface="Arial" panose="020B0604020202020204" pitchFamily="34" charset="0"/>
                        <a:cs typeface="Arial" panose="020B0604020202020204" pitchFamily="34" charset="0"/>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en-US" sz="1800" i="1" dirty="0">
                          <a:latin typeface="Arial" panose="020B0604020202020204" pitchFamily="34" charset="0"/>
                          <a:ea typeface="MS PGothic" panose="020B0600070205080204" pitchFamily="34" charset="-128"/>
                          <a:cs typeface="Arial" panose="020B0604020202020204" pitchFamily="34" charset="0"/>
                        </a:rPr>
                        <a:t>average 30</a:t>
                      </a:r>
                      <a:r>
                        <a:rPr lang="en-US" altLang="en-US" sz="1800" dirty="0">
                          <a:latin typeface="Arial" panose="020B0604020202020204" pitchFamily="34" charset="0"/>
                          <a:ea typeface="MS PGothic" panose="020B0600070205080204" pitchFamily="34" charset="-128"/>
                          <a:cs typeface="Arial" panose="020B0604020202020204" pitchFamily="34" charset="0"/>
                        </a:rPr>
                        <a:t>%</a:t>
                      </a:r>
                    </a:p>
                  </a:txBody>
                  <a:tcPr anchor="ctr"/>
                </a:tc>
                <a:extLst>
                  <a:ext uri="{0D108BD9-81ED-4DB2-BD59-A6C34878D82A}">
                    <a16:rowId xmlns:a16="http://schemas.microsoft.com/office/drawing/2014/main" val="366535722"/>
                  </a:ext>
                </a:extLst>
              </a:tr>
              <a:tr h="551281">
                <a:tc gridSpan="2">
                  <a:txBody>
                    <a:bodyPr/>
                    <a:lstStyle/>
                    <a:p>
                      <a:pPr algn="ctr"/>
                      <a:r>
                        <a:rPr lang="en-US" altLang="en-US" sz="1600" dirty="0">
                          <a:solidFill>
                            <a:srgbClr val="0070C0"/>
                          </a:solidFill>
                          <a:latin typeface="Arial" panose="020B0604020202020204" pitchFamily="34" charset="0"/>
                          <a:ea typeface="MS PGothic" panose="020B0600070205080204" pitchFamily="34" charset="-128"/>
                          <a:cs typeface="Arial" panose="020B0604020202020204" pitchFamily="34" charset="0"/>
                        </a:rPr>
                        <a:t>Phone (</a:t>
                      </a:r>
                      <a:r>
                        <a:rPr lang="en-US" altLang="en-US" sz="1800" dirty="0">
                          <a:solidFill>
                            <a:srgbClr val="0070C0"/>
                          </a:solidFill>
                          <a:latin typeface="Arial" panose="020B0604020202020204" pitchFamily="34" charset="0"/>
                          <a:ea typeface="MS PGothic" panose="020B0600070205080204" pitchFamily="34" charset="-128"/>
                          <a:cs typeface="Arial" panose="020B0604020202020204" pitchFamily="34" charset="0"/>
                        </a:rPr>
                        <a:t>nurse completed</a:t>
                      </a:r>
                      <a:r>
                        <a:rPr lang="en-US" altLang="en-US" sz="1600" dirty="0">
                          <a:solidFill>
                            <a:srgbClr val="0070C0"/>
                          </a:solidFill>
                          <a:latin typeface="Arial" panose="020B0604020202020204" pitchFamily="34" charset="0"/>
                          <a:ea typeface="MS PGothic" panose="020B0600070205080204" pitchFamily="34" charset="-128"/>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nchor="ctr"/>
                </a:tc>
                <a:tc hMerge="1">
                  <a:txBody>
                    <a:bodyPr/>
                    <a:lstStyle/>
                    <a:p>
                      <a:endParaRPr lang="en-US"/>
                    </a:p>
                  </a:txBody>
                  <a:tcPr/>
                </a:tc>
                <a:extLst>
                  <a:ext uri="{0D108BD9-81ED-4DB2-BD59-A6C34878D82A}">
                    <a16:rowId xmlns:a16="http://schemas.microsoft.com/office/drawing/2014/main" val="808232416"/>
                  </a:ext>
                </a:extLst>
              </a:tr>
              <a:tr h="551281">
                <a:tc>
                  <a:txBody>
                    <a:bodyPr/>
                    <a:lstStyle/>
                    <a:p>
                      <a:pPr algn="ctr"/>
                      <a:r>
                        <a:rPr lang="en-US" altLang="en-US" sz="1800" i="1" dirty="0">
                          <a:latin typeface="Arial" panose="020B0604020202020204" pitchFamily="34" charset="0"/>
                          <a:ea typeface="MS PGothic" panose="020B0600070205080204" pitchFamily="34" charset="-128"/>
                          <a:cs typeface="Arial" panose="020B0604020202020204" pitchFamily="34" charset="0"/>
                        </a:rPr>
                        <a:t>1 site </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altLang="en-US" sz="1800" i="1" dirty="0">
                          <a:latin typeface="Arial" panose="020B0604020202020204" pitchFamily="34" charset="0"/>
                          <a:ea typeface="MS PGothic" panose="020B0600070205080204" pitchFamily="34" charset="-128"/>
                          <a:cs typeface="Arial" panose="020B0604020202020204" pitchFamily="34" charset="0"/>
                        </a:rPr>
                        <a:t>64%</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74061929"/>
                  </a:ext>
                </a:extLst>
              </a:tr>
              <a:tr h="551281">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en-US" sz="1600" dirty="0">
                          <a:solidFill>
                            <a:srgbClr val="0070C0"/>
                          </a:solidFill>
                          <a:latin typeface="Arial" panose="020B0604020202020204" pitchFamily="34" charset="0"/>
                          <a:ea typeface="MS PGothic" panose="020B0600070205080204" pitchFamily="34" charset="-128"/>
                          <a:cs typeface="Arial" panose="020B0604020202020204" pitchFamily="34" charset="0"/>
                        </a:rPr>
                        <a:t>Lobby (</a:t>
                      </a:r>
                      <a:r>
                        <a:rPr lang="en-US" altLang="en-US" sz="1800" dirty="0">
                          <a:solidFill>
                            <a:srgbClr val="0070C0"/>
                          </a:solidFill>
                          <a:latin typeface="Arial" panose="020B0604020202020204" pitchFamily="34" charset="0"/>
                          <a:ea typeface="MS PGothic" panose="020B0600070205080204" pitchFamily="34" charset="-128"/>
                          <a:cs typeface="Arial" panose="020B0604020202020204" pitchFamily="34" charset="0"/>
                        </a:rPr>
                        <a:t>patient + staff completed</a:t>
                      </a:r>
                      <a:r>
                        <a:rPr lang="en-US" altLang="en-US" sz="1600" dirty="0">
                          <a:solidFill>
                            <a:srgbClr val="0070C0"/>
                          </a:solidFill>
                          <a:latin typeface="Arial" panose="020B0604020202020204" pitchFamily="34" charset="0"/>
                          <a:ea typeface="MS PGothic" panose="020B0600070205080204" pitchFamily="34" charset="-128"/>
                          <a:cs typeface="Arial" panose="020B0604020202020204" pitchFamily="34" charset="0"/>
                        </a:rPr>
                        <a:t>)</a:t>
                      </a:r>
                    </a:p>
                  </a:txBody>
                  <a:tcPr anchor="ctr"/>
                </a:tc>
                <a:tc hMerge="1">
                  <a:txBody>
                    <a:bodyPr/>
                    <a:lstStyle/>
                    <a:p>
                      <a:endParaRPr lang="en-US"/>
                    </a:p>
                  </a:txBody>
                  <a:tcPr/>
                </a:tc>
                <a:extLst>
                  <a:ext uri="{0D108BD9-81ED-4DB2-BD59-A6C34878D82A}">
                    <a16:rowId xmlns:a16="http://schemas.microsoft.com/office/drawing/2014/main" val="3703600508"/>
                  </a:ext>
                </a:extLst>
              </a:tr>
              <a:tr h="551281">
                <a:tc>
                  <a:txBody>
                    <a:bodyPr/>
                    <a:lstStyle/>
                    <a:p>
                      <a:pPr algn="ctr"/>
                      <a:r>
                        <a:rPr lang="en-US" altLang="en-US" sz="1800" i="1" dirty="0">
                          <a:latin typeface="Arial" panose="020B0604020202020204" pitchFamily="34" charset="0"/>
                          <a:ea typeface="MS PGothic" panose="020B0600070205080204" pitchFamily="34" charset="-128"/>
                          <a:cs typeface="Arial" panose="020B0604020202020204" pitchFamily="34" charset="0"/>
                        </a:rPr>
                        <a:t>1 site</a:t>
                      </a:r>
                      <a:r>
                        <a:rPr lang="en-US" altLang="en-US" sz="1800" dirty="0">
                          <a:latin typeface="Arial" panose="020B0604020202020204" pitchFamily="34" charset="0"/>
                          <a:ea typeface="MS PGothic" panose="020B0600070205080204" pitchFamily="34" charset="-128"/>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altLang="en-US" sz="1800" i="1" dirty="0">
                          <a:latin typeface="Arial" panose="020B0604020202020204" pitchFamily="34" charset="0"/>
                          <a:ea typeface="MS PGothic" panose="020B0600070205080204" pitchFamily="34" charset="-128"/>
                          <a:cs typeface="Arial" panose="020B0604020202020204" pitchFamily="34" charset="0"/>
                        </a:rPr>
                        <a:t>44%</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93923305"/>
                  </a:ext>
                </a:extLst>
              </a:tr>
              <a:tr h="551281">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en-US" sz="1600" dirty="0">
                          <a:solidFill>
                            <a:srgbClr val="0070C0"/>
                          </a:solidFill>
                          <a:latin typeface="Arial" panose="020B0604020202020204" pitchFamily="34" charset="0"/>
                          <a:ea typeface="MS PGothic" panose="020B0600070205080204" pitchFamily="34" charset="-128"/>
                          <a:cs typeface="Arial" panose="020B0604020202020204" pitchFamily="34" charset="0"/>
                        </a:rPr>
                        <a:t>Lobby (</a:t>
                      </a:r>
                      <a:r>
                        <a:rPr lang="en-US" altLang="en-US" sz="1800" dirty="0">
                          <a:solidFill>
                            <a:srgbClr val="0070C0"/>
                          </a:solidFill>
                          <a:latin typeface="Arial" panose="020B0604020202020204" pitchFamily="34" charset="0"/>
                          <a:ea typeface="MS PGothic" panose="020B0600070205080204" pitchFamily="34" charset="-128"/>
                          <a:cs typeface="Arial" panose="020B0604020202020204" pitchFamily="34" charset="0"/>
                        </a:rPr>
                        <a:t>MA or coordinator completed</a:t>
                      </a:r>
                      <a:r>
                        <a:rPr lang="en-US" altLang="en-US" sz="1600" dirty="0">
                          <a:solidFill>
                            <a:srgbClr val="0070C0"/>
                          </a:solidFill>
                          <a:latin typeface="Arial" panose="020B0604020202020204" pitchFamily="34" charset="0"/>
                          <a:ea typeface="MS PGothic" panose="020B0600070205080204" pitchFamily="34" charset="-128"/>
                          <a:cs typeface="Arial" panose="020B0604020202020204" pitchFamily="34" charset="0"/>
                        </a:rPr>
                        <a:t>)</a:t>
                      </a:r>
                    </a:p>
                  </a:txBody>
                  <a:tcPr anchor="ctr"/>
                </a:tc>
                <a:tc hMerge="1">
                  <a:txBody>
                    <a:bodyPr/>
                    <a:lstStyle/>
                    <a:p>
                      <a:endParaRPr lang="en-US"/>
                    </a:p>
                  </a:txBody>
                  <a:tcPr/>
                </a:tc>
                <a:extLst>
                  <a:ext uri="{0D108BD9-81ED-4DB2-BD59-A6C34878D82A}">
                    <a16:rowId xmlns:a16="http://schemas.microsoft.com/office/drawing/2014/main" val="3614815185"/>
                  </a:ext>
                </a:extLst>
              </a:tr>
              <a:tr h="551281">
                <a:tc>
                  <a:txBody>
                    <a:bodyPr/>
                    <a:lstStyle/>
                    <a:p>
                      <a:pPr algn="ctr"/>
                      <a:r>
                        <a:rPr lang="en-US" altLang="en-US" sz="1800" i="1" dirty="0">
                          <a:latin typeface="Arial" panose="020B0604020202020204" pitchFamily="34" charset="0"/>
                          <a:ea typeface="MS PGothic" panose="020B0600070205080204" pitchFamily="34" charset="-128"/>
                          <a:cs typeface="Arial" panose="020B0604020202020204" pitchFamily="34" charset="0"/>
                        </a:rPr>
                        <a:t>4 sites </a:t>
                      </a:r>
                      <a:endParaRPr lang="en-US" sz="1600" dirty="0">
                        <a:latin typeface="Arial" panose="020B0604020202020204" pitchFamily="34" charset="0"/>
                        <a:cs typeface="Arial" panose="020B0604020202020204" pitchFamily="34" charset="0"/>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en-US" sz="1800" i="1" dirty="0">
                          <a:latin typeface="Arial" panose="020B0604020202020204" pitchFamily="34" charset="0"/>
                          <a:ea typeface="MS PGothic" panose="020B0600070205080204" pitchFamily="34" charset="-128"/>
                          <a:cs typeface="Arial" panose="020B0604020202020204" pitchFamily="34" charset="0"/>
                        </a:rPr>
                        <a:t>average 75%</a:t>
                      </a:r>
                    </a:p>
                  </a:txBody>
                  <a:tcPr anchor="ctr"/>
                </a:tc>
                <a:extLst>
                  <a:ext uri="{0D108BD9-81ED-4DB2-BD59-A6C34878D82A}">
                    <a16:rowId xmlns:a16="http://schemas.microsoft.com/office/drawing/2014/main" val="973841364"/>
                  </a:ext>
                </a:extLst>
              </a:tr>
            </a:tbl>
          </a:graphicData>
        </a:graphic>
      </p:graphicFrame>
    </p:spTree>
    <p:extLst>
      <p:ext uri="{BB962C8B-B14F-4D97-AF65-F5344CB8AC3E}">
        <p14:creationId xmlns:p14="http://schemas.microsoft.com/office/powerpoint/2010/main" val="306325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6">
            <a:extLst>
              <a:ext uri="{FF2B5EF4-FFF2-40B4-BE49-F238E27FC236}">
                <a16:creationId xmlns:a16="http://schemas.microsoft.com/office/drawing/2014/main" id="{5623FF7D-3BCD-DE49-A0C9-71A53E45A8A4}"/>
              </a:ext>
            </a:extLst>
          </p:cNvPr>
          <p:cNvSpPr>
            <a:spLocks noGrp="1"/>
          </p:cNvSpPr>
          <p:nvPr>
            <p:ph type="title" idx="4294967295"/>
          </p:nvPr>
        </p:nvSpPr>
        <p:spPr>
          <a:xfrm>
            <a:off x="609600" y="381000"/>
            <a:ext cx="8077200" cy="685800"/>
          </a:xfrm>
        </p:spPr>
        <p:txBody>
          <a:bodyPr anchor="ctr">
            <a:noAutofit/>
          </a:bodyPr>
          <a:lstStyle/>
          <a:p>
            <a:pPr>
              <a:defRPr/>
            </a:pPr>
            <a:r>
              <a:rPr altLang="x-none" sz="3000" b="1" dirty="0">
                <a:solidFill>
                  <a:srgbClr val="E0582D"/>
                </a:solidFill>
                <a:latin typeface="Arial" panose="020B0604020202020204" pitchFamily="34" charset="0"/>
                <a:ea typeface="MS PGothic" charset="-128"/>
                <a:cs typeface="Arial" panose="020B0604020202020204" pitchFamily="34" charset="0"/>
              </a:rPr>
              <a:t>Implementation</a:t>
            </a:r>
            <a:r>
              <a:rPr lang="en-US" altLang="x-none" sz="3000" dirty="0">
                <a:solidFill>
                  <a:srgbClr val="E0582D"/>
                </a:solidFill>
                <a:latin typeface="Arial" panose="020B0604020202020204" pitchFamily="34" charset="0"/>
                <a:ea typeface="MS PGothic" charset="-128"/>
                <a:cs typeface="Arial" panose="020B0604020202020204" pitchFamily="34" charset="0"/>
              </a:rPr>
              <a:t> and adaptations (</a:t>
            </a:r>
            <a:r>
              <a:rPr lang="en-US" altLang="x-none" sz="3000" i="1" dirty="0">
                <a:solidFill>
                  <a:srgbClr val="E0582D"/>
                </a:solidFill>
                <a:latin typeface="Arial" panose="020B0604020202020204" pitchFamily="34" charset="0"/>
                <a:ea typeface="MS PGothic" charset="-128"/>
                <a:cs typeface="Arial" panose="020B0604020202020204" pitchFamily="34" charset="0"/>
              </a:rPr>
              <a:t>content</a:t>
            </a:r>
            <a:r>
              <a:rPr lang="en-US" altLang="x-none" sz="3000" dirty="0">
                <a:solidFill>
                  <a:srgbClr val="E0582D"/>
                </a:solidFill>
                <a:latin typeface="Arial" panose="020B0604020202020204" pitchFamily="34" charset="0"/>
                <a:ea typeface="MS PGothic" charset="-128"/>
                <a:cs typeface="Arial" panose="020B0604020202020204" pitchFamily="34" charset="0"/>
              </a:rPr>
              <a:t> of computerized system was standardized)</a:t>
            </a:r>
            <a:endParaRPr altLang="x-none" sz="3000" dirty="0">
              <a:solidFill>
                <a:srgbClr val="E0582D"/>
              </a:solidFill>
              <a:latin typeface="Arial" panose="020B0604020202020204" pitchFamily="34" charset="0"/>
              <a:ea typeface="MS PGothic" charset="-128"/>
              <a:cs typeface="Arial" panose="020B0604020202020204" pitchFamily="34" charset="0"/>
            </a:endParaRPr>
          </a:p>
        </p:txBody>
      </p:sp>
      <p:sp>
        <p:nvSpPr>
          <p:cNvPr id="4099" name="Content Placeholder 7">
            <a:extLst>
              <a:ext uri="{FF2B5EF4-FFF2-40B4-BE49-F238E27FC236}">
                <a16:creationId xmlns:a16="http://schemas.microsoft.com/office/drawing/2014/main" id="{8A5DD7A6-C3F9-C244-96FB-6CA8B59FECCB}"/>
              </a:ext>
            </a:extLst>
          </p:cNvPr>
          <p:cNvSpPr>
            <a:spLocks noGrp="1"/>
          </p:cNvSpPr>
          <p:nvPr>
            <p:ph idx="4294967295"/>
          </p:nvPr>
        </p:nvSpPr>
        <p:spPr>
          <a:xfrm>
            <a:off x="609600" y="1295400"/>
            <a:ext cx="8077200" cy="5105400"/>
          </a:xfrm>
        </p:spPr>
        <p:txBody>
          <a:bodyPr rtlCol="0">
            <a:noAutofit/>
          </a:bodyPr>
          <a:lstStyle/>
          <a:p>
            <a:pPr marL="0" lvl="1" indent="893">
              <a:spcAft>
                <a:spcPts val="450"/>
              </a:spcAft>
              <a:buNone/>
              <a:defRPr/>
            </a:pPr>
            <a:r>
              <a:rPr lang="en-US" sz="2400" b="1" dirty="0">
                <a:solidFill>
                  <a:schemeClr val="tx1"/>
                </a:solidFill>
                <a:latin typeface="Arial" panose="020B0604020202020204" pitchFamily="34" charset="0"/>
                <a:ea typeface="ＭＳ Ｐゴシック" charset="0"/>
                <a:cs typeface="Arial" panose="020B0604020202020204" pitchFamily="34" charset="0"/>
              </a:rPr>
              <a:t>   Assessment</a:t>
            </a:r>
            <a:r>
              <a:rPr lang="en-US" sz="2400" dirty="0">
                <a:solidFill>
                  <a:schemeClr val="tx1"/>
                </a:solidFill>
                <a:latin typeface="Arial" panose="020B0604020202020204" pitchFamily="34" charset="0"/>
                <a:ea typeface="ＭＳ Ｐゴシック" charset="0"/>
                <a:cs typeface="Arial" panose="020B0604020202020204" pitchFamily="34" charset="0"/>
              </a:rPr>
              <a:t> strategies:</a:t>
            </a:r>
          </a:p>
          <a:p>
            <a:pPr marL="596504" lvl="1" indent="-250031">
              <a:buClrTx/>
              <a:buFont typeface="Wingdings 2" charset="2"/>
              <a:buChar char=""/>
              <a:defRPr/>
            </a:pPr>
            <a:r>
              <a:rPr lang="en-US" sz="2400" dirty="0">
                <a:solidFill>
                  <a:schemeClr val="tx1"/>
                </a:solidFill>
                <a:latin typeface="Arial" panose="020B0604020202020204" pitchFamily="34" charset="0"/>
                <a:ea typeface="ＭＳ Ｐゴシック" charset="0"/>
                <a:cs typeface="Arial" panose="020B0604020202020204" pitchFamily="34" charset="0"/>
              </a:rPr>
              <a:t>Web at home </a:t>
            </a:r>
          </a:p>
          <a:p>
            <a:pPr marL="596504" lvl="1" indent="-250031">
              <a:buClrTx/>
              <a:buFont typeface="Wingdings 2" charset="2"/>
              <a:buChar char=""/>
              <a:defRPr/>
            </a:pPr>
            <a:r>
              <a:rPr lang="en-US" sz="2400" dirty="0">
                <a:solidFill>
                  <a:schemeClr val="tx1"/>
                </a:solidFill>
                <a:latin typeface="Arial" panose="020B0604020202020204" pitchFamily="34" charset="0"/>
                <a:ea typeface="ＭＳ Ｐゴシック" charset="0"/>
                <a:cs typeface="Arial" panose="020B0604020202020204" pitchFamily="34" charset="0"/>
              </a:rPr>
              <a:t>Patients completed by self in waiting room</a:t>
            </a:r>
          </a:p>
          <a:p>
            <a:pPr marL="596504" lvl="1" indent="-250031">
              <a:buClrTx/>
              <a:buFont typeface="Wingdings 2" charset="2"/>
              <a:buChar char=""/>
              <a:defRPr/>
            </a:pPr>
            <a:r>
              <a:rPr lang="en-US" sz="2400" dirty="0">
                <a:solidFill>
                  <a:schemeClr val="tx1"/>
                </a:solidFill>
                <a:latin typeface="Arial" panose="020B0604020202020204" pitchFamily="34" charset="0"/>
                <a:ea typeface="ＭＳ Ｐゴシック" charset="0"/>
                <a:cs typeface="Arial" panose="020B0604020202020204" pitchFamily="34" charset="0"/>
              </a:rPr>
              <a:t>Research team or some health systems assistance</a:t>
            </a:r>
          </a:p>
          <a:p>
            <a:pPr marL="596504" lvl="1" indent="-250031">
              <a:buClrTx/>
              <a:buFont typeface="Wingdings 2" charset="2"/>
              <a:buChar char=""/>
              <a:defRPr/>
            </a:pPr>
            <a:endParaRPr lang="en-US" sz="2400" b="1" dirty="0">
              <a:solidFill>
                <a:schemeClr val="tx1"/>
              </a:solidFill>
              <a:latin typeface="Arial" panose="020B0604020202020204" pitchFamily="34" charset="0"/>
              <a:ea typeface="ＭＳ Ｐゴシック" charset="0"/>
              <a:cs typeface="Arial" panose="020B0604020202020204" pitchFamily="34" charset="0"/>
            </a:endParaRPr>
          </a:p>
          <a:p>
            <a:pPr marL="346473" lvl="1" indent="0">
              <a:buClrTx/>
              <a:buNone/>
              <a:defRPr/>
            </a:pPr>
            <a:r>
              <a:rPr lang="en-US" sz="2600" b="1" dirty="0">
                <a:solidFill>
                  <a:schemeClr val="tx1"/>
                </a:solidFill>
                <a:latin typeface="Arial" panose="020B0604020202020204" pitchFamily="34" charset="0"/>
                <a:ea typeface="ＭＳ Ｐゴシック" charset="0"/>
                <a:cs typeface="Arial" panose="020B0604020202020204" pitchFamily="34" charset="0"/>
              </a:rPr>
              <a:t>Counseling</a:t>
            </a:r>
            <a:r>
              <a:rPr lang="en-US" sz="2600" dirty="0">
                <a:solidFill>
                  <a:schemeClr val="tx1"/>
                </a:solidFill>
                <a:latin typeface="Arial" panose="020B0604020202020204" pitchFamily="34" charset="0"/>
                <a:ea typeface="ＭＳ Ｐゴシック" charset="0"/>
                <a:cs typeface="Arial" panose="020B0604020202020204" pitchFamily="34" charset="0"/>
              </a:rPr>
              <a:t>:</a:t>
            </a:r>
          </a:p>
          <a:p>
            <a:pPr marL="596504" lvl="1" indent="-250031">
              <a:spcAft>
                <a:spcPts val="900"/>
              </a:spcAft>
              <a:buClrTx/>
              <a:buFont typeface="Wingdings 2" charset="2"/>
              <a:buChar char=""/>
              <a:defRPr/>
            </a:pPr>
            <a:r>
              <a:rPr lang="en-US" sz="2400" dirty="0">
                <a:solidFill>
                  <a:schemeClr val="tx1"/>
                </a:solidFill>
                <a:latin typeface="Arial" panose="020B0604020202020204" pitchFamily="34" charset="0"/>
                <a:ea typeface="ＭＳ Ｐゴシック" charset="0"/>
                <a:cs typeface="Arial" panose="020B0604020202020204" pitchFamily="34" charset="0"/>
              </a:rPr>
              <a:t>Physicians</a:t>
            </a:r>
          </a:p>
          <a:p>
            <a:pPr marL="596504" lvl="1" indent="-250031">
              <a:spcAft>
                <a:spcPts val="900"/>
              </a:spcAft>
              <a:buClrTx/>
              <a:buFont typeface="Wingdings 2" charset="2"/>
              <a:buChar char=""/>
              <a:defRPr/>
            </a:pPr>
            <a:r>
              <a:rPr lang="en-US" sz="2400" dirty="0">
                <a:solidFill>
                  <a:schemeClr val="tx1"/>
                </a:solidFill>
                <a:latin typeface="Arial" panose="020B0604020202020204" pitchFamily="34" charset="0"/>
                <a:ea typeface="ＭＳ Ｐゴシック" charset="0"/>
                <a:cs typeface="Arial" panose="020B0604020202020204" pitchFamily="34" charset="0"/>
              </a:rPr>
              <a:t>Other staff-nurse, behavioral health </a:t>
            </a:r>
          </a:p>
          <a:p>
            <a:pPr marL="596504" lvl="1" indent="-250031">
              <a:spcAft>
                <a:spcPts val="900"/>
              </a:spcAft>
              <a:buClrTx/>
              <a:buFont typeface="Wingdings 2" charset="2"/>
              <a:buChar char=""/>
              <a:defRPr/>
            </a:pPr>
            <a:r>
              <a:rPr lang="en-US" sz="2400" dirty="0">
                <a:solidFill>
                  <a:schemeClr val="tx1"/>
                </a:solidFill>
                <a:latin typeface="Arial" panose="020B0604020202020204" pitchFamily="34" charset="0"/>
                <a:ea typeface="ＭＳ Ｐゴシック" charset="0"/>
                <a:cs typeface="Arial" panose="020B0604020202020204" pitchFamily="34" charset="0"/>
              </a:rPr>
              <a:t>No additional counseling</a:t>
            </a:r>
          </a:p>
          <a:p>
            <a:pPr marL="346473" lvl="1" indent="0">
              <a:spcAft>
                <a:spcPts val="900"/>
              </a:spcAft>
              <a:buClrTx/>
              <a:buNone/>
              <a:defRPr/>
            </a:pPr>
            <a:endParaRPr lang="en-US" sz="2400" i="1" dirty="0">
              <a:solidFill>
                <a:schemeClr val="tx1"/>
              </a:solidFill>
              <a:latin typeface="Arial" panose="020B0604020202020204" pitchFamily="34" charset="0"/>
              <a:ea typeface="ＭＳ Ｐゴシック" charset="0"/>
              <a:cs typeface="Arial" panose="020B0604020202020204" pitchFamily="34" charset="0"/>
            </a:endParaRPr>
          </a:p>
          <a:p>
            <a:pPr marL="346473" lvl="1" indent="0">
              <a:spcAft>
                <a:spcPts val="900"/>
              </a:spcAft>
              <a:buClrTx/>
              <a:buNone/>
              <a:defRPr/>
            </a:pPr>
            <a:r>
              <a:rPr lang="en-US" sz="2400" b="1" dirty="0">
                <a:solidFill>
                  <a:schemeClr val="tx1"/>
                </a:solidFill>
                <a:latin typeface="Arial" panose="020B0604020202020204" pitchFamily="34" charset="0"/>
                <a:ea typeface="ＭＳ Ｐゴシック" charset="0"/>
                <a:cs typeface="Arial" panose="020B0604020202020204" pitchFamily="34" charset="0"/>
              </a:rPr>
              <a:t>Cost: </a:t>
            </a:r>
            <a:r>
              <a:rPr lang="en-US" sz="2400" dirty="0">
                <a:solidFill>
                  <a:schemeClr val="tx1"/>
                </a:solidFill>
                <a:latin typeface="Arial" panose="020B0604020202020204" pitchFamily="34" charset="0"/>
                <a:ea typeface="ＭＳ Ｐゴシック" charset="0"/>
                <a:cs typeface="Arial" panose="020B0604020202020204" pitchFamily="34" charset="0"/>
              </a:rPr>
              <a:t>Delivery of MOHR took 28 minutes (range 16-31), including assessment, feedback and counseling </a:t>
            </a:r>
          </a:p>
        </p:txBody>
      </p:sp>
    </p:spTree>
    <p:extLst>
      <p:ext uri="{BB962C8B-B14F-4D97-AF65-F5344CB8AC3E}">
        <p14:creationId xmlns:p14="http://schemas.microsoft.com/office/powerpoint/2010/main" val="2709113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1298B010-8306-D742-B96A-A31FFDA5204B}"/>
              </a:ext>
            </a:extLst>
          </p:cNvPr>
          <p:cNvSpPr>
            <a:spLocks noGrp="1"/>
          </p:cNvSpPr>
          <p:nvPr>
            <p:ph type="title"/>
          </p:nvPr>
        </p:nvSpPr>
        <p:spPr>
          <a:xfrm>
            <a:off x="762000" y="381000"/>
            <a:ext cx="7162800" cy="976563"/>
          </a:xfrm>
        </p:spPr>
        <p:txBody>
          <a:bodyPr>
            <a:noAutofit/>
          </a:bodyPr>
          <a:lstStyle/>
          <a:p>
            <a:pPr>
              <a:lnSpc>
                <a:spcPct val="110000"/>
              </a:lnSpc>
              <a:defRPr/>
            </a:pPr>
            <a:r>
              <a:rPr lang="en-US" altLang="x-none" sz="2700" dirty="0">
                <a:solidFill>
                  <a:srgbClr val="E0582D"/>
                </a:solidFill>
                <a:latin typeface="+mn-lt"/>
                <a:ea typeface="MS PGothic" charset="-128"/>
                <a:cs typeface="Arial" panose="020B0604020202020204" pitchFamily="34" charset="0"/>
              </a:rPr>
              <a:t>Effectiveness: Secondary Outcome</a:t>
            </a:r>
            <a:br>
              <a:rPr lang="en-US" altLang="x-none" sz="2700" dirty="0">
                <a:solidFill>
                  <a:srgbClr val="E0582D"/>
                </a:solidFill>
                <a:latin typeface="+mn-lt"/>
                <a:ea typeface="MS PGothic" charset="-128"/>
                <a:cs typeface="Arial" panose="020B0604020202020204" pitchFamily="34" charset="0"/>
              </a:rPr>
            </a:br>
            <a:r>
              <a:rPr altLang="x-none" sz="2700" dirty="0">
                <a:solidFill>
                  <a:schemeClr val="tx1"/>
                </a:solidFill>
                <a:latin typeface="+mn-lt"/>
                <a:ea typeface="MS PGothic" charset="-128"/>
                <a:cs typeface="Arial" panose="020B0604020202020204" pitchFamily="34" charset="0"/>
              </a:rPr>
              <a:t>Have you made any positive changes</a:t>
            </a:r>
            <a:r>
              <a:rPr lang="en-US" altLang="x-none" sz="2700" dirty="0">
                <a:solidFill>
                  <a:schemeClr val="tx1"/>
                </a:solidFill>
                <a:latin typeface="+mn-lt"/>
                <a:ea typeface="MS PGothic" charset="-128"/>
                <a:cs typeface="Arial" panose="020B0604020202020204" pitchFamily="34" charset="0"/>
              </a:rPr>
              <a:t>?</a:t>
            </a:r>
            <a:r>
              <a:rPr altLang="x-none" sz="2700" dirty="0">
                <a:solidFill>
                  <a:schemeClr val="tx1"/>
                </a:solidFill>
                <a:latin typeface="+mn-lt"/>
                <a:ea typeface="MS PGothic" charset="-128"/>
                <a:cs typeface="Arial" panose="020B0604020202020204" pitchFamily="34" charset="0"/>
              </a:rPr>
              <a:t> </a:t>
            </a:r>
          </a:p>
        </p:txBody>
      </p:sp>
      <p:pic>
        <p:nvPicPr>
          <p:cNvPr id="47106" name="Picture 2">
            <a:extLst>
              <a:ext uri="{FF2B5EF4-FFF2-40B4-BE49-F238E27FC236}">
                <a16:creationId xmlns:a16="http://schemas.microsoft.com/office/drawing/2014/main" id="{EE7E4DB1-BFF0-5346-AF85-BECDC536783B}"/>
              </a:ext>
            </a:extLst>
          </p:cNvPr>
          <p:cNvPicPr>
            <a:picLocks noChangeAspect="1" noChangeArrowheads="1"/>
          </p:cNvPicPr>
          <p:nvPr/>
        </p:nvPicPr>
        <p:blipFill>
          <a:blip r:embed="rId3"/>
          <a:srcRect/>
          <a:stretch>
            <a:fillRect/>
          </a:stretch>
        </p:blipFill>
        <p:spPr bwMode="auto">
          <a:xfrm>
            <a:off x="275956" y="1554014"/>
            <a:ext cx="8410843" cy="4948994"/>
          </a:xfrm>
          <a:prstGeom prst="rect">
            <a:avLst/>
          </a:prstGeom>
          <a:noFill/>
          <a:ln w="635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776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C7BB-9AD0-8E4F-A303-8202E0D8C45F}"/>
              </a:ext>
            </a:extLst>
          </p:cNvPr>
          <p:cNvSpPr>
            <a:spLocks noGrp="1"/>
          </p:cNvSpPr>
          <p:nvPr>
            <p:ph type="title"/>
          </p:nvPr>
        </p:nvSpPr>
        <p:spPr>
          <a:xfrm>
            <a:off x="456362" y="1256918"/>
            <a:ext cx="5945276" cy="553998"/>
          </a:xfrm>
        </p:spPr>
        <p:txBody>
          <a:bodyPr>
            <a:normAutofit fontScale="90000"/>
          </a:bodyPr>
          <a:lstStyle/>
          <a:p>
            <a:pPr>
              <a:defRPr/>
            </a:pPr>
            <a:r>
              <a:rPr dirty="0">
                <a:solidFill>
                  <a:schemeClr val="tx1">
                    <a:lumMod val="75000"/>
                    <a:lumOff val="25000"/>
                  </a:schemeClr>
                </a:solidFill>
              </a:rPr>
              <a:t>    </a:t>
            </a:r>
          </a:p>
        </p:txBody>
      </p:sp>
      <p:sp>
        <p:nvSpPr>
          <p:cNvPr id="88066" name="Content Placeholder 2">
            <a:extLst>
              <a:ext uri="{FF2B5EF4-FFF2-40B4-BE49-F238E27FC236}">
                <a16:creationId xmlns:a16="http://schemas.microsoft.com/office/drawing/2014/main" id="{70FC4CF0-4AF9-A04C-9395-BC0514E03984}"/>
              </a:ext>
            </a:extLst>
          </p:cNvPr>
          <p:cNvSpPr>
            <a:spLocks noGrp="1"/>
          </p:cNvSpPr>
          <p:nvPr>
            <p:ph idx="1"/>
          </p:nvPr>
        </p:nvSpPr>
        <p:spPr>
          <a:xfrm>
            <a:off x="762000" y="610953"/>
            <a:ext cx="5861447" cy="457200"/>
          </a:xfrm>
        </p:spPr>
        <p:txBody>
          <a:bodyPr vert="horz" wrap="square" lIns="91440" tIns="45720" rIns="91440" bIns="45720" numCol="1" rtlCol="0" anchor="ctr" anchorCtr="0" compatLnSpc="1">
            <a:prstTxWarp prst="textNoShape">
              <a:avLst/>
            </a:prstTxWarp>
            <a:noAutofit/>
          </a:bodyPr>
          <a:lstStyle/>
          <a:p>
            <a:pPr>
              <a:spcBef>
                <a:spcPct val="0"/>
              </a:spcBef>
              <a:buNone/>
            </a:pPr>
            <a:r>
              <a:rPr lang="en-US" altLang="en-US" sz="3200" spc="-5" dirty="0">
                <a:latin typeface="+mj-lt"/>
                <a:ea typeface="+mj-ea"/>
                <a:cs typeface="Arial" charset="0"/>
              </a:rPr>
              <a:t>Moral of this Example?</a:t>
            </a:r>
          </a:p>
        </p:txBody>
      </p:sp>
      <p:sp>
        <p:nvSpPr>
          <p:cNvPr id="3" name="TextBox 2">
            <a:extLst>
              <a:ext uri="{FF2B5EF4-FFF2-40B4-BE49-F238E27FC236}">
                <a16:creationId xmlns:a16="http://schemas.microsoft.com/office/drawing/2014/main" id="{427B85F2-7D06-C04A-9684-5E02F75160AA}"/>
              </a:ext>
            </a:extLst>
          </p:cNvPr>
          <p:cNvSpPr txBox="1">
            <a:spLocks noChangeArrowheads="1"/>
          </p:cNvSpPr>
          <p:nvPr/>
        </p:nvSpPr>
        <p:spPr bwMode="auto">
          <a:xfrm>
            <a:off x="609600" y="1546601"/>
            <a:ext cx="804639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914400" indent="-4572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buFont typeface="Arial" panose="020B0604020202020204" pitchFamily="34" charset="0"/>
              <a:buChar char="•"/>
              <a:defRPr/>
            </a:pPr>
            <a:r>
              <a:rPr lang="en-US" altLang="en-US" sz="2800" dirty="0"/>
              <a:t>Success demands tailoring, customization and adaptation at the levels of:</a:t>
            </a:r>
          </a:p>
          <a:p>
            <a:pPr marL="1371600" lvl="2" indent="-457200">
              <a:buFont typeface="Arial" panose="020B0604020202020204" pitchFamily="34" charset="0"/>
              <a:buChar char="•"/>
              <a:defRPr/>
            </a:pPr>
            <a:r>
              <a:rPr lang="en-US" altLang="en-US" sz="2800" dirty="0"/>
              <a:t> individual (patient)</a:t>
            </a:r>
          </a:p>
          <a:p>
            <a:pPr marL="1371600" lvl="2" indent="-457200">
              <a:buFont typeface="Arial" panose="020B0604020202020204" pitchFamily="34" charset="0"/>
              <a:buChar char="•"/>
              <a:defRPr/>
            </a:pPr>
            <a:r>
              <a:rPr lang="en-US" altLang="en-US" sz="2800" dirty="0"/>
              <a:t> staff or implementation personnel (clinician)</a:t>
            </a:r>
          </a:p>
          <a:p>
            <a:pPr marL="1371600" lvl="2" indent="-457200">
              <a:buFont typeface="Arial" panose="020B0604020202020204" pitchFamily="34" charset="0"/>
              <a:buChar char="•"/>
              <a:defRPr/>
            </a:pPr>
            <a:r>
              <a:rPr lang="en-US" altLang="en-US" sz="2800" dirty="0"/>
              <a:t> setting- (often multi-level: primary care practice here)</a:t>
            </a:r>
          </a:p>
          <a:p>
            <a:pPr lvl="1">
              <a:buFont typeface="Arial" panose="020B0604020202020204" pitchFamily="34" charset="0"/>
              <a:buChar char="•"/>
              <a:defRPr/>
            </a:pPr>
            <a:endParaRPr lang="en-US" altLang="en-US" sz="2800" dirty="0"/>
          </a:p>
        </p:txBody>
      </p:sp>
      <p:sp>
        <p:nvSpPr>
          <p:cNvPr id="5"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2121312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3">
            <a:extLst>
              <a:ext uri="{FF2B5EF4-FFF2-40B4-BE49-F238E27FC236}">
                <a16:creationId xmlns:a16="http://schemas.microsoft.com/office/drawing/2014/main" id="{5F19F401-5E73-2044-994F-5C38E53858C5}"/>
              </a:ext>
            </a:extLst>
          </p:cNvPr>
          <p:cNvSpPr>
            <a:spLocks noChangeArrowheads="1"/>
          </p:cNvSpPr>
          <p:nvPr/>
        </p:nvSpPr>
        <p:spPr bwMode="auto">
          <a:xfrm>
            <a:off x="743639" y="661620"/>
            <a:ext cx="4064794" cy="590931"/>
          </a:xfrm>
          <a:prstGeom prst="rect">
            <a:avLst/>
          </a:prstGeom>
        </p:spPr>
        <p:txBody>
          <a:bodyPr vert="horz" wrap="square" lIns="91440" tIns="45720" rIns="91440" bIns="45720" numCol="1" rtlCol="0" anchor="ctr" anchorCtr="0" compatLnSpc="1">
            <a:prstTxWarp prst="textNoShape">
              <a:avLst/>
            </a:prstTxWarp>
            <a:noAutofit/>
          </a:bodyPr>
          <a:lstStyle/>
          <a:p>
            <a:pPr defTabSz="685800">
              <a:lnSpc>
                <a:spcPct val="90000"/>
              </a:lnSpc>
              <a:spcBef>
                <a:spcPct val="0"/>
              </a:spcBef>
            </a:pPr>
            <a:r>
              <a:rPr lang="en-US" altLang="en-US" sz="3600" spc="-5" dirty="0">
                <a:solidFill>
                  <a:schemeClr val="accent1"/>
                </a:solidFill>
                <a:latin typeface="+mj-lt"/>
                <a:ea typeface="+mj-ea"/>
                <a:cs typeface="Arial" charset="0"/>
              </a:rPr>
              <a:t>Evolution of RE-AIM</a:t>
            </a:r>
          </a:p>
        </p:txBody>
      </p:sp>
      <p:sp>
        <p:nvSpPr>
          <p:cNvPr id="39939" name="TextBox 4">
            <a:extLst>
              <a:ext uri="{FF2B5EF4-FFF2-40B4-BE49-F238E27FC236}">
                <a16:creationId xmlns:a16="http://schemas.microsoft.com/office/drawing/2014/main" id="{B611BF96-D25F-F548-A7EB-2D9EB7A401E4}"/>
              </a:ext>
            </a:extLst>
          </p:cNvPr>
          <p:cNvSpPr txBox="1">
            <a:spLocks noChangeArrowheads="1"/>
          </p:cNvSpPr>
          <p:nvPr/>
        </p:nvSpPr>
        <p:spPr bwMode="auto">
          <a:xfrm>
            <a:off x="381000" y="5791200"/>
            <a:ext cx="88677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400" dirty="0"/>
          </a:p>
          <a:p>
            <a:r>
              <a:rPr lang="en-US" altLang="en-US" sz="1400" dirty="0" err="1"/>
              <a:t>Gaglio</a:t>
            </a:r>
            <a:r>
              <a:rPr lang="en-US" altLang="en-US" sz="1400" dirty="0"/>
              <a:t>, et al. The RE-AIM framework….</a:t>
            </a:r>
            <a:r>
              <a:rPr lang="en-US" altLang="en-US" sz="1400" i="1" dirty="0"/>
              <a:t>AJPH </a:t>
            </a:r>
            <a:r>
              <a:rPr lang="en-US" altLang="en-US" sz="1400" dirty="0"/>
              <a:t>2013; 103:38-46. </a:t>
            </a:r>
          </a:p>
          <a:p>
            <a:r>
              <a:rPr lang="en-US" altLang="en-US" sz="1400" dirty="0" err="1"/>
              <a:t>Holtrop</a:t>
            </a:r>
            <a:r>
              <a:rPr lang="en-US" altLang="en-US" sz="1400" dirty="0"/>
              <a:t>, et al. BMC Health Serv Res. 2018 Mar 13;18(1):177. </a:t>
            </a:r>
            <a:r>
              <a:rPr lang="en-US" altLang="en-US" sz="1400" dirty="0" err="1"/>
              <a:t>doi</a:t>
            </a:r>
            <a:r>
              <a:rPr lang="en-US" altLang="en-US" sz="1400" dirty="0"/>
              <a:t>: 10.  </a:t>
            </a:r>
          </a:p>
        </p:txBody>
      </p:sp>
      <p:pic>
        <p:nvPicPr>
          <p:cNvPr id="39940" name="Diagram 6">
            <a:extLst>
              <a:ext uri="{FF2B5EF4-FFF2-40B4-BE49-F238E27FC236}">
                <a16:creationId xmlns:a16="http://schemas.microsoft.com/office/drawing/2014/main" id="{03E750CE-CE96-FC4F-B572-796954DDDF0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1" y="2133601"/>
            <a:ext cx="3505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pic>
        <p:nvPicPr>
          <p:cNvPr id="39941" name="Group 2">
            <a:extLst>
              <a:ext uri="{FF2B5EF4-FFF2-40B4-BE49-F238E27FC236}">
                <a16:creationId xmlns:a16="http://schemas.microsoft.com/office/drawing/2014/main" id="{C79FC7D4-BA7A-9741-9DDB-C9E6821B0E40}"/>
              </a:ext>
            </a:extLst>
          </p:cNvPr>
          <p:cNvPicPr>
            <a:picLocks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30363">
            <a:off x="5827873" y="499546"/>
            <a:ext cx="1984053" cy="162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EA4C4807-E172-8047-9DCA-77B025B6A4CA}"/>
              </a:ext>
            </a:extLst>
          </p:cNvPr>
          <p:cNvSpPr>
            <a:spLocks noGrp="1"/>
          </p:cNvSpPr>
          <p:nvPr>
            <p:ph sz="half" idx="1"/>
          </p:nvPr>
        </p:nvSpPr>
        <p:spPr>
          <a:xfrm>
            <a:off x="76201" y="1626084"/>
            <a:ext cx="5410200" cy="4903780"/>
          </a:xfrm>
        </p:spPr>
        <p:txBody>
          <a:bodyPr rtlCol="0">
            <a:noAutofit/>
          </a:bodyPr>
          <a:lstStyle/>
          <a:p>
            <a:pPr marL="685800" indent="-342900">
              <a:buClrTx/>
              <a:buFont typeface="Arial" panose="020B0604020202020204" pitchFamily="34" charset="0"/>
              <a:buChar char="•"/>
              <a:defRPr/>
            </a:pPr>
            <a:r>
              <a:rPr lang="en-US" sz="2400" dirty="0">
                <a:solidFill>
                  <a:schemeClr val="tx1"/>
                </a:solidFill>
                <a:latin typeface="Arial" panose="020B0604020202020204" pitchFamily="34" charset="0"/>
                <a:cs typeface="Arial" panose="020B0604020202020204" pitchFamily="34" charset="0"/>
              </a:rPr>
              <a:t>Applied to many different content areas</a:t>
            </a:r>
          </a:p>
          <a:p>
            <a:pPr marL="685800" indent="-342900">
              <a:buClrTx/>
              <a:buFont typeface="Arial" panose="020B0604020202020204" pitchFamily="34" charset="0"/>
              <a:buChar char="•"/>
              <a:defRPr/>
            </a:pPr>
            <a:endParaRPr lang="en-US" sz="2400" dirty="0">
              <a:solidFill>
                <a:schemeClr val="tx1"/>
              </a:solidFill>
              <a:latin typeface="Arial" panose="020B0604020202020204" pitchFamily="34" charset="0"/>
              <a:cs typeface="Arial" panose="020B0604020202020204" pitchFamily="34" charset="0"/>
            </a:endParaRPr>
          </a:p>
          <a:p>
            <a:pPr marL="685800" indent="-342900">
              <a:buClrTx/>
              <a:buFont typeface="Arial" panose="020B0604020202020204" pitchFamily="34" charset="0"/>
              <a:buChar char="•"/>
              <a:defRPr/>
            </a:pPr>
            <a:r>
              <a:rPr lang="en-US" sz="2400" dirty="0">
                <a:solidFill>
                  <a:schemeClr val="tx1"/>
                </a:solidFill>
                <a:latin typeface="Arial" panose="020B0604020202020204" pitchFamily="34" charset="0"/>
                <a:cs typeface="Arial" panose="020B0604020202020204" pitchFamily="34" charset="0"/>
              </a:rPr>
              <a:t>Used for both </a:t>
            </a:r>
            <a:r>
              <a:rPr lang="en-US" sz="2400" b="1" dirty="0">
                <a:solidFill>
                  <a:schemeClr val="tx1"/>
                </a:solidFill>
                <a:latin typeface="Arial" panose="020B0604020202020204" pitchFamily="34" charset="0"/>
                <a:cs typeface="Arial" panose="020B0604020202020204" pitchFamily="34" charset="0"/>
              </a:rPr>
              <a:t>planning and evaluation</a:t>
            </a:r>
          </a:p>
          <a:p>
            <a:pPr marL="685800" indent="-342900">
              <a:buClrTx/>
              <a:buFont typeface="Arial" panose="020B0604020202020204" pitchFamily="34" charset="0"/>
              <a:buChar char="•"/>
              <a:defRPr/>
            </a:pPr>
            <a:endParaRPr lang="en-US" sz="2400" b="1" dirty="0">
              <a:solidFill>
                <a:schemeClr val="tx1"/>
              </a:solidFill>
              <a:latin typeface="Arial" panose="020B0604020202020204" pitchFamily="34" charset="0"/>
              <a:cs typeface="Arial" panose="020B0604020202020204" pitchFamily="34" charset="0"/>
            </a:endParaRPr>
          </a:p>
          <a:p>
            <a:pPr marL="685800" indent="-342900">
              <a:buClrTx/>
              <a:buFont typeface="Arial" panose="020B0604020202020204" pitchFamily="34" charset="0"/>
              <a:buChar char="•"/>
              <a:defRPr/>
            </a:pPr>
            <a:r>
              <a:rPr lang="en-US" sz="2400" dirty="0">
                <a:solidFill>
                  <a:schemeClr val="tx1"/>
                </a:solidFill>
                <a:latin typeface="Arial" panose="020B0604020202020204" pitchFamily="34" charset="0"/>
                <a:cs typeface="Arial" panose="020B0604020202020204" pitchFamily="34" charset="0"/>
              </a:rPr>
              <a:t>Underreporting of key components:</a:t>
            </a:r>
          </a:p>
          <a:p>
            <a:pPr marL="928800" lvl="1" indent="-342900">
              <a:buClrTx/>
              <a:buFont typeface="Courier New" panose="02070309020205020404" pitchFamily="49" charset="0"/>
              <a:buChar char="o"/>
              <a:defRPr/>
            </a:pPr>
            <a:r>
              <a:rPr lang="en-US" sz="2400" b="1" dirty="0">
                <a:solidFill>
                  <a:schemeClr val="tx1"/>
                </a:solidFill>
                <a:latin typeface="Arial" panose="020B0604020202020204" pitchFamily="34" charset="0"/>
                <a:cs typeface="Arial" panose="020B0604020202020204" pitchFamily="34" charset="0"/>
              </a:rPr>
              <a:t>Setting level factors </a:t>
            </a:r>
            <a:r>
              <a:rPr lang="en-US" sz="2400" dirty="0">
                <a:solidFill>
                  <a:schemeClr val="tx1"/>
                </a:solidFill>
                <a:latin typeface="Arial" panose="020B0604020202020204" pitchFamily="34" charset="0"/>
                <a:cs typeface="Arial" panose="020B0604020202020204" pitchFamily="34" charset="0"/>
              </a:rPr>
              <a:t>reported much less often (e.g., adoption, maintenance)</a:t>
            </a:r>
          </a:p>
        </p:txBody>
      </p:sp>
    </p:spTree>
    <p:extLst>
      <p:ext uri="{BB962C8B-B14F-4D97-AF65-F5344CB8AC3E}">
        <p14:creationId xmlns:p14="http://schemas.microsoft.com/office/powerpoint/2010/main" val="169735021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id="{C40DF1F4-3E56-2645-9A70-73AC21ECEC1B}"/>
              </a:ext>
            </a:extLst>
          </p:cNvPr>
          <p:cNvSpPr>
            <a:spLocks noChangeArrowheads="1"/>
          </p:cNvSpPr>
          <p:nvPr/>
        </p:nvSpPr>
        <p:spPr bwMode="auto">
          <a:xfrm>
            <a:off x="495660" y="381000"/>
            <a:ext cx="8240796" cy="1089529"/>
          </a:xfrm>
          <a:prstGeom prst="rect">
            <a:avLst/>
          </a:prstGeom>
        </p:spPr>
        <p:txBody>
          <a:bodyPr vert="horz" wrap="square" lIns="91440" tIns="45720" rIns="91440" bIns="45720" numCol="1" rtlCol="0" anchor="ctr" anchorCtr="0" compatLnSpc="1">
            <a:prstTxWarp prst="textNoShape">
              <a:avLst/>
            </a:prstTxWarp>
            <a:noAutofit/>
          </a:bodyPr>
          <a:lstStyle/>
          <a:p>
            <a:pPr defTabSz="685800">
              <a:lnSpc>
                <a:spcPct val="90000"/>
              </a:lnSpc>
              <a:spcBef>
                <a:spcPct val="0"/>
              </a:spcBef>
            </a:pPr>
            <a:r>
              <a:rPr lang="en-US" altLang="en-US" sz="3600" b="1" spc="-5" dirty="0">
                <a:solidFill>
                  <a:schemeClr val="accent1"/>
                </a:solidFill>
                <a:latin typeface="+mj-lt"/>
                <a:ea typeface="+mj-ea"/>
                <a:cs typeface="Arial" charset="0"/>
              </a:rPr>
              <a:t>Context</a:t>
            </a:r>
            <a:r>
              <a:rPr lang="en-US" altLang="en-US" sz="3600" spc="-5" dirty="0">
                <a:solidFill>
                  <a:schemeClr val="accent1"/>
                </a:solidFill>
                <a:latin typeface="+mj-lt"/>
                <a:ea typeface="+mj-ea"/>
                <a:cs typeface="Arial" charset="0"/>
              </a:rPr>
              <a:t> Issues from a RE-AIM Perspective </a:t>
            </a:r>
          </a:p>
        </p:txBody>
      </p:sp>
      <p:sp>
        <p:nvSpPr>
          <p:cNvPr id="10" name="TextBox 2">
            <a:extLst>
              <a:ext uri="{FF2B5EF4-FFF2-40B4-BE49-F238E27FC236}">
                <a16:creationId xmlns:a16="http://schemas.microsoft.com/office/drawing/2014/main" id="{CC04D4C0-A1EB-C44A-AB9A-0E8A32088F6B}"/>
              </a:ext>
            </a:extLst>
          </p:cNvPr>
          <p:cNvSpPr txBox="1">
            <a:spLocks noChangeArrowheads="1"/>
          </p:cNvSpPr>
          <p:nvPr/>
        </p:nvSpPr>
        <p:spPr bwMode="auto">
          <a:xfrm>
            <a:off x="529291" y="1544499"/>
            <a:ext cx="8227218" cy="433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Font typeface="Arial" panose="020B0604020202020204" pitchFamily="34" charset="0"/>
              <a:buChar char="•"/>
              <a:defRPr/>
            </a:pPr>
            <a:r>
              <a:rPr lang="en-US" altLang="en-US" sz="2300" b="1" dirty="0"/>
              <a:t>People exist in the context of culture and places in which they work, live, study and play  </a:t>
            </a:r>
          </a:p>
          <a:p>
            <a:pPr>
              <a:defRPr/>
            </a:pPr>
            <a:r>
              <a:rPr lang="en-US" altLang="en-US" sz="2300" b="1" dirty="0"/>
              <a:t>   </a:t>
            </a:r>
          </a:p>
          <a:p>
            <a:pPr marL="342900" indent="-342900">
              <a:buFont typeface="Arial" panose="020B0604020202020204" pitchFamily="34" charset="0"/>
              <a:buChar char="•"/>
              <a:defRPr/>
            </a:pPr>
            <a:r>
              <a:rPr lang="en-US" altLang="en-US" sz="2300" dirty="0"/>
              <a:t>Context is </a:t>
            </a:r>
            <a:r>
              <a:rPr lang="en-US" altLang="en-US" sz="2300" b="1" dirty="0"/>
              <a:t>multi-level and dynamic - </a:t>
            </a:r>
            <a:r>
              <a:rPr lang="en-US" altLang="en-US" sz="2300" dirty="0"/>
              <a:t>not just places, but also history and relationships (trust, etc.) </a:t>
            </a:r>
            <a:r>
              <a:rPr lang="en-US" altLang="en-US" sz="2300" b="1" i="1" dirty="0"/>
              <a:t>(Take Home Message)</a:t>
            </a:r>
          </a:p>
          <a:p>
            <a:pPr>
              <a:defRPr/>
            </a:pPr>
            <a:endParaRPr lang="en-US" altLang="en-US" sz="2300" b="1" i="1" dirty="0"/>
          </a:p>
          <a:p>
            <a:pPr marL="342900" indent="-342900">
              <a:spcBef>
                <a:spcPts val="900"/>
              </a:spcBef>
              <a:buFont typeface="Arial" panose="020B0604020202020204" pitchFamily="34" charset="0"/>
              <a:buChar char="•"/>
              <a:defRPr/>
            </a:pPr>
            <a:r>
              <a:rPr lang="en-US" altLang="en-US" sz="2300" dirty="0"/>
              <a:t>Studying and understanding context is challenging:</a:t>
            </a:r>
          </a:p>
          <a:p>
            <a:pPr marL="1085850" lvl="1" indent="-342900">
              <a:spcBef>
                <a:spcPts val="900"/>
              </a:spcBef>
              <a:buFont typeface="Arial" panose="020B0604020202020204" pitchFamily="34" charset="0"/>
              <a:buChar char="•"/>
              <a:defRPr/>
            </a:pPr>
            <a:r>
              <a:rPr lang="en-US" altLang="en-US" sz="2300" dirty="0"/>
              <a:t>So many factors…which are most important for which   issues, for which settings, for which populations</a:t>
            </a:r>
          </a:p>
          <a:p>
            <a:pPr marL="1085850" lvl="1" indent="-342900">
              <a:spcBef>
                <a:spcPts val="900"/>
              </a:spcBef>
              <a:buFont typeface="Arial" panose="020B0604020202020204" pitchFamily="34" charset="0"/>
              <a:buChar char="•"/>
              <a:defRPr/>
            </a:pPr>
            <a:r>
              <a:rPr lang="en-US" altLang="en-US" sz="2300" dirty="0"/>
              <a:t>Need for brief, validated pragmatic measure</a:t>
            </a:r>
          </a:p>
        </p:txBody>
      </p:sp>
      <p:sp>
        <p:nvSpPr>
          <p:cNvPr id="4"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
        <p:nvSpPr>
          <p:cNvPr id="2" name="Rectangle 1"/>
          <p:cNvSpPr/>
          <p:nvPr/>
        </p:nvSpPr>
        <p:spPr>
          <a:xfrm>
            <a:off x="465581" y="5991870"/>
            <a:ext cx="8270875" cy="584775"/>
          </a:xfrm>
          <a:prstGeom prst="rect">
            <a:avLst/>
          </a:prstGeom>
        </p:spPr>
        <p:txBody>
          <a:bodyPr wrap="square">
            <a:spAutoFit/>
          </a:bodyPr>
          <a:lstStyle/>
          <a:p>
            <a:r>
              <a:rPr lang="en-US" altLang="en-US" sz="1600" dirty="0">
                <a:latin typeface="Arial" panose="020B0604020202020204" pitchFamily="34" charset="0"/>
                <a:cs typeface="Arial" panose="020B0604020202020204" pitchFamily="34" charset="0"/>
              </a:rPr>
              <a:t>Bayliss et al. Understanding context. </a:t>
            </a:r>
            <a:r>
              <a:rPr lang="en-US" altLang="en-US" sz="1600" i="1" dirty="0">
                <a:latin typeface="Arial" panose="020B0604020202020204" pitchFamily="34" charset="0"/>
                <a:cs typeface="Arial" panose="020B0604020202020204" pitchFamily="34" charset="0"/>
              </a:rPr>
              <a:t>Ann Fam Med </a:t>
            </a:r>
            <a:r>
              <a:rPr lang="en-US" altLang="en-US" sz="1600" dirty="0">
                <a:latin typeface="Arial" panose="020B0604020202020204" pitchFamily="34" charset="0"/>
                <a:cs typeface="Arial" panose="020B0604020202020204" pitchFamily="34" charset="0"/>
              </a:rPr>
              <a:t>(2014) 12: 260-269</a:t>
            </a:r>
          </a:p>
          <a:p>
            <a:r>
              <a:rPr lang="en-US" altLang="en-US" sz="1600" dirty="0">
                <a:latin typeface="Arial" panose="020B0604020202020204" pitchFamily="34" charset="0"/>
                <a:cs typeface="Arial" panose="020B0604020202020204" pitchFamily="34" charset="0"/>
              </a:rPr>
              <a:t>Chambers, D et al. The dynamic sustainability framework.  </a:t>
            </a:r>
          </a:p>
        </p:txBody>
      </p:sp>
    </p:spTree>
    <p:extLst>
      <p:ext uri="{BB962C8B-B14F-4D97-AF65-F5344CB8AC3E}">
        <p14:creationId xmlns:p14="http://schemas.microsoft.com/office/powerpoint/2010/main" val="323192543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1" y="304800"/>
            <a:ext cx="7426340" cy="5638799"/>
          </a:xfrm>
          <a:prstGeom prst="rect">
            <a:avLst/>
          </a:prstGeom>
        </p:spPr>
      </p:pic>
      <p:sp>
        <p:nvSpPr>
          <p:cNvPr id="2" name="TextBox 1">
            <a:extLst>
              <a:ext uri="{FF2B5EF4-FFF2-40B4-BE49-F238E27FC236}">
                <a16:creationId xmlns:a16="http://schemas.microsoft.com/office/drawing/2014/main" id="{D928DD6E-ADAF-884A-B164-660942C2D838}"/>
              </a:ext>
            </a:extLst>
          </p:cNvPr>
          <p:cNvSpPr txBox="1"/>
          <p:nvPr/>
        </p:nvSpPr>
        <p:spPr>
          <a:xfrm>
            <a:off x="245953" y="990600"/>
            <a:ext cx="1950462" cy="1015663"/>
          </a:xfrm>
          <a:prstGeom prst="rect">
            <a:avLst/>
          </a:prstGeom>
          <a:noFill/>
        </p:spPr>
        <p:txBody>
          <a:bodyPr wrap="square" rtlCol="0">
            <a:spAutoFit/>
          </a:bodyPr>
          <a:lstStyle/>
          <a:p>
            <a:r>
              <a:rPr lang="en-US" sz="1500" b="1" dirty="0"/>
              <a:t>CONTEXT</a:t>
            </a:r>
            <a:r>
              <a:rPr lang="en-US" sz="1500" dirty="0"/>
              <a:t>- assessed via “PRISM” in </a:t>
            </a:r>
            <a:r>
              <a:rPr lang="en-US" sz="1500" b="1" dirty="0"/>
              <a:t>Expanded RE-AIM/ PRISM</a:t>
            </a:r>
          </a:p>
        </p:txBody>
      </p:sp>
      <p:sp>
        <p:nvSpPr>
          <p:cNvPr id="5" name="TextBox 4">
            <a:extLst>
              <a:ext uri="{FF2B5EF4-FFF2-40B4-BE49-F238E27FC236}">
                <a16:creationId xmlns:a16="http://schemas.microsoft.com/office/drawing/2014/main" id="{BFA09850-45B4-5B46-B681-383DA321B128}"/>
              </a:ext>
            </a:extLst>
          </p:cNvPr>
          <p:cNvSpPr txBox="1"/>
          <p:nvPr/>
        </p:nvSpPr>
        <p:spPr>
          <a:xfrm>
            <a:off x="533401" y="6095999"/>
            <a:ext cx="8001000" cy="861774"/>
          </a:xfrm>
          <a:prstGeom prst="rect">
            <a:avLst/>
          </a:prstGeom>
          <a:noFill/>
        </p:spPr>
        <p:txBody>
          <a:bodyPr wrap="square" rtlCol="0">
            <a:spAutoFit/>
          </a:bodyPr>
          <a:lstStyle/>
          <a:p>
            <a:r>
              <a:rPr lang="en-US" altLang="en-US" sz="1600" dirty="0"/>
              <a:t>PRISM = Pragmatic Robust Implementation and Sustainability Model</a:t>
            </a:r>
          </a:p>
          <a:p>
            <a:r>
              <a:rPr lang="en-US" sz="1600" dirty="0"/>
              <a:t>Feldstein &amp; Glasgow (2008). </a:t>
            </a:r>
            <a:r>
              <a:rPr lang="en-US" sz="1600" i="1" dirty="0"/>
              <a:t>Joint Commission J on Qual. &amp; Patient Safety, </a:t>
            </a:r>
            <a:r>
              <a:rPr lang="en-US" sz="1600" dirty="0"/>
              <a:t>34: 228-43.</a:t>
            </a:r>
          </a:p>
          <a:p>
            <a:endParaRPr lang="en-US" altLang="en-US" dirty="0"/>
          </a:p>
        </p:txBody>
      </p:sp>
      <p:sp>
        <p:nvSpPr>
          <p:cNvPr id="7" name="TextBox 6">
            <a:extLst>
              <a:ext uri="{FF2B5EF4-FFF2-40B4-BE49-F238E27FC236}">
                <a16:creationId xmlns:a16="http://schemas.microsoft.com/office/drawing/2014/main" id="{4BF20DF7-281B-B94E-A9B7-205DB60C164A}"/>
              </a:ext>
            </a:extLst>
          </p:cNvPr>
          <p:cNvSpPr txBox="1"/>
          <p:nvPr/>
        </p:nvSpPr>
        <p:spPr>
          <a:xfrm>
            <a:off x="304801" y="3731741"/>
            <a:ext cx="1066800" cy="1077218"/>
          </a:xfrm>
          <a:prstGeom prst="rect">
            <a:avLst/>
          </a:prstGeom>
          <a:noFill/>
        </p:spPr>
        <p:txBody>
          <a:bodyPr wrap="square" rtlCol="0">
            <a:spAutoFit/>
          </a:bodyPr>
          <a:lstStyle/>
          <a:p>
            <a:r>
              <a:rPr lang="en-US" sz="1600" dirty="0"/>
              <a:t>See </a:t>
            </a:r>
            <a:r>
              <a:rPr lang="en-US" sz="1600" dirty="0">
                <a:hlinkClick r:id="rId4"/>
              </a:rPr>
              <a:t>www.re-aim.org</a:t>
            </a:r>
            <a:r>
              <a:rPr lang="en-US" sz="1600" dirty="0"/>
              <a:t> for figure</a:t>
            </a:r>
          </a:p>
        </p:txBody>
      </p:sp>
    </p:spTree>
    <p:extLst>
      <p:ext uri="{BB962C8B-B14F-4D97-AF65-F5344CB8AC3E}">
        <p14:creationId xmlns:p14="http://schemas.microsoft.com/office/powerpoint/2010/main" val="1934764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https://static1.squarespace.com/static/54c805cbe4b04a2986d412f7/t/564cc827e4b0cede9a8a42f2/1447872552971/?format=1500w">
            <a:extLst>
              <a:ext uri="{FF2B5EF4-FFF2-40B4-BE49-F238E27FC236}">
                <a16:creationId xmlns:a16="http://schemas.microsoft.com/office/drawing/2014/main" id="{F4436DCA-15B9-494B-AD3A-3A1842C03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066800"/>
            <a:ext cx="46863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21748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5518" y="503310"/>
            <a:ext cx="7714082" cy="628377"/>
          </a:xfrm>
          <a:prstGeom prst="rect">
            <a:avLst/>
          </a:prstGeom>
        </p:spPr>
        <p:txBody>
          <a:bodyPr vert="horz" wrap="square" lIns="0" tIns="12700" rIns="0" bIns="0" rtlCol="0">
            <a:spAutoFit/>
          </a:bodyPr>
          <a:lstStyle/>
          <a:p>
            <a:pPr marL="12700">
              <a:lnSpc>
                <a:spcPct val="100000"/>
              </a:lnSpc>
              <a:spcBef>
                <a:spcPts val="100"/>
              </a:spcBef>
            </a:pPr>
            <a:r>
              <a:rPr spc="-5" dirty="0"/>
              <a:t>Need </a:t>
            </a:r>
            <a:r>
              <a:rPr dirty="0"/>
              <a:t>for</a:t>
            </a:r>
            <a:r>
              <a:rPr spc="-5" dirty="0"/>
              <a:t> </a:t>
            </a:r>
            <a:r>
              <a:rPr lang="en-US" spc="-5" dirty="0"/>
              <a:t>IS</a:t>
            </a:r>
            <a:r>
              <a:rPr spc="-50" dirty="0"/>
              <a:t> </a:t>
            </a:r>
            <a:r>
              <a:rPr dirty="0"/>
              <a:t>Research</a:t>
            </a:r>
          </a:p>
        </p:txBody>
      </p:sp>
      <p:sp>
        <p:nvSpPr>
          <p:cNvPr id="3" name="object 3"/>
          <p:cNvSpPr txBox="1"/>
          <p:nvPr/>
        </p:nvSpPr>
        <p:spPr>
          <a:xfrm>
            <a:off x="433577" y="1332620"/>
            <a:ext cx="5205223" cy="4502643"/>
          </a:xfrm>
          <a:prstGeom prst="rect">
            <a:avLst/>
          </a:prstGeom>
        </p:spPr>
        <p:txBody>
          <a:bodyPr vert="horz" wrap="square" lIns="0" tIns="85725" rIns="0" bIns="0" rtlCol="0">
            <a:spAutoFit/>
          </a:bodyPr>
          <a:lstStyle/>
          <a:p>
            <a:pPr marL="299085" marR="5080" indent="-286385">
              <a:lnSpc>
                <a:spcPct val="80000"/>
              </a:lnSpc>
              <a:spcBef>
                <a:spcPts val="675"/>
              </a:spcBef>
              <a:buChar char="•"/>
              <a:tabLst>
                <a:tab pos="299085" algn="l"/>
                <a:tab pos="299720" algn="l"/>
              </a:tabLst>
            </a:pPr>
            <a:r>
              <a:rPr sz="2400" spc="-10" dirty="0">
                <a:latin typeface="Arial"/>
                <a:cs typeface="Arial"/>
              </a:rPr>
              <a:t>Traditional </a:t>
            </a:r>
            <a:r>
              <a:rPr sz="2400" spc="-5" dirty="0">
                <a:latin typeface="Arial"/>
                <a:cs typeface="Arial"/>
              </a:rPr>
              <a:t>biomedical </a:t>
            </a:r>
            <a:r>
              <a:rPr sz="2400" spc="-75" dirty="0">
                <a:latin typeface="Arial"/>
                <a:cs typeface="Arial"/>
              </a:rPr>
              <a:t>RCTs </a:t>
            </a:r>
            <a:r>
              <a:rPr sz="2400" dirty="0">
                <a:latin typeface="Arial"/>
                <a:cs typeface="Arial"/>
              </a:rPr>
              <a:t>study  treatments </a:t>
            </a:r>
            <a:r>
              <a:rPr sz="2400" spc="-5" dirty="0">
                <a:latin typeface="Arial"/>
                <a:cs typeface="Arial"/>
              </a:rPr>
              <a:t>delivered </a:t>
            </a:r>
            <a:r>
              <a:rPr sz="2400" dirty="0">
                <a:latin typeface="Arial"/>
                <a:cs typeface="Arial"/>
              </a:rPr>
              <a:t>to </a:t>
            </a:r>
            <a:r>
              <a:rPr sz="2400" spc="-5" dirty="0">
                <a:latin typeface="Arial"/>
                <a:cs typeface="Arial"/>
              </a:rPr>
              <a:t>carefully selected  populations </a:t>
            </a:r>
            <a:r>
              <a:rPr sz="2400" b="1" spc="-5" dirty="0">
                <a:latin typeface="Arial"/>
                <a:cs typeface="Arial"/>
              </a:rPr>
              <a:t>under ideal</a:t>
            </a:r>
            <a:r>
              <a:rPr lang="en-US" sz="2400" b="1" spc="65" dirty="0">
                <a:latin typeface="Arial"/>
                <a:cs typeface="Arial"/>
              </a:rPr>
              <a:t> </a:t>
            </a:r>
            <a:r>
              <a:rPr sz="2400" b="1" spc="-5" dirty="0">
                <a:latin typeface="Arial"/>
                <a:cs typeface="Arial"/>
              </a:rPr>
              <a:t>conditions</a:t>
            </a:r>
            <a:endParaRPr sz="2400" b="1" dirty="0">
              <a:latin typeface="Arial"/>
              <a:cs typeface="Arial"/>
            </a:endParaRPr>
          </a:p>
          <a:p>
            <a:pPr marL="299085" marR="226060" indent="-286385">
              <a:lnSpc>
                <a:spcPct val="80000"/>
              </a:lnSpc>
              <a:spcBef>
                <a:spcPts val="1090"/>
              </a:spcBef>
              <a:buChar char="•"/>
              <a:tabLst>
                <a:tab pos="299085" algn="l"/>
                <a:tab pos="299720" algn="l"/>
              </a:tabLst>
            </a:pPr>
            <a:r>
              <a:rPr sz="2400" spc="-5" dirty="0">
                <a:latin typeface="Arial"/>
                <a:cs typeface="Arial"/>
              </a:rPr>
              <a:t>Even when we do implement a  </a:t>
            </a:r>
            <a:r>
              <a:rPr sz="2400" dirty="0">
                <a:latin typeface="Arial"/>
                <a:cs typeface="Arial"/>
              </a:rPr>
              <a:t>tested </a:t>
            </a:r>
            <a:r>
              <a:rPr sz="2400" spc="-5" dirty="0">
                <a:latin typeface="Arial"/>
                <a:cs typeface="Arial"/>
              </a:rPr>
              <a:t>intervention into </a:t>
            </a:r>
            <a:r>
              <a:rPr sz="2400" b="1" spc="-5" dirty="0">
                <a:latin typeface="Arial"/>
                <a:cs typeface="Arial"/>
              </a:rPr>
              <a:t>everyday practice</a:t>
            </a:r>
            <a:r>
              <a:rPr sz="2400" spc="-5" dirty="0">
                <a:latin typeface="Arial"/>
                <a:cs typeface="Arial"/>
              </a:rPr>
              <a:t>, we </a:t>
            </a:r>
            <a:r>
              <a:rPr sz="2400" dirty="0">
                <a:latin typeface="Arial"/>
                <a:cs typeface="Arial"/>
              </a:rPr>
              <a:t>often </a:t>
            </a:r>
            <a:r>
              <a:rPr sz="2400" spc="-5" dirty="0">
                <a:latin typeface="Arial"/>
                <a:cs typeface="Arial"/>
              </a:rPr>
              <a:t>see a </a:t>
            </a:r>
            <a:r>
              <a:rPr sz="2400" spc="25" dirty="0">
                <a:latin typeface="Arial"/>
                <a:cs typeface="Arial"/>
              </a:rPr>
              <a:t>“voltage drop”…a </a:t>
            </a:r>
            <a:r>
              <a:rPr sz="2400" spc="-5" dirty="0">
                <a:latin typeface="Arial"/>
                <a:cs typeface="Arial"/>
              </a:rPr>
              <a:t>dramatic  decrease in</a:t>
            </a:r>
            <a:r>
              <a:rPr sz="2400" spc="5" dirty="0">
                <a:latin typeface="Arial"/>
                <a:cs typeface="Arial"/>
              </a:rPr>
              <a:t> </a:t>
            </a:r>
            <a:r>
              <a:rPr sz="2400" spc="-5" dirty="0">
                <a:latin typeface="Arial"/>
                <a:cs typeface="Arial"/>
              </a:rPr>
              <a:t>effectiveness</a:t>
            </a:r>
            <a:endParaRPr sz="2400" dirty="0">
              <a:latin typeface="Arial"/>
              <a:cs typeface="Arial"/>
            </a:endParaRPr>
          </a:p>
          <a:p>
            <a:pPr marL="299085" marR="280670" indent="-286385">
              <a:lnSpc>
                <a:spcPts val="2300"/>
              </a:lnSpc>
              <a:spcBef>
                <a:spcPts val="1090"/>
              </a:spcBef>
              <a:buChar char="•"/>
              <a:tabLst>
                <a:tab pos="299085" algn="l"/>
                <a:tab pos="299720" algn="l"/>
              </a:tabLst>
            </a:pPr>
            <a:r>
              <a:rPr sz="2400" dirty="0">
                <a:latin typeface="Arial"/>
                <a:cs typeface="Arial"/>
              </a:rPr>
              <a:t>Most </a:t>
            </a:r>
            <a:r>
              <a:rPr sz="2400" spc="-5" dirty="0">
                <a:latin typeface="Arial"/>
                <a:cs typeface="Arial"/>
              </a:rPr>
              <a:t>common reason evidence-  based programs</a:t>
            </a:r>
            <a:r>
              <a:rPr lang="en-US" sz="2400" spc="-5" dirty="0">
                <a:latin typeface="Arial"/>
                <a:cs typeface="Arial"/>
              </a:rPr>
              <a:t>, policies, practices and  products</a:t>
            </a:r>
            <a:r>
              <a:rPr sz="2400" spc="-5" dirty="0">
                <a:latin typeface="Arial"/>
                <a:cs typeface="Arial"/>
              </a:rPr>
              <a:t> are </a:t>
            </a:r>
            <a:r>
              <a:rPr sz="2400" dirty="0">
                <a:latin typeface="Arial"/>
                <a:cs typeface="Arial"/>
              </a:rPr>
              <a:t>not </a:t>
            </a:r>
            <a:r>
              <a:rPr sz="2400" spc="-5" dirty="0">
                <a:latin typeface="Arial"/>
                <a:cs typeface="Arial"/>
              </a:rPr>
              <a:t>adopted</a:t>
            </a:r>
            <a:r>
              <a:rPr lang="en-US" sz="2400" spc="-5" dirty="0">
                <a:latin typeface="Arial"/>
                <a:cs typeface="Arial"/>
              </a:rPr>
              <a:t> is </a:t>
            </a:r>
            <a:r>
              <a:rPr sz="2400" spc="-5" dirty="0">
                <a:latin typeface="Arial"/>
                <a:cs typeface="Arial"/>
              </a:rPr>
              <a:t>they are </a:t>
            </a:r>
            <a:r>
              <a:rPr sz="2400" b="1" dirty="0">
                <a:latin typeface="Arial"/>
                <a:cs typeface="Arial"/>
              </a:rPr>
              <a:t>not </a:t>
            </a:r>
            <a:r>
              <a:rPr sz="2400" b="1" spc="-5" dirty="0">
                <a:latin typeface="Arial"/>
                <a:cs typeface="Arial"/>
              </a:rPr>
              <a:t>seen as  relevant</a:t>
            </a:r>
            <a:endParaRPr sz="2400" b="1" dirty="0">
              <a:latin typeface="Arial"/>
              <a:cs typeface="Arial"/>
            </a:endParaRPr>
          </a:p>
        </p:txBody>
      </p:sp>
      <p:sp>
        <p:nvSpPr>
          <p:cNvPr id="4" name="object 4"/>
          <p:cNvSpPr txBox="1"/>
          <p:nvPr/>
        </p:nvSpPr>
        <p:spPr>
          <a:xfrm flipH="1">
            <a:off x="460564" y="6212908"/>
            <a:ext cx="11125327" cy="259045"/>
          </a:xfrm>
          <a:prstGeom prst="rect">
            <a:avLst/>
          </a:prstGeom>
        </p:spPr>
        <p:txBody>
          <a:bodyPr vert="horz" wrap="square" lIns="0" tIns="12700" rIns="0" bIns="0" rtlCol="0">
            <a:spAutoFit/>
          </a:bodyPr>
          <a:lstStyle/>
          <a:p>
            <a:pPr marL="12700">
              <a:lnSpc>
                <a:spcPct val="100000"/>
              </a:lnSpc>
              <a:spcBef>
                <a:spcPts val="100"/>
              </a:spcBef>
            </a:pPr>
            <a:r>
              <a:rPr sz="1600" spc="-5" dirty="0">
                <a:latin typeface="Arial"/>
                <a:cs typeface="Arial"/>
              </a:rPr>
              <a:t>Rothwell PM. External validity </a:t>
            </a:r>
            <a:r>
              <a:rPr sz="1600" dirty="0">
                <a:latin typeface="Arial"/>
                <a:cs typeface="Arial"/>
              </a:rPr>
              <a:t>of randomised controlled trials. </a:t>
            </a:r>
            <a:r>
              <a:rPr sz="1600" i="1" dirty="0">
                <a:latin typeface="Arial"/>
                <a:cs typeface="Arial"/>
              </a:rPr>
              <a:t>Lancet</a:t>
            </a:r>
            <a:r>
              <a:rPr sz="1600" i="1" spc="-75" dirty="0">
                <a:latin typeface="Arial"/>
                <a:cs typeface="Arial"/>
              </a:rPr>
              <a:t> </a:t>
            </a:r>
            <a:r>
              <a:rPr sz="1600" spc="-5" dirty="0">
                <a:latin typeface="Arial"/>
                <a:cs typeface="Arial"/>
              </a:rPr>
              <a:t>2005;365:82-93</a:t>
            </a:r>
            <a:r>
              <a:rPr sz="1600" i="1" spc="-5" dirty="0">
                <a:latin typeface="Arial"/>
                <a:cs typeface="Arial"/>
              </a:rPr>
              <a:t>.</a:t>
            </a:r>
            <a:endParaRPr sz="1600" dirty="0">
              <a:latin typeface="Arial"/>
              <a:cs typeface="Arial"/>
            </a:endParaRPr>
          </a:p>
        </p:txBody>
      </p:sp>
      <p:sp>
        <p:nvSpPr>
          <p:cNvPr id="5" name="object 5"/>
          <p:cNvSpPr/>
          <p:nvPr/>
        </p:nvSpPr>
        <p:spPr>
          <a:xfrm>
            <a:off x="5750052" y="2057400"/>
            <a:ext cx="3165475" cy="3429000"/>
          </a:xfrm>
          <a:custGeom>
            <a:avLst/>
            <a:gdLst/>
            <a:ahLst/>
            <a:cxnLst/>
            <a:rect l="l" t="t" r="r" b="b"/>
            <a:pathLst>
              <a:path w="3165475" h="3429000">
                <a:moveTo>
                  <a:pt x="2637790" y="0"/>
                </a:moveTo>
                <a:lnTo>
                  <a:pt x="527558" y="0"/>
                </a:lnTo>
                <a:lnTo>
                  <a:pt x="479543" y="2156"/>
                </a:lnTo>
                <a:lnTo>
                  <a:pt x="432735" y="8500"/>
                </a:lnTo>
                <a:lnTo>
                  <a:pt x="387320" y="18846"/>
                </a:lnTo>
                <a:lnTo>
                  <a:pt x="343485" y="33008"/>
                </a:lnTo>
                <a:lnTo>
                  <a:pt x="301416" y="50798"/>
                </a:lnTo>
                <a:lnTo>
                  <a:pt x="261300" y="72032"/>
                </a:lnTo>
                <a:lnTo>
                  <a:pt x="223322" y="96522"/>
                </a:lnTo>
                <a:lnTo>
                  <a:pt x="187669" y="124083"/>
                </a:lnTo>
                <a:lnTo>
                  <a:pt x="154527" y="154527"/>
                </a:lnTo>
                <a:lnTo>
                  <a:pt x="124083" y="187669"/>
                </a:lnTo>
                <a:lnTo>
                  <a:pt x="96522" y="223322"/>
                </a:lnTo>
                <a:lnTo>
                  <a:pt x="72032" y="261300"/>
                </a:lnTo>
                <a:lnTo>
                  <a:pt x="50798" y="301416"/>
                </a:lnTo>
                <a:lnTo>
                  <a:pt x="33008" y="343485"/>
                </a:lnTo>
                <a:lnTo>
                  <a:pt x="18846" y="387320"/>
                </a:lnTo>
                <a:lnTo>
                  <a:pt x="8500" y="432735"/>
                </a:lnTo>
                <a:lnTo>
                  <a:pt x="2156" y="479543"/>
                </a:lnTo>
                <a:lnTo>
                  <a:pt x="0" y="527558"/>
                </a:lnTo>
                <a:lnTo>
                  <a:pt x="0" y="2901442"/>
                </a:lnTo>
                <a:lnTo>
                  <a:pt x="2156" y="2949456"/>
                </a:lnTo>
                <a:lnTo>
                  <a:pt x="8500" y="2996264"/>
                </a:lnTo>
                <a:lnTo>
                  <a:pt x="18846" y="3041679"/>
                </a:lnTo>
                <a:lnTo>
                  <a:pt x="33008" y="3085514"/>
                </a:lnTo>
                <a:lnTo>
                  <a:pt x="50798" y="3127583"/>
                </a:lnTo>
                <a:lnTo>
                  <a:pt x="72032" y="3167699"/>
                </a:lnTo>
                <a:lnTo>
                  <a:pt x="96522" y="3205677"/>
                </a:lnTo>
                <a:lnTo>
                  <a:pt x="124083" y="3241330"/>
                </a:lnTo>
                <a:lnTo>
                  <a:pt x="154527" y="3274472"/>
                </a:lnTo>
                <a:lnTo>
                  <a:pt x="187669" y="3304916"/>
                </a:lnTo>
                <a:lnTo>
                  <a:pt x="223322" y="3332477"/>
                </a:lnTo>
                <a:lnTo>
                  <a:pt x="261300" y="3356967"/>
                </a:lnTo>
                <a:lnTo>
                  <a:pt x="301416" y="3378201"/>
                </a:lnTo>
                <a:lnTo>
                  <a:pt x="343485" y="3395991"/>
                </a:lnTo>
                <a:lnTo>
                  <a:pt x="387320" y="3410153"/>
                </a:lnTo>
                <a:lnTo>
                  <a:pt x="432735" y="3420499"/>
                </a:lnTo>
                <a:lnTo>
                  <a:pt x="479543" y="3426843"/>
                </a:lnTo>
                <a:lnTo>
                  <a:pt x="527558" y="3429000"/>
                </a:lnTo>
                <a:lnTo>
                  <a:pt x="2637790" y="3429000"/>
                </a:lnTo>
                <a:lnTo>
                  <a:pt x="2685804" y="3426843"/>
                </a:lnTo>
                <a:lnTo>
                  <a:pt x="2732612" y="3420499"/>
                </a:lnTo>
                <a:lnTo>
                  <a:pt x="2778027" y="3410153"/>
                </a:lnTo>
                <a:lnTo>
                  <a:pt x="2821862" y="3395991"/>
                </a:lnTo>
                <a:lnTo>
                  <a:pt x="2863931" y="3378201"/>
                </a:lnTo>
                <a:lnTo>
                  <a:pt x="2904047" y="3356967"/>
                </a:lnTo>
                <a:lnTo>
                  <a:pt x="2942025" y="3332477"/>
                </a:lnTo>
                <a:lnTo>
                  <a:pt x="2977678" y="3304916"/>
                </a:lnTo>
                <a:lnTo>
                  <a:pt x="3010820" y="3274472"/>
                </a:lnTo>
                <a:lnTo>
                  <a:pt x="3041264" y="3241330"/>
                </a:lnTo>
                <a:lnTo>
                  <a:pt x="3068825" y="3205677"/>
                </a:lnTo>
                <a:lnTo>
                  <a:pt x="3093315" y="3167699"/>
                </a:lnTo>
                <a:lnTo>
                  <a:pt x="3114549" y="3127583"/>
                </a:lnTo>
                <a:lnTo>
                  <a:pt x="3132339" y="3085514"/>
                </a:lnTo>
                <a:lnTo>
                  <a:pt x="3146501" y="3041679"/>
                </a:lnTo>
                <a:lnTo>
                  <a:pt x="3156847" y="2996264"/>
                </a:lnTo>
                <a:lnTo>
                  <a:pt x="3163191" y="2949456"/>
                </a:lnTo>
                <a:lnTo>
                  <a:pt x="3165348" y="2901442"/>
                </a:lnTo>
                <a:lnTo>
                  <a:pt x="3165348" y="527558"/>
                </a:lnTo>
                <a:lnTo>
                  <a:pt x="3163191" y="479543"/>
                </a:lnTo>
                <a:lnTo>
                  <a:pt x="3156847" y="432735"/>
                </a:lnTo>
                <a:lnTo>
                  <a:pt x="3146501" y="387320"/>
                </a:lnTo>
                <a:lnTo>
                  <a:pt x="3132339" y="343485"/>
                </a:lnTo>
                <a:lnTo>
                  <a:pt x="3114549" y="301416"/>
                </a:lnTo>
                <a:lnTo>
                  <a:pt x="3093315" y="261300"/>
                </a:lnTo>
                <a:lnTo>
                  <a:pt x="3068825" y="223322"/>
                </a:lnTo>
                <a:lnTo>
                  <a:pt x="3041264" y="187669"/>
                </a:lnTo>
                <a:lnTo>
                  <a:pt x="3010820" y="154527"/>
                </a:lnTo>
                <a:lnTo>
                  <a:pt x="2977678" y="124083"/>
                </a:lnTo>
                <a:lnTo>
                  <a:pt x="2942025" y="96522"/>
                </a:lnTo>
                <a:lnTo>
                  <a:pt x="2904047" y="72032"/>
                </a:lnTo>
                <a:lnTo>
                  <a:pt x="2863931" y="50798"/>
                </a:lnTo>
                <a:lnTo>
                  <a:pt x="2821862" y="33008"/>
                </a:lnTo>
                <a:lnTo>
                  <a:pt x="2778027" y="18846"/>
                </a:lnTo>
                <a:lnTo>
                  <a:pt x="2732612" y="8500"/>
                </a:lnTo>
                <a:lnTo>
                  <a:pt x="2685804" y="2156"/>
                </a:lnTo>
                <a:lnTo>
                  <a:pt x="2637790" y="0"/>
                </a:lnTo>
                <a:close/>
              </a:path>
            </a:pathLst>
          </a:custGeom>
          <a:solidFill>
            <a:srgbClr val="006FC0"/>
          </a:solidFill>
        </p:spPr>
        <p:txBody>
          <a:bodyPr wrap="square" lIns="0" tIns="0" rIns="0" bIns="0" rtlCol="0"/>
          <a:lstStyle/>
          <a:p>
            <a:endParaRPr/>
          </a:p>
        </p:txBody>
      </p:sp>
      <p:sp>
        <p:nvSpPr>
          <p:cNvPr id="6" name="object 6"/>
          <p:cNvSpPr/>
          <p:nvPr/>
        </p:nvSpPr>
        <p:spPr>
          <a:xfrm>
            <a:off x="5750052" y="2057400"/>
            <a:ext cx="3165475" cy="3429000"/>
          </a:xfrm>
          <a:custGeom>
            <a:avLst/>
            <a:gdLst/>
            <a:ahLst/>
            <a:cxnLst/>
            <a:rect l="l" t="t" r="r" b="b"/>
            <a:pathLst>
              <a:path w="3165475" h="3429000">
                <a:moveTo>
                  <a:pt x="0" y="527558"/>
                </a:moveTo>
                <a:lnTo>
                  <a:pt x="2156" y="479543"/>
                </a:lnTo>
                <a:lnTo>
                  <a:pt x="8500" y="432735"/>
                </a:lnTo>
                <a:lnTo>
                  <a:pt x="18846" y="387320"/>
                </a:lnTo>
                <a:lnTo>
                  <a:pt x="33008" y="343485"/>
                </a:lnTo>
                <a:lnTo>
                  <a:pt x="50798" y="301416"/>
                </a:lnTo>
                <a:lnTo>
                  <a:pt x="72032" y="261300"/>
                </a:lnTo>
                <a:lnTo>
                  <a:pt x="96522" y="223322"/>
                </a:lnTo>
                <a:lnTo>
                  <a:pt x="124083" y="187669"/>
                </a:lnTo>
                <a:lnTo>
                  <a:pt x="154527" y="154527"/>
                </a:lnTo>
                <a:lnTo>
                  <a:pt x="187669" y="124083"/>
                </a:lnTo>
                <a:lnTo>
                  <a:pt x="223322" y="96522"/>
                </a:lnTo>
                <a:lnTo>
                  <a:pt x="261300" y="72032"/>
                </a:lnTo>
                <a:lnTo>
                  <a:pt x="301416" y="50798"/>
                </a:lnTo>
                <a:lnTo>
                  <a:pt x="343485" y="33008"/>
                </a:lnTo>
                <a:lnTo>
                  <a:pt x="387320" y="18846"/>
                </a:lnTo>
                <a:lnTo>
                  <a:pt x="432735" y="8500"/>
                </a:lnTo>
                <a:lnTo>
                  <a:pt x="479543" y="2156"/>
                </a:lnTo>
                <a:lnTo>
                  <a:pt x="527558" y="0"/>
                </a:lnTo>
                <a:lnTo>
                  <a:pt x="2637790" y="0"/>
                </a:lnTo>
                <a:lnTo>
                  <a:pt x="2685804" y="2156"/>
                </a:lnTo>
                <a:lnTo>
                  <a:pt x="2732612" y="8500"/>
                </a:lnTo>
                <a:lnTo>
                  <a:pt x="2778027" y="18846"/>
                </a:lnTo>
                <a:lnTo>
                  <a:pt x="2821862" y="33008"/>
                </a:lnTo>
                <a:lnTo>
                  <a:pt x="2863931" y="50798"/>
                </a:lnTo>
                <a:lnTo>
                  <a:pt x="2904047" y="72032"/>
                </a:lnTo>
                <a:lnTo>
                  <a:pt x="2942025" y="96522"/>
                </a:lnTo>
                <a:lnTo>
                  <a:pt x="2977678" y="124083"/>
                </a:lnTo>
                <a:lnTo>
                  <a:pt x="3010820" y="154527"/>
                </a:lnTo>
                <a:lnTo>
                  <a:pt x="3041264" y="187669"/>
                </a:lnTo>
                <a:lnTo>
                  <a:pt x="3068825" y="223322"/>
                </a:lnTo>
                <a:lnTo>
                  <a:pt x="3093315" y="261300"/>
                </a:lnTo>
                <a:lnTo>
                  <a:pt x="3114549" y="301416"/>
                </a:lnTo>
                <a:lnTo>
                  <a:pt x="3132339" y="343485"/>
                </a:lnTo>
                <a:lnTo>
                  <a:pt x="3146501" y="387320"/>
                </a:lnTo>
                <a:lnTo>
                  <a:pt x="3156847" y="432735"/>
                </a:lnTo>
                <a:lnTo>
                  <a:pt x="3163191" y="479543"/>
                </a:lnTo>
                <a:lnTo>
                  <a:pt x="3165348" y="527558"/>
                </a:lnTo>
                <a:lnTo>
                  <a:pt x="3165348" y="2901442"/>
                </a:lnTo>
                <a:lnTo>
                  <a:pt x="3163191" y="2949456"/>
                </a:lnTo>
                <a:lnTo>
                  <a:pt x="3156847" y="2996264"/>
                </a:lnTo>
                <a:lnTo>
                  <a:pt x="3146501" y="3041679"/>
                </a:lnTo>
                <a:lnTo>
                  <a:pt x="3132339" y="3085514"/>
                </a:lnTo>
                <a:lnTo>
                  <a:pt x="3114549" y="3127583"/>
                </a:lnTo>
                <a:lnTo>
                  <a:pt x="3093315" y="3167699"/>
                </a:lnTo>
                <a:lnTo>
                  <a:pt x="3068825" y="3205677"/>
                </a:lnTo>
                <a:lnTo>
                  <a:pt x="3041264" y="3241330"/>
                </a:lnTo>
                <a:lnTo>
                  <a:pt x="3010820" y="3274472"/>
                </a:lnTo>
                <a:lnTo>
                  <a:pt x="2977678" y="3304916"/>
                </a:lnTo>
                <a:lnTo>
                  <a:pt x="2942025" y="3332477"/>
                </a:lnTo>
                <a:lnTo>
                  <a:pt x="2904047" y="3356967"/>
                </a:lnTo>
                <a:lnTo>
                  <a:pt x="2863931" y="3378201"/>
                </a:lnTo>
                <a:lnTo>
                  <a:pt x="2821862" y="3395991"/>
                </a:lnTo>
                <a:lnTo>
                  <a:pt x="2778027" y="3410153"/>
                </a:lnTo>
                <a:lnTo>
                  <a:pt x="2732612" y="3420499"/>
                </a:lnTo>
                <a:lnTo>
                  <a:pt x="2685804" y="3426843"/>
                </a:lnTo>
                <a:lnTo>
                  <a:pt x="2637790" y="3429000"/>
                </a:lnTo>
                <a:lnTo>
                  <a:pt x="527558" y="3429000"/>
                </a:lnTo>
                <a:lnTo>
                  <a:pt x="479543" y="3426843"/>
                </a:lnTo>
                <a:lnTo>
                  <a:pt x="432735" y="3420499"/>
                </a:lnTo>
                <a:lnTo>
                  <a:pt x="387320" y="3410153"/>
                </a:lnTo>
                <a:lnTo>
                  <a:pt x="343485" y="3395991"/>
                </a:lnTo>
                <a:lnTo>
                  <a:pt x="301416" y="3378201"/>
                </a:lnTo>
                <a:lnTo>
                  <a:pt x="261300" y="3356967"/>
                </a:lnTo>
                <a:lnTo>
                  <a:pt x="223322" y="3332477"/>
                </a:lnTo>
                <a:lnTo>
                  <a:pt x="187669" y="3304916"/>
                </a:lnTo>
                <a:lnTo>
                  <a:pt x="154527" y="3274472"/>
                </a:lnTo>
                <a:lnTo>
                  <a:pt x="124083" y="3241330"/>
                </a:lnTo>
                <a:lnTo>
                  <a:pt x="96522" y="3205677"/>
                </a:lnTo>
                <a:lnTo>
                  <a:pt x="72032" y="3167699"/>
                </a:lnTo>
                <a:lnTo>
                  <a:pt x="50798" y="3127583"/>
                </a:lnTo>
                <a:lnTo>
                  <a:pt x="33008" y="3085514"/>
                </a:lnTo>
                <a:lnTo>
                  <a:pt x="18846" y="3041679"/>
                </a:lnTo>
                <a:lnTo>
                  <a:pt x="8500" y="2996264"/>
                </a:lnTo>
                <a:lnTo>
                  <a:pt x="2156" y="2949456"/>
                </a:lnTo>
                <a:lnTo>
                  <a:pt x="0" y="2901442"/>
                </a:lnTo>
                <a:lnTo>
                  <a:pt x="0" y="527558"/>
                </a:lnTo>
                <a:close/>
              </a:path>
            </a:pathLst>
          </a:custGeom>
          <a:ln w="12191">
            <a:solidFill>
              <a:srgbClr val="41709C"/>
            </a:solidFill>
          </a:ln>
        </p:spPr>
        <p:txBody>
          <a:bodyPr wrap="square" lIns="0" tIns="0" rIns="0" bIns="0" rtlCol="0"/>
          <a:lstStyle/>
          <a:p>
            <a:endParaRPr/>
          </a:p>
        </p:txBody>
      </p:sp>
      <p:sp>
        <p:nvSpPr>
          <p:cNvPr id="7" name="object 7"/>
          <p:cNvSpPr txBox="1"/>
          <p:nvPr/>
        </p:nvSpPr>
        <p:spPr>
          <a:xfrm>
            <a:off x="6019800" y="2315716"/>
            <a:ext cx="2684652" cy="2936060"/>
          </a:xfrm>
          <a:prstGeom prst="rect">
            <a:avLst/>
          </a:prstGeom>
        </p:spPr>
        <p:txBody>
          <a:bodyPr vert="horz" wrap="square" lIns="0" tIns="12065" rIns="0" bIns="0" rtlCol="0">
            <a:spAutoFit/>
          </a:bodyPr>
          <a:lstStyle/>
          <a:p>
            <a:pPr marL="12700" marR="33655">
              <a:lnSpc>
                <a:spcPct val="100000"/>
              </a:lnSpc>
              <a:spcBef>
                <a:spcPts val="95"/>
              </a:spcBef>
            </a:pPr>
            <a:r>
              <a:rPr sz="2200" spc="60" dirty="0">
                <a:solidFill>
                  <a:srgbClr val="F1F1F1"/>
                </a:solidFill>
                <a:latin typeface="Arial"/>
                <a:cs typeface="Arial"/>
              </a:rPr>
              <a:t>“</a:t>
            </a:r>
            <a:r>
              <a:rPr sz="2400" spc="60" dirty="0">
                <a:solidFill>
                  <a:srgbClr val="F1F1F1"/>
                </a:solidFill>
                <a:latin typeface="Arial"/>
                <a:cs typeface="Arial"/>
              </a:rPr>
              <a:t>If </a:t>
            </a:r>
            <a:r>
              <a:rPr sz="2400" spc="-5" dirty="0">
                <a:solidFill>
                  <a:srgbClr val="F1F1F1"/>
                </a:solidFill>
                <a:latin typeface="Arial"/>
                <a:cs typeface="Arial"/>
              </a:rPr>
              <a:t>we want more  evidence-based  practice, we need  more practice-based  </a:t>
            </a:r>
            <a:r>
              <a:rPr sz="2400" spc="15" dirty="0">
                <a:solidFill>
                  <a:srgbClr val="F1F1F1"/>
                </a:solidFill>
                <a:latin typeface="Arial"/>
                <a:cs typeface="Arial"/>
              </a:rPr>
              <a:t>evidence.”</a:t>
            </a:r>
            <a:endParaRPr lang="en-US" sz="2400" spc="15" dirty="0">
              <a:solidFill>
                <a:srgbClr val="F1F1F1"/>
              </a:solidFill>
              <a:latin typeface="Arial"/>
              <a:cs typeface="Arial"/>
            </a:endParaRPr>
          </a:p>
          <a:p>
            <a:pPr marL="12700" marR="33655">
              <a:lnSpc>
                <a:spcPct val="100000"/>
              </a:lnSpc>
              <a:spcBef>
                <a:spcPts val="95"/>
              </a:spcBef>
            </a:pPr>
            <a:endParaRPr sz="2400" dirty="0">
              <a:latin typeface="Arial"/>
              <a:cs typeface="Arial"/>
            </a:endParaRPr>
          </a:p>
          <a:p>
            <a:pPr marL="1565910">
              <a:lnSpc>
                <a:spcPct val="100000"/>
              </a:lnSpc>
              <a:spcBef>
                <a:spcPts val="605"/>
              </a:spcBef>
            </a:pPr>
            <a:r>
              <a:rPr sz="1800" spc="-5" dirty="0">
                <a:solidFill>
                  <a:srgbClr val="F1F1F1"/>
                </a:solidFill>
                <a:latin typeface="Arial"/>
                <a:cs typeface="Arial"/>
              </a:rPr>
              <a:t>Green</a:t>
            </a:r>
            <a:r>
              <a:rPr sz="1800" spc="-90" dirty="0">
                <a:solidFill>
                  <a:srgbClr val="F1F1F1"/>
                </a:solidFill>
                <a:latin typeface="Arial"/>
                <a:cs typeface="Arial"/>
              </a:rPr>
              <a:t> </a:t>
            </a:r>
            <a:r>
              <a:rPr sz="1800" spc="-70" dirty="0">
                <a:solidFill>
                  <a:srgbClr val="F1F1F1"/>
                </a:solidFill>
                <a:latin typeface="Arial"/>
                <a:cs typeface="Arial"/>
              </a:rPr>
              <a:t>LW</a:t>
            </a:r>
            <a:endParaRPr sz="1800" dirty="0">
              <a:latin typeface="Arial"/>
              <a:cs typeface="Arial"/>
            </a:endParaRPr>
          </a:p>
          <a:p>
            <a:pPr marL="305435">
              <a:lnSpc>
                <a:spcPct val="100000"/>
              </a:lnSpc>
              <a:spcBef>
                <a:spcPts val="490"/>
              </a:spcBef>
            </a:pPr>
            <a:r>
              <a:rPr sz="1800" i="1" dirty="0">
                <a:solidFill>
                  <a:srgbClr val="F1F1F1"/>
                </a:solidFill>
                <a:latin typeface="Arial"/>
                <a:cs typeface="Arial"/>
              </a:rPr>
              <a:t>Am J </a:t>
            </a:r>
            <a:r>
              <a:rPr sz="1800" i="1" spc="-5" dirty="0">
                <a:solidFill>
                  <a:srgbClr val="F1F1F1"/>
                </a:solidFill>
                <a:latin typeface="Arial"/>
                <a:cs typeface="Arial"/>
              </a:rPr>
              <a:t>Pub Health</a:t>
            </a:r>
            <a:r>
              <a:rPr sz="1800" i="1" spc="-60" dirty="0">
                <a:solidFill>
                  <a:srgbClr val="F1F1F1"/>
                </a:solidFill>
                <a:latin typeface="Arial"/>
                <a:cs typeface="Arial"/>
              </a:rPr>
              <a:t> </a:t>
            </a:r>
            <a:r>
              <a:rPr sz="1800" spc="-5" dirty="0">
                <a:solidFill>
                  <a:srgbClr val="F1F1F1"/>
                </a:solidFill>
                <a:latin typeface="Arial"/>
                <a:cs typeface="Arial"/>
              </a:rPr>
              <a:t>2006</a:t>
            </a:r>
            <a:endParaRPr sz="1800" dirty="0">
              <a:latin typeface="Arial"/>
              <a:cs typeface="Arial"/>
            </a:endParaRPr>
          </a:p>
        </p:txBody>
      </p:sp>
      <p:sp>
        <p:nvSpPr>
          <p:cNvPr id="8" name="object 8"/>
          <p:cNvSpPr/>
          <p:nvPr/>
        </p:nvSpPr>
        <p:spPr>
          <a:xfrm>
            <a:off x="433577" y="1232153"/>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3F7FF8-4C37-7243-858A-6F1A86D65BC8}"/>
              </a:ext>
            </a:extLst>
          </p:cNvPr>
          <p:cNvSpPr/>
          <p:nvPr/>
        </p:nvSpPr>
        <p:spPr>
          <a:xfrm>
            <a:off x="6267450" y="6004366"/>
            <a:ext cx="2343150" cy="461665"/>
          </a:xfrm>
          <a:prstGeom prst="rect">
            <a:avLst/>
          </a:prstGeom>
        </p:spPr>
        <p:txBody>
          <a:bodyPr wrap="square">
            <a:spAutoFit/>
          </a:bodyPr>
          <a:lstStyle/>
          <a:p>
            <a:pPr marL="68580" indent="-68580">
              <a:defRPr/>
            </a:pPr>
            <a:r>
              <a:rPr lang="en-US" altLang="en-US" sz="2400" b="1" dirty="0"/>
              <a:t>www.re-aim.org</a:t>
            </a:r>
          </a:p>
        </p:txBody>
      </p:sp>
      <p:sp>
        <p:nvSpPr>
          <p:cNvPr id="7" name="Title 4">
            <a:extLst>
              <a:ext uri="{FF2B5EF4-FFF2-40B4-BE49-F238E27FC236}">
                <a16:creationId xmlns:a16="http://schemas.microsoft.com/office/drawing/2014/main" id="{3646D704-7311-3D42-A458-D55D7F3B093D}"/>
              </a:ext>
            </a:extLst>
          </p:cNvPr>
          <p:cNvSpPr>
            <a:spLocks noGrp="1"/>
          </p:cNvSpPr>
          <p:nvPr>
            <p:ph type="title"/>
          </p:nvPr>
        </p:nvSpPr>
        <p:spPr>
          <a:xfrm>
            <a:off x="838200" y="304800"/>
            <a:ext cx="5429250" cy="1252538"/>
          </a:xfrm>
        </p:spPr>
        <p:txBody>
          <a:bodyPr vert="horz" wrap="square" lIns="91440" tIns="45720" rIns="91440" bIns="45720" numCol="1" rtlCol="0" anchor="ctr" anchorCtr="0" compatLnSpc="1">
            <a:prstTxWarp prst="textNoShape">
              <a:avLst/>
            </a:prstTxWarp>
            <a:noAutofit/>
          </a:bodyPr>
          <a:lstStyle/>
          <a:p>
            <a:r>
              <a:rPr altLang="x-none" sz="3600" spc="-5" dirty="0">
                <a:cs typeface="Arial" charset="0"/>
              </a:rPr>
              <a:t>RE-AIM Summary Points</a:t>
            </a:r>
          </a:p>
        </p:txBody>
      </p:sp>
      <p:sp>
        <p:nvSpPr>
          <p:cNvPr id="8" name="Content Placeholder 2">
            <a:extLst>
              <a:ext uri="{FF2B5EF4-FFF2-40B4-BE49-F238E27FC236}">
                <a16:creationId xmlns:a16="http://schemas.microsoft.com/office/drawing/2014/main" id="{9539DAA6-6330-8144-AA29-4DC5359D30AA}"/>
              </a:ext>
            </a:extLst>
          </p:cNvPr>
          <p:cNvSpPr>
            <a:spLocks noGrp="1"/>
          </p:cNvSpPr>
          <p:nvPr>
            <p:ph sz="half" idx="1"/>
          </p:nvPr>
        </p:nvSpPr>
        <p:spPr>
          <a:xfrm>
            <a:off x="449539" y="1557338"/>
            <a:ext cx="7734300" cy="4919662"/>
          </a:xfrm>
        </p:spPr>
        <p:txBody>
          <a:bodyPr rtlCol="0">
            <a:normAutofit/>
          </a:bodyPr>
          <a:lstStyle/>
          <a:p>
            <a:pPr marL="601266" indent="-342900">
              <a:spcBef>
                <a:spcPts val="1013"/>
              </a:spcBef>
              <a:buClrTx/>
              <a:buFont typeface="Arial" panose="020B0604020202020204" pitchFamily="34" charset="0"/>
              <a:buChar char="•"/>
              <a:defRPr/>
            </a:pPr>
            <a:r>
              <a:rPr lang="en-US" altLang="en-US" sz="2800" dirty="0">
                <a:solidFill>
                  <a:schemeClr val="tx1"/>
                </a:solidFill>
                <a:latin typeface="Arial" panose="020B0604020202020204" pitchFamily="34" charset="0"/>
                <a:ea typeface="MS PGothic" charset="-128"/>
                <a:cs typeface="Arial" panose="020B0604020202020204" pitchFamily="34" charset="0"/>
              </a:rPr>
              <a:t>RE-AIM is not a theory, but it tells you where to look; </a:t>
            </a:r>
            <a:r>
              <a:rPr lang="en-US" altLang="en-US" sz="2800" i="1" dirty="0">
                <a:solidFill>
                  <a:schemeClr val="tx1"/>
                </a:solidFill>
                <a:latin typeface="Arial" panose="020B0604020202020204" pitchFamily="34" charset="0"/>
                <a:ea typeface="MS PGothic" charset="-128"/>
                <a:cs typeface="Arial" panose="020B0604020202020204" pitchFamily="34" charset="0"/>
              </a:rPr>
              <a:t>where things often break down- (remember the ‘Cascade’ slide)</a:t>
            </a:r>
          </a:p>
          <a:p>
            <a:pPr marL="601266" indent="-342900">
              <a:spcBef>
                <a:spcPts val="1013"/>
              </a:spcBef>
              <a:buClrTx/>
              <a:buFont typeface="Arial" panose="020B0604020202020204" pitchFamily="34" charset="0"/>
              <a:buChar char="•"/>
              <a:defRPr/>
            </a:pPr>
            <a:r>
              <a:rPr lang="en-US" altLang="en-US" sz="2800" dirty="0">
                <a:solidFill>
                  <a:schemeClr val="tx1"/>
                </a:solidFill>
                <a:latin typeface="Arial" panose="020B0604020202020204" pitchFamily="34" charset="0"/>
                <a:ea typeface="MS PGothic" charset="-128"/>
                <a:cs typeface="Arial" panose="020B0604020202020204" pitchFamily="34" charset="0"/>
              </a:rPr>
              <a:t>RE-AIM is an outcomes framework that can be used </a:t>
            </a:r>
            <a:r>
              <a:rPr lang="en-US" altLang="en-US" sz="2800" b="1" dirty="0">
                <a:solidFill>
                  <a:schemeClr val="tx1"/>
                </a:solidFill>
                <a:latin typeface="Arial" panose="020B0604020202020204" pitchFamily="34" charset="0"/>
                <a:ea typeface="MS PGothic" charset="-128"/>
                <a:cs typeface="Arial" panose="020B0604020202020204" pitchFamily="34" charset="0"/>
              </a:rPr>
              <a:t>for planning and evaluation....and iteratively</a:t>
            </a:r>
          </a:p>
          <a:p>
            <a:pPr marL="601266" indent="-342900">
              <a:spcBef>
                <a:spcPts val="1013"/>
              </a:spcBef>
              <a:buClrTx/>
              <a:buFont typeface="Arial" panose="020B0604020202020204" pitchFamily="34" charset="0"/>
              <a:buChar char="•"/>
              <a:defRPr/>
            </a:pPr>
            <a:r>
              <a:rPr lang="en-US" altLang="en-US" sz="2800" dirty="0">
                <a:solidFill>
                  <a:schemeClr val="tx1"/>
                </a:solidFill>
                <a:latin typeface="Arial" panose="020B0604020202020204" pitchFamily="34" charset="0"/>
                <a:ea typeface="MS PGothic" charset="-128"/>
                <a:cs typeface="Arial" panose="020B0604020202020204" pitchFamily="34" charset="0"/>
              </a:rPr>
              <a:t>Each dimension is </a:t>
            </a:r>
            <a:r>
              <a:rPr lang="en-US" altLang="en-US" sz="2800" b="1" dirty="0">
                <a:solidFill>
                  <a:schemeClr val="tx1"/>
                </a:solidFill>
                <a:latin typeface="Arial" panose="020B0604020202020204" pitchFamily="34" charset="0"/>
                <a:ea typeface="MS PGothic" charset="-128"/>
                <a:cs typeface="Arial" panose="020B0604020202020204" pitchFamily="34" charset="0"/>
              </a:rPr>
              <a:t>an opportunity </a:t>
            </a:r>
            <a:r>
              <a:rPr lang="en-US" altLang="en-US" sz="2800" dirty="0">
                <a:solidFill>
                  <a:schemeClr val="tx1"/>
                </a:solidFill>
                <a:latin typeface="Arial" panose="020B0604020202020204" pitchFamily="34" charset="0"/>
                <a:ea typeface="MS PGothic" charset="-128"/>
                <a:cs typeface="Arial" panose="020B0604020202020204" pitchFamily="34" charset="0"/>
              </a:rPr>
              <a:t>for intervention</a:t>
            </a:r>
          </a:p>
          <a:p>
            <a:pPr marL="601266" indent="-342900">
              <a:spcBef>
                <a:spcPts val="1013"/>
              </a:spcBef>
              <a:buClrTx/>
              <a:buFont typeface="Arial" panose="020B0604020202020204" pitchFamily="34" charset="0"/>
              <a:buChar char="•"/>
              <a:defRPr/>
            </a:pPr>
            <a:r>
              <a:rPr lang="en-US" altLang="en-US" sz="2800" dirty="0">
                <a:solidFill>
                  <a:schemeClr val="tx1"/>
                </a:solidFill>
                <a:latin typeface="Arial" panose="020B0604020202020204" pitchFamily="34" charset="0"/>
                <a:ea typeface="MS PGothic" charset="-128"/>
                <a:cs typeface="Arial" panose="020B0604020202020204" pitchFamily="34" charset="0"/>
              </a:rPr>
              <a:t>RE-AIM can be used for basic and applied, observational, efficacy, and implementation science projects</a:t>
            </a:r>
          </a:p>
        </p:txBody>
      </p:sp>
      <p:sp>
        <p:nvSpPr>
          <p:cNvPr id="5"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2510179823"/>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Content Placeholder 2">
            <a:extLst>
              <a:ext uri="{FF2B5EF4-FFF2-40B4-BE49-F238E27FC236}">
                <a16:creationId xmlns:a16="http://schemas.microsoft.com/office/drawing/2014/main" id="{15D2AD82-76A4-5149-BBE9-88E97E0DD672}"/>
              </a:ext>
            </a:extLst>
          </p:cNvPr>
          <p:cNvSpPr txBox="1">
            <a:spLocks/>
          </p:cNvSpPr>
          <p:nvPr/>
        </p:nvSpPr>
        <p:spPr bwMode="auto">
          <a:xfrm>
            <a:off x="3943350" y="2686050"/>
            <a:ext cx="4161235" cy="27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20000"/>
              </a:spcBef>
              <a:buFontTx/>
              <a:buChar char="•"/>
              <a:defRPr/>
            </a:pPr>
            <a:endParaRPr lang="en-US" altLang="en-US" sz="2100" b="1" dirty="0">
              <a:solidFill>
                <a:schemeClr val="tx1">
                  <a:lumMod val="75000"/>
                  <a:lumOff val="25000"/>
                </a:schemeClr>
              </a:solidFill>
              <a:ea typeface="MS PGothic" panose="020B0600070205080204" pitchFamily="34" charset="-128"/>
            </a:endParaRPr>
          </a:p>
          <a:p>
            <a:pPr algn="r">
              <a:defRPr/>
            </a:pPr>
            <a:r>
              <a:rPr lang="en-US" altLang="en-US" sz="2400" i="1" dirty="0">
                <a:solidFill>
                  <a:schemeClr val="tx1">
                    <a:lumMod val="75000"/>
                    <a:lumOff val="25000"/>
                  </a:schemeClr>
                </a:solidFill>
                <a:ea typeface="MS PGothic" panose="020B0600070205080204" pitchFamily="34" charset="-128"/>
              </a:rPr>
              <a:t>“To every complex question,</a:t>
            </a:r>
          </a:p>
          <a:p>
            <a:pPr algn="r">
              <a:defRPr/>
            </a:pPr>
            <a:r>
              <a:rPr lang="en-US" altLang="en-US" sz="2400" i="1" dirty="0">
                <a:solidFill>
                  <a:schemeClr val="tx1">
                    <a:lumMod val="75000"/>
                    <a:lumOff val="25000"/>
                  </a:schemeClr>
                </a:solidFill>
                <a:ea typeface="MS PGothic" panose="020B0600070205080204" pitchFamily="34" charset="-128"/>
              </a:rPr>
              <a:t>there is a simple answer…</a:t>
            </a:r>
          </a:p>
          <a:p>
            <a:pPr algn="r">
              <a:defRPr/>
            </a:pPr>
            <a:r>
              <a:rPr lang="en-US" altLang="en-US" sz="2400" i="1" dirty="0">
                <a:solidFill>
                  <a:schemeClr val="tx1">
                    <a:lumMod val="75000"/>
                    <a:lumOff val="25000"/>
                  </a:schemeClr>
                </a:solidFill>
                <a:ea typeface="MS PGothic" panose="020B0600070205080204" pitchFamily="34" charset="-128"/>
              </a:rPr>
              <a:t>and it is wrong.”</a:t>
            </a:r>
          </a:p>
          <a:p>
            <a:pPr algn="r" eaLnBrk="1" hangingPunct="1">
              <a:spcBef>
                <a:spcPct val="20000"/>
              </a:spcBef>
              <a:buFont typeface="Wingdings 2" panose="05020102010507070707" pitchFamily="18" charset="2"/>
              <a:buNone/>
              <a:defRPr/>
            </a:pPr>
            <a:endParaRPr lang="en-US" altLang="en-US" sz="2100" i="1" dirty="0">
              <a:solidFill>
                <a:schemeClr val="tx1">
                  <a:lumMod val="75000"/>
                  <a:lumOff val="25000"/>
                </a:schemeClr>
              </a:solidFill>
              <a:ea typeface="MS PGothic" panose="020B0600070205080204" pitchFamily="34" charset="-128"/>
            </a:endParaRPr>
          </a:p>
          <a:p>
            <a:pPr algn="r" eaLnBrk="1" hangingPunct="1">
              <a:spcBef>
                <a:spcPct val="20000"/>
              </a:spcBef>
              <a:buFont typeface="Wingdings 2" panose="05020102010507070707" pitchFamily="18" charset="2"/>
              <a:buNone/>
              <a:defRPr/>
            </a:pPr>
            <a:r>
              <a:rPr lang="en-US" altLang="en-US" sz="2100" dirty="0">
                <a:solidFill>
                  <a:schemeClr val="tx1">
                    <a:lumMod val="75000"/>
                    <a:lumOff val="25000"/>
                  </a:schemeClr>
                </a:solidFill>
                <a:ea typeface="MS PGothic" panose="020B0600070205080204" pitchFamily="34" charset="-128"/>
              </a:rPr>
              <a:t>~H. L. Mencken</a:t>
            </a:r>
          </a:p>
        </p:txBody>
      </p:sp>
      <p:sp>
        <p:nvSpPr>
          <p:cNvPr id="3" name="Title 1">
            <a:extLst>
              <a:ext uri="{FF2B5EF4-FFF2-40B4-BE49-F238E27FC236}">
                <a16:creationId xmlns:a16="http://schemas.microsoft.com/office/drawing/2014/main" id="{386F1288-557E-6145-A651-4CC52037DD9F}"/>
              </a:ext>
            </a:extLst>
          </p:cNvPr>
          <p:cNvSpPr>
            <a:spLocks noGrp="1"/>
          </p:cNvSpPr>
          <p:nvPr>
            <p:ph type="title"/>
          </p:nvPr>
        </p:nvSpPr>
        <p:spPr>
          <a:xfrm>
            <a:off x="676275" y="1200150"/>
            <a:ext cx="7777163" cy="998935"/>
          </a:xfrm>
        </p:spPr>
        <p:txBody>
          <a:bodyPr vert="horz" wrap="square" lIns="91440" tIns="45720" rIns="91440" bIns="45720" numCol="1" rtlCol="0" anchor="ctr" anchorCtr="0" compatLnSpc="1">
            <a:prstTxWarp prst="textNoShape">
              <a:avLst/>
            </a:prstTxWarp>
            <a:noAutofit/>
          </a:bodyPr>
          <a:lstStyle/>
          <a:p>
            <a:pPr marL="171450" indent="-137160">
              <a:buClr>
                <a:schemeClr val="accent1"/>
              </a:buClr>
              <a:buSzPct val="80000"/>
              <a:buFont typeface="Corbel" pitchFamily="34" charset="0"/>
            </a:pPr>
            <a:r>
              <a:rPr lang="en-US" altLang="en-US" sz="2800" b="1" spc="-5" dirty="0">
                <a:cs typeface="Arial" charset="0"/>
              </a:rPr>
              <a:t> All Models (and Methods) Are Wrong…Some Are Useful</a:t>
            </a:r>
          </a:p>
        </p:txBody>
      </p:sp>
      <p:sp>
        <p:nvSpPr>
          <p:cNvPr id="99331" name="AutoShape 2" descr="data:image/jpeg;base64,/9j/4AAQSkZJRgABAQAAAQABAAD/2wCEAAkGBhQSERUUExQUFRQVGBgYGBgXGBcaGBoZHBoXFxgYHBcXHSceGholGRYXHy8gIycpLCwsGCAxNTAqNScrLCkBCQoKBQUFDQUFDSkYEhgpKSkpKSkpKSkpKSkpKSkpKSkpKSkpKSkpKSkpKSkpKSkpKSkpKSkpKSkpKSkpKSkpKf/AABEIAQoAvgMBIgACEQEDEQH/xAAcAAABBQEBAQAAAAAAAAAAAAAFAgMEBgcAAQj/xABPEAACAgAEBAMEBwMHBwoHAAABAgMRAAQSIQUTMUEiUWEGBzJxFCMzQoGRsVJy0RdDYoKSocEVFiRTVNLTCDQ1Y4Oio7Pw8SVERXOTsuH/xAAUAQEAAAAAAAAAAAAAAAAAAAAA/8QAFBEBAAAAAAAAAAAAAAAAAAAAAP/aAAwDAQACEQMRAD8AtnvR94c/DngWBIW5qyFuYHNaTGBWl1/bPW+2KOvv5z3+qyn9mX/jYme/77XK/uzfrFjJ164DTP5es9f2WU/sTf8AGw9/Lpna+yyv9iX/AIuMvvC1Y9cBpX8u2d/1WV/sS/8AFx6Pftnf9Vlf7Mv/ABcZvuMKOA0hPfpnf9Vlf7Mv/FxsJ4i3p28+4+ePlUmh+GPqCHeND5oh/NVOAcl4u4B+HbT59zXnhMPGXIf4fCxA2Pb8cDeKZ+KFHMkiJQW9TAUdW1jt+OBMHthlF51zxadRN8xN7rp4rOAtD8ZcAHw9ux/jjv8ALL6kFL4rvr/HAQ8dy3KVjmIFVhYLSILrrVnevTEvKZhJeW0TpItndGDDp3KnbAERxiSrpfyP8cRn9oZRMiUulg5OzXYqt7od8JVDWIGbU/SIdttMn50tb4Ay3GX/AKP5H+OE/wCW5PJfyP8AHEMJdfLCtGAlHjcnkv5H+OOPHJPJf7/44gsN9sdowE4ccf8Ao/kf447/AC5J5L+R/jiDox4cBOPHZPJfyP8AHHf5dk8l/I/xxA0Y4rgJx47J5L+R/jgrw3OGRAWoHfp88V1Vwa4V8OAyL3/fbZT92b9YsZRdY1j3+/a5T92b9YsZQy4DkOPS9DDePWOAcifCmkOG4hh6CEuwRRbMaHkPmewrAewxs9hRexvyA7knyxp3+fmemjWOARxIkaqZO/hQKWBbxHcdQAovc4p+V4UjHlKR9UpeVhuqhd3d9962VRsLI8zUPM8ZBXQSUiBB5YrW22zFiNINHYnpq8I3JwEni0CikA5z/E7eJ6vfVuQi3v1H4nA/M8OYregH1AWq9eWoF+lnDmT4rKCOSvLiU9PCaJ7mSRSNZ23q/LBY8TzEiqk0xKnfdlIr9qncC/Wj6DpgKzk8jIzUiar26V+uCmXzMschXWIpo7InErI2wrSQG8W2wrcb9RiRLw6MyeHSpFGtBLm+4K2fwrvg77QcHEuShlA3jtSKB2Pitj1Boj8u+ANew3vdDsMvnyqt8K5gUFY+UvZSemsUPMDrjQ85tNDXfX5VWkH8fTHy/n0pyLv/ANf+uuLd7A+8x8m6RZgtLlVsAdXhvYlL6p5p08qPUN4O2OXHK6uqsrBkYBlYGwykWCD3BG+OHXANjHt4WMJvAJvHAb49GOwHAY80VhYGPMAjTgtwsbHAw4J8M6HAZH7/AFqmyn7s36xYylzjVvf+Prcr+7N+sWMlvAcTj1jjjhTDAeI3liZki5sR3ZGmwN9yvwg9WJofgfInEOEbjesW/wBmOCNaygqtRk6ieg1FaFXTMbB2vSSO+AAySPDHItGJZGUcsnxMU3UyXvoW9VbAsV222G5eEyN1tmPVjZJPffz8z64JcN4HNnMzyman3tn+6LLMT+JJ9Sa74Xxb2TzOXsvl5Ej+67hd96HQkajt4evTAKi5VoE5mYk7Ko0xg77WwJI6EkKCel4IyRTSyLEV5agAvHEFWu51MTqd6qyx2NigRQd9lfYrO53xQ8uGKM6BI5IGofFWkEs97kjoTXpi48I90+ahIJzGWYHqND0D12urB9cAxw7gsESnSgPmXB5nnesnUD8qGDWYVZ+Hy2XAAG7EM+29eGyfxxLzPsrJXiYORXhUr+O5F1t0FV64LZXhY5Zj0MARVsABv06YD584jltJbv2FiyOhPXoe3Q9cBgh3odN8bRxj3SNMxbmRoDZ31k/M7/4YrOZ90WZgt48xA5WyFKuCa+7RBB1dKO2AtnuT4wZMlJAzWcu4KDuI5BdfuiQP/axoDYwv3c8ZEHEo2VDHFmrhZLJClza6b3IEqDruBYONy5mA9OOBwlpMJVsA4RjwjCWOO14BWrCgNsN6sehsB6RgnwzocDWwS4Z0OAyP3/D63K/uzfrFjKFTGre/4fXZT92b9YsZQMA4iY8YDCHbDTtgOU7jf8fLGscCzGqMJ4eRFpjjAHWyqqTVAn4mP71dsZ/wL2Hzmcj5kMY5dkB3kSMEjqF1kaq6bbXiz5DLy5RhBm45IXXeNW3Q0tWjDws1DzvbaumAvfs5wOOCR5VWmkJLFt2NnbxeXcDz3+Rbi3DYsymiZFkSwdLdj57b6tz08ziHwg0AvZK+XQVX994JZWTxN6aa+Zvf+7ATIY9CBEAVVGlVUUAPIKNgMTo09AfxxETOoDTMqj1IxNiYMLXxd9t/0wC2lAG4I+Y2/PCS+3/9xzn5/rhrR6DANyOB8/ngRxI2Dpu/UGr7DBmQbfwGBmej63e34nAYpJHo4gQoIEebilSz0SR1bTvvs/ceuNwZjeM+j4Ek2eDEbAqW266LZQfxLdPP0GL7zcA9WOBwkSYXzNsB4Gx7WEscelsB7hSjCdW1YWuA9A2wU4X0OBmCfDOhwGR+/wCS5sp+7N+sWMmKnGu+/j7XK714Zv1ixlugYCETiM7fnidLl/I4iSRVgPp/gMMX0LKCIAxGGILsKrQCdvnqv1vAr2s4asmXkyzMtheflyTvG6EeE390E0D+y5HbAn3J8UM3DuUxv6NOVHoki61H9sv+YxZPafhqGNHGzhmBPeip1KT5Gh+QwAL2X4lzkUEaXBZJVNWrptp/Ebj0OJfEuI8ok0STq0jzIUn8gLP92KPk+KnLSxZtvsXCw5kAdACUim9SuwPmPneNPl4cGQuCCdOx6gg0RVdjgKKmVfOycyWb6PCK8W2tmobW1DSD/jtgxkfY/LB9aTyOQb2kG3z0VVn/AAGB/E+D8gTTavrPqhGrOERU2B092cW2wPa6NYazPFYogObPHDmb2UhZB0reWJa6mir9R5UDgNGyj0KuxfeyfzOH3b8BiucAGYpS+llcAgqQw39V7Ym8azMqHREheQjodgBRO5P47YB7inFCikoup+irv+gxSfaROItGZd4iosqHRvCN/suxHlZPXHcezc8Cq07JGHJFq9sDY3YhlCjf4Qenn2aTJsZIJIJmlSeKihYHS+xoBWIO19aIHrgHvZ3MNLGsikCWUAEj4VFm2ra/hNC688WxLoX1/wAe+Kr7M5Noc4YyKAy9geqyst/+NWLfXTALC44jDibYTgPKwoLjgflj1iO+A82wsHCTXbCQcA4xwU4V8OBK4LcK+E4DJ/fyfrsr+7N+sWMsLeuNN/5QMlS5T92b9YsZWh8NnALkIr17/wCGIs0mFSSjESV7wGie432j5OeOXauXm107/wCsUFkP4jUv9YY1j20i05aWQlg0RLqezDYEH8Cevlj5jyuaaKRZENOjBlPkykEH8xjcc370MnnMoyKX+lTxmPlaD4XbZjq+HQBqIN3Xa8APTKDlBXUGNjob1UjT/jfph/2T9vTkWOQzQ18okRuWVSUq0+LZgRpqtwbG4rBqbhn+juoG4Xb57Efpgvw7hySxaZUSRSpB1KD4T1AJFj8OmAHcP9lPpY+l5zxGXeOFDcUcdnSD3ckeI70SbIO1Sf8AM6BiFGWhEY/6tQOnlW+CXs9l5srEIHDSxx3y5E3YpZIV06hxZFiwcO572lCqagzJYdAYig6gfFJQ79en47YCj+0HsjozeWgy886QT2s0CyMaQdGXUemq/wB2jXYYi8Z9m8xBnstBls/mg8kbtrY2VVTTaq+MVY33sjFr4bkXOb52YCmVo6XRZSJNV8tS1EmyCzkDUegA2wj2ky0gzUM8SCSRLTRqCFkc+MBm2DbBhe1j1wEL/M2AjTOZZ2rdp5ZG1He2oMFH5YF53gE2RR81kn0pF4mgcs8bgXZTUSVZRZ2O/T53V+NQ14wy11EsbKynyIII/EEj1wA9pOOu6mOBdYZTrlexCiEUQNvrJOnhXYdyMBC4H7Qpms8jJteXnairfebLGjfkykfhi2jriuewnDTDk1DAKST0oWL2Y/PrXahiwx4B5jhSXhk4ciU1eAcAx44wjHE4BWOwkDHowCxgvwr4cBqwY4R8OAyD/lCN9blP3Zv1ixkhc41v/lCfa5T92f8AWLGTwZdn+EX69hgIznDuVyLykBR1IG/c+QHVj6DBGHhiqaPikv4dq89gDufSsG8pldjqsrekrYUXYpWJGmKyAdMyBW/aHUAPy3C4kiOoambwknTsxOkLvdVuTaoykdSDjuFwJFmcqyigznffcHUg0k/ELU7rYs9ewMMG1oCu6SadPjFVYC7JKwqjXisdrFHA3N5UsdIDCW3MfhcHWpDBQpUzStsF1PpVfwwGtjPfVqD96h/hg9k6AodsZ3luJiaCKQeE60DjuDekg+VNYxduFZgstnqDTfx/Eb4A6c9podz0HfHmYyQaNgb1NXiHUVuK+Rr54CcVzZy6PPpMmiNmIsaqFsav0H92BXD/AHswSAc6KWFTQDHS6b9LZaK9t6rATs1xJ8pMGmLNEQdEmm6bq0b6Rse6mqI2O67y8jxlc5MGTdIzZejpZj0UMRRrqavC09poGVnWeOhuSHHfa7U/Lpgd/nXGWqPmSkGm5cbsF8rNV6VgLHNPQqzXzxQfbrjKxp4y1F0U1uxB6hQeprBrN5x9OtlZFPwqxpz8/LGYe0vEufmKdqWOydNXZ28N+nfcb77WQGmcO9sMnL4ElCEbBJFMZFUKBbw+WwODAUgXjBszkttQAUCvi1MWuwCAd6LBhvZVvAxvSST4P7UZnKqOVI7RD7jLcd+gbcdtwR1HWwSG0WcPRvt8sVLgHt7DmSEk/wBHl6AORobttJexPk1fM4tBirzwEjXhIW8MhT645WPngHrrHXhok3jyzXXAP74M8H+HAFScHeCfB+f64DKffxCGmyl9lm70OsXU+WM6hi3VVF7HY7ACidRuyq0L1FOx/DTfffHckWxLLBO612KyZYsTv00avP5YzsZb65lCSUZMygDMkRAkh1xg6arbfTekjYdTgHclAbUBAdUmWHjpUbnW2h4SSrKFshgF8yMLYtJGXCLtl5AraySFkzPIiQktZVVsKK2sk2Djzh8YLRuEgoHh7lWZiaI5R26VqI1X0sYcykdRorQggxwKaahSZ5layfh1EgWaG3fsCsyqKD9XEBHJpAc5cgBSyUjZiRmKalO6qq966Yi5p1Vm0mEKHVmHNyyIR8JDHLkSOpF2q1V9ybw7lXCCYMQlmWvr8tEARM4BJKPK56V0JC91xJXPo5juYHWpRrzrOelAMTlmO5F+Gx5VVgI0OqASsoJy52kqMxIuqgkkSu5kIsA7gEEKehxofspxX6Tltam5V8LjsWXp+Yoj8MZ/w6EEilEuq4pGiy7ZiTyVjPmdKBjtRWgAO2LdleFSQRjP5SM0PBn8qmklXUD6+NI2IFghygOwbba6Aj7VcXDcLzEgsExaOvdyI/8AE4pnsNErZuEOfDGHk8/hQ119SDhji3FHzQ+jZZWlGYkEiqvUBbd1rsARq36AHyxYvd9wFlzzpmI2Qpl2NNXd40tWUkNW42Jo2DRwFv4iuSY20cRcUfsvTY7DfEPI1qTSNKDoDWw6nYbADbb1wZzPDokB+Jr38THp/DFb45xPQqxpqMs2yqgt9F9QPNu359AcAN9sOPhYzMxBXdIU8z3cj1o0Oy79xjP47KlZCBqIZi3wK9G2kPV5CpKiIbDULwczMTvK/NZEeMGNYwnMaA80xRRwgsFMzmNmMh6KtjASOK6CajRpRGdZ1Ebxxt0MjBSXlogaRXqBJMuzalezKot2kukFIrNIBuQAwjmA3rlyXscRM1AQW+OQnqDsAQd0YrtepiCeh1Kw2l8Lwl8KBSDpZQK2jZqagNbBnja2M0pABG1dMJ4g+qK1rQ6bKhDFQlrodursgYKCfihYNvp2AfNl9BB+pUMFI6uNJUEGz1uxYPfUD8NCyezXttLldIdzNCz0VLCwosEx6iGFCmrpRWwCbwEjyhOXBqNCATbeJiCxRx/UlonyXMHsMP8ACZyUZlkVfCFc26BAa0WynSqs2pCzKyjwWACTgNvglWRFkRgyONSsO4PQ/wDr5YUBjPvdjxkrLJk21BTbwq2zAjeVSO1ghqBqwa2IxoZXAJKb+mOMeFlMJCnzwHNg5wUeD8/1wH0bYMcF+D8/1wGee+HLgz5R2XUoMkcg16Ry5tMVk+Qcp6YzBUCqHaKLUsccm7arbLSGGZa82Q2V32UHGk++zIF3y9BTrEkPiNAM+hka7664wPxxnkSqzq/LiWN5FLEuPCmaj5TCj+xKj79j6b4Bhvq1KjkkJzYxRseCRM1Gwat7UsAT2B74l5qALzqgIKrmGNN8ITOI39ynT+R7YHTglNJEZYqAQvXXGJcqxI6gm0b1sHviXPEhExEci3FnDsb+9G6kt94AGj2/XAEIpzDPLpJj05mdaL5NHAcowszIXGxIuyOtV4sOZjibqJU+ksBG4Zb4ggpDR2EUdGuho9X2BrEfMSgS5sczwsTIFaXKq+q02ZJ0+LYmlO9/PEv6Y+osZHpogrk5nh6dDYGyGh5jqCe94CFm5lmeVGliYMFkUNmM1mN9i1JGoDNW24Arpi3+wPtAMrmkF1DmuWjgZdYIkc6hG6+IuLNrbims72AMVvL8SU8ktMSCrIdXEY1oUSQRFECF6Egelb2MMrlgkbEALIV0nWWLQq1DVI1EZjJuOknVNmHTAWz26ly+Q4xl8xHAbkDrmFQAhtdJrVCQvM370DQ77mL7Z+8SXLZ1Ly08amIgrMArG2FtHpZl01GlmzuD0xbeD8Cj4mMvmZHJky1wzI1G5UqmLDY2KcEbMGBxQve9xE/5VKxsCsWXjjfcAi2LMos77uhYDt12vAFsjxXM8RjH0WJgrGtcpXSd6pUQ+LobJKgeeNG9l/YlMrqldjNmXA1yvW23woOir6DCPdfIjcKyhStogjfvKSrj8HDDFqwHz/7cZQ/TM2mlWJlkk8OzB5NGVy4PfYvI9D54rWYkV2UWGXxKrOSoVLLJGwAoKBpYhBqcmsXP3lro4jM2htVJIjKTu4jWHLjyH18jtZ/YxSMzGqvQpgPCGG3MVSVB22V6jUg30b5YCRk5G1U6av5thIzR61JtYpG1fVoGAqBQDRXUfOZmGAjZ01IhAPMYUzopMatoJ8MkJbkyKuxjc7ViJHpReaU5iU55anSuil5isB8DkNEweyTJp64m51vExdhNLYthtEHalhzFbArKtxS2AQdzvgBnClAispajmMxdtyoqOdQB1PJljkrrcV79MMcOl5cxDOFK6iWRdQVumplAKvFqAsdNLEjErhSBU1GPmIpaRgxr7JuXMlefImBPe0vCRlnGZ0hvrFVohyyviYA5cBidjG9Irf8A3QcAjgvEOTm4p7ZVjkQHVuT0UoO4AW0+Sg9jW+laJHkSMfO/EWC/CrKD3kNtpHiQ0NtVUDX3o2/aYY+goJ9aI37Sq2/9JQ3574Bw47CemOvAeE4NcG+H88A2bBvgnwfn+uAzX32SLqRSpZuTK6VWxjly8jEg9tAfGeZ/hLB5U0xjxzxAahsWUZqLqf3gN9+m+NC990tS5YM5RdMpNdSrGOJ1HmdEhNeSnFC4eFZAwiMniyDsXa+hbLsu/wB0tY36CvwBnPDma3CxqrkPQOwE8IkAvsBLD+BvCYZgYjbyqdGbBBBYWYoCaPkdze3Y3e2HzlyiLcSfVKykg1/zfNDUSbonlzEX5G+14i5YGIyx6uXUWYUK/T7N0am36mKgPM/kBmXiBR5rmleLUYkVY4JGBMfPBKSgqy7yCw2oVt2GPeHZZ35EiRZhg0bBWTJZMitx4HvT1vdqO1bVh4MWkNyQ19IYmtNHTkO10aI2roT0vAzKZLdG0wtoy+XLVGZFSNoSHmaKwCQxjDG73vfcYCYsjGMIzuiQEvLriy+qEsQ0MnLjS5MuQ1NRPxE1VAqMpTx1odR4Atv9HVqPMjBsS5GUFrH3bNdwU8za7EMeWuiBzWi1AhWQkXNkXP3d9OrEmRyvirkyKLRVDN9FR9zNF152RktiVAOjVY8iB32C9oRkZnSTbLCMCTfUI2stEyNf1mXfcI3YuFPbFGMfMzUnOLGzNJKw3FSoxWZAeoIKuAR0FbdQa+jr9mVAjgDO9aZBGXF82IdZslJY1RjddzYIFg0zckLOj1SxrQDWBGzFwAwNSJ4wVJvZgQOtBdPdt7dPk5o4MyKy+aAdH2ISRupDi9UZbqCbUnetxjcjj5JytkGh4VGrSK69ASvQk+e5IsURuPpf2I4qZ8omo6pI/q3NgkkAFWu99SFWvvd98BnXvOGjiDMrEScuJ0BBKtKLiyynttI8r77DR8sZ3noNNoFurA0mxIB9WsiXuCRAG9dfljR/egjNnWVNLty4wqH/AFsuqGH+yDPJ+HrigZ2NAPq9RQC1HV1UWkbqfIiBWrf7U9LwD/CSBTuRVqTJpFNGjNO5YVv4crGOn3vXEuIBFCzAoNHKlaO2VlMUuazQZb3IMkIrsVG4rcdw2QLYbwIx0lwTy3BMQlLfs/VRS9O71sKwXVNUoD0hPimOxQl2ObzAvop0nKwm+mqu2AGRcKETBZNUgHJkfRqCU4WDMJVbtc0ZNeR8xiHm9SnTywGaEhgtWJIiEeyelHKltu5OJ0StmGkRmmZ3klRlGwDzxO2g2Pu5iDT6hQRgfJIniYwH+adbaiVlpmHXf43H4+mAH56I6yCvi8ZO9n7SXr5eV43/AIWKy0A8oYh/4a4+f3jAG5tnFlV2A2BFnuKIP9Zh2xvHszJryOWbr9Sgvz0jT/hgCS47HiqceqcB5pwb4MPBgIBg3wb4MBn3vclHOgAj1uEmdQTsV8CSoR1JMcjEUQdSr1vGR5ljCZEkkZgFKhlA0syuk4ojsw8YO3x41v3vRNzsuwYIGjzUYY9pCiyJ27mKr7Eg+uMyaBZI5IwSsXSMgA65DqkyrEVtYd4SfJl/AJEyI/MVUla5M+AS3XVCki3tVggE1/hvCMx16j/OaSRJVMJI0JJbqLEpJN9Me8H4iz6RJI6uJJbFfeOVKdetnlhSP0x7mIrVCJi/1WW8DDqGgkDCyOg5aqNuhGAJnMBhrMMags5JJr/6eB8qslgR0J7YkDKaVEfhhMAj58qhJDCwQJHKGj3lyckbBWBuixPzFZTMMiI0eqJwytqUkhVWKdXah8XhQgjqVYgdRRP6XE8Q0yCKOE6VbUH5ZawQL8UuRc1Yq4yRt2wC/vB205dMuAFX7Qws33grby5BybPXSG27guQo0bHblTKQ9pbHKK4B5kdXzslIG3XfQCa76lTMYwrH6qSLeNNJZspek+IUedkHJ2NEDVt3GOoglV1RyIS7slO+VBomTLlD9bk31bp0AJrAc0ahdGrQmXuS4yr8tm25sGofXZV7torNBttxuM4nw0M1yaY2YNJ4AWhWNvgeNgd8s79Opjaxp8WJ75hdO5CRxeNeWSaY1/pOXsXJC928JurO3XDebsjS2ztczaN4o4jRafLla1QOL5kXUbHqNwrORhaKbRKtFTTCroGjtRplYVXUEHuDjbPdJnGUyQN0CgqPLSabbqB9YOvcG99QXHuHx6yI5CA6fZuxIXTdiJmXrGSQUbYAmvha10z3fSFM5CSCpZXRhpHUrra6G24QUaI0gUuy4Bn3koTxGlVtZRBG69VmkXlqT6RxrM/9YdO9FzU4IBViUUnQ+2tU8Kwhh5crLw36zeuL37zhXECAxjeSFIkkshUDhlzErdhogXT/ANr6YouYnOoMulHbSwYUFIOhkU9hpj+ibEdmJ3OA7KUtlqAY+IH4JE8LyUe31cLKe/i9cTI5kSHluDuNMkBFMwTTLmljI6M0joF9MvROIkKKRywnxFQ0Z+IaiiMVvqQJJ/7N+mJeVzrGtLOCqo3MkWhE7vzRMD1OnMSctiRRSTAQhMYXkYuwZQklRkeIwyQOr2DsWidpLHdj57RHyoEkpFjlM6KZbvY5gxOE7FWVPleCmS4S0iHlrMIWadFpGN68uxIJUEbOqof3V6YrvEILZ5GDFmI1By6OjEWNVrQLUTQJ2vpeA8lk1li9sfEQoGlR4iaFdrJr5fLG5+xj3w7K9Psh06dW6emMAfYVYPc29gn5AfM/1x5Y273aZnVwyG/umRBt2DtQr5HAWYgYSce6xdY8esB7g1wb4fzwDVxg5wY+D88BnnvgzDCWFUQNII5Zor2qSF4ZL3/6sSCu/TvjN80Bq2AkBoRon7EoaWHT0OoFnUd9cUY6HF+99uXDTZVtYUos13dKrGJOYR3UMyhh5MT2xl7zvEhS1GmJ49hUgpuaLJ2tJVKgg3VEfELBcGbrMB+ZRkDGRmA0vKY5FdhQ2VhIhG339htg9kA8hj8cTXJkY9/CSBlmYCrP3SV9SO9kCsSyqZRIuyAgnVpJvwSuCO9eMX5aQcFeDZqmKGMNyDNKxBo1Fl2iTY9tgbG5vtgGOFPTIG1IGVb0eJW1oF+Eb3UpsDqScT4nZZI8xFKpzAMCgSXyypyau2sAUbKld+u912jvEIJBWuMosAax4bEMWolSN/Gw/Ak/InwqZvqTzIyeZFtS7EZSeIeu3L03513vAL4RxBXVZIWZJEUMWIYnKKTvQH2uSfVpKUSl2PJlSAXoAMKRAyOQRI0Yb+dy+/12TfVbRi6DE/OLl8nIwQo0aS6OHRoyvQqRGUqwHhYFQuoML/DrOhnSVFfS0QjLMkMQuSJrKtPl7vm5ZmHjhvuxH9IFa/h1DTy/rIo4TqKM1n6ZlgCeZC1W8R8z33MaLxMyHTZ/0gyQ6SANicxlNhY6iSD0oCxs+kjBltQZWBljWAgiMHc5nJMDuLB15c/0tutNFFNLWpGJl1Rtp57qf+cZSx9VmV+9ATR8ulAFzakOHIXS9sqoLjKXpRo9R3jJDeA7qQVIG2L3wPPsTFL1aOSMljXiUMuqibJCqdF307CirUrPgt9YdLMwaXUukKyg0WWOhypAwBki+TDpeDvDJNMQCnSQaBBUMDR1NYF3pF1sSKG+64Cw+803xGRdYC/RV5qmvsFLSzabGzOVhiFb7nFFnc6mDiixdpIztROppNI7BdcoHrAvpi3e8BjLnw5jLouWy0rAVrJBflRg9PHNIvTro71ipTEKevMVCAWHx2CSxq+jSrJfpKD5YB3JZcv9X8W4XvrQsxh2oXQknzb11qM+WG3zAkDMwYrIzskd+JwbU3+yHhVkobB8su3TDzPSFyAx06Ek1lQS6yRqCR95kTMyWN7zK9sRXlABIYtdfWsPCAacSAH7xVYpQPNZhW5wGje7rgYlSLMPJIZAJGoGkt5HUgL0FgGwOpF+WIPvc9nY1UZsXZ0QSLtRBvQw6UwZU6nfSL2FG2+wuQEXD4LYIpiQ6moUpGrbVsKLNZPf++qe9jjmWaBMrDLzX56ySLGdbUquDbbqH1dEHdegwGRTREWLDEbEpWntXi7/AHTt5jG2ewOSMXD4AV+NTIfm7Fh69CMY0csY630igw1GwfAulgOhsCwf6Sj5Xr3de3EvOTKTkyJIdMTN8SGiVXz5dCqO42rbAaZr9CMeO4vbDjrhs+mASzgX1OD/AABrjsev64BVg/wP4Pz/AFwGf+9+SpICEVnjWWQgnd4fBHPEB94lZNVf0PTGYZzMMpaNpI2Ijk6C9d5eJEa+4cJE49d/MY0T312Mxk2GiwJ61Ei6VWMZr7rqGW+xK7jGc5KUSLBGTFGQCqMQ1958s527HXFfWietXgI8kSnMqNYOuR4/CoupGlQ7AWQf0ofLozzJkBd2OZSJWYLR8RjSXt4gDE46fnvcKbPNcZAFqRJ4RR8Khh1/cPnuW8qxMknKOrAuOX9KVNdH4hqUGthfO3PSzd4AnmJeYeYJgTK0kosb6TNHFGDv10wFu+3c3iTw9SzIBFESZoD8QreTMx7en1oP9UHC83AyhgFidULRKQfuZPLOXNG9uZJfzFWNsJGXMchdoj4WVjRH83mMq7X50sn9/YbYDuFRkiIcmx/8MLU3Ua5EBvtd/hhuOAohcROjwwSyI6uQyOM4UEm3QgFl/XbHCJVYaknGlYdtXQJn3Rq9PT9q+g2wnPBRG+84qOcddvBnQT07aW6X8QHTqQlCfU0kEg0y6rzFUpaRG+0y7VUWYOk7DwyV2O2F2pjVioeOQ1GPgXMSg9XCn/Rc6BYDAU57ecfjscbvL9sxBz7USa8JikQnueni6bnsd8JTir63SYrzHJiaSQHltGnh0zijzFAahKPrIyNzW+AVPvr5jFyxBkZrV3lUHTEwI+qziG66LIt9cEOFRkwoSwKEEHQSAoUAyKysCUsmtO4K9trECSPqukkMeUEk08ySTZlhnN/GASYZ68VV5gP+z+ZKs6nx66Y2HBlcEapDdaWRjTUbDpe4Y4Cf7QZ4tmI31BZfo+VVCppPpB1rGGJ+7GRNKb/YUV0xXdBUKQaraNhWlwAgTUPPfLN+LHE+aMiWdVcfG6pqPRHhD5iXSdkaOFdPmDKe9Yg80gNQ0M11G16Sx8CIPlLIo3P/AMt6YCTyjpjARAHTVqBpKlKRK3o8ajKybXWo31xBn4h4SNYDFZAAo8CaozIq0O4kkzEa+WqtqxIlIYFU5rWAoCggKJYDFXfpNl1HrgPns2b1ArswcKm4UEu2571rAr+GAmZzOqVapS9807gkVy8uy7etEfhviNGNTuRzPAGdCBR1IXkWgOlrq364ezMpClQZSdIUWigf83gXfy3oXfSjiLDmyNTWOWGk1EGmt0lTQZKILMhJUHbY4B3P5Fg4jQBWTmByxLFVSRyCa61HJZABNLdbYd9ncwuVzMc61I8bdXNJZWRTRHWtB0t0pgaFViG8rNS0dB8YQAW+m9MpokSSBSbXaxfpicIXB+0CIQpVlGmILq1o421MiSNpI3KagQStjAbDwH2ohzinlmnAtoyQWUbG9viXxDf13rBU4wrhueMUizQsOYh1KN70gM1f0l3KEgkeEeYra+GcUjzMKyxEFW6i91buhruD+fXASh3wb4F9n+f64BaSfwv/ANz6euDPs1mVeLUjK4thakEWGIIsbbEVgM/98bJ9IyOqTlsGlayBoCBLcmx8hV72fmM6yjExxjUhpeHgEgWjc2RlHnqC2Tt0/AnQPfVk0kmyqlyrNqjugQEd4g536HYDqPiI74y4RE6XVotTFH3QrTyAhaCn4Y4wH8gT3wCuIw6gAXjIXmEKgNVzpyBsP6JI6bHp0xH4UQZt/Cp5KkkEgWYtWq+oKxk4lRsjJQaNbAC+Eg6doI/mSrSyk71Q37Yh5E6Q7b2okYMN+kZC2OwLTKb/AAwBSOTVEPqrJgc2hs681OFB0+fLJUL/ABxN4pKlTMolRSc+V61SnLon/ejq/MAeRxEy8YWQUFISWJdUTkHTl4S7kBvMkG/MH8fOY/J0lpQzQIlFb8WZnMjAkC90W+5NYAlxWcDnASy7Lm9q/ZnhzSi/mXPofPofeJzfbLz3O/EhuB4g0cc67dtTb/P8sRM9xHUJSJQQ6ZthY/1s0cC9vvKgN/8Ath7PZoVMwkjP/SB9T9XFBe4B33PS/wAMB7xPNazL/pDNYzRo3vryUTm/UsK9SBiFxeEO8japJWLSkGvQ73Q3sb0N97HbEjiEv2oMkVEZkA6aJ0wQQVt2IO3yPnWEcWYanLSM1vMCEBG4k0DYfma8vyD3hM0rVBKA0hjKRkm1eEKWfLFqIVxYMbfcba9JGF88xyK96lKkqdIBaLcPKwvSJgVVZVqzpD79cRYcoNP2LECyWLeOhzH1Ag7Ppgej53+M2eTUXWcjVqBaTVpR+XzESyARFMOWSJANDA0w3wHsqFlnICy6mJcA7rEsgCxqLPinlRQqi/BGtbdWF1NGqLrc0zUQBpeNZZISGq2VpROa7nThuCURQLaG7ZRIvUykLrkodoIjoA6B2J7Y8TMUykjUV0sIgfs1jaEjU2xoaXFm6vtgHM/nN2GtWHiIWPpWuPORksOvxyLe1YrcyaqQbbhaBAUEnTu3c+vbBXOSNXLseEadMe2yjMREu37RVBY74HL4ZAaBKk0AAwsdAB0I1UCcA/xYhZHUBB43qpC4HiVR060I6OHVyoQIzqwvZFIdSAN1Amj8LEsSo1KewO2IWTam1ndUB02IwCQK3V1Ktv8AjeOPjKkhQDsPDQI2DGlHQ72BupXbAEY82baRCOYx1vIQqIjCmjIZVHKnVlZDtpe/XEd9I62GUljuQRZB0lf5thd8xPCR2xKLlQgCkPJuD1YoNgAynRmItt1cBhRwOZ6odNIJ6bAn0YalXTpUpuB1G2AdkbVQYbk+Lp8YPVqqiQbDL18sGvZz2sbJOZa1q3hddR8YsUL6F1rY9gd9sV9BdDez4SoNsRe6bHdlPiU9xhjjQIl0khmAGojoWIF/4fjewwBf2p9v8znSVZjHBZqFCQtdtZ6yH57eQGNr9yX/AETD+9N/5r4+b/78fSPuT/6Ji/em/wDNfACffJGrPlAeZqMmnwnYq7IpH72rQw9VvesZnA0mhauyq1aWbHOgKqTRoNJKoHnyh1N40v3wS1Ll/EV8SEAXvU8Hl3F4zWdwImqZvAudqhXwzxtGfkXr5EYBhZNjbBfBt4NrMMcYKkCvslk0n/rF73UZKeQ1XikAuMdFaV5CdNUVEcI9AKwjjE5E7IlhFeRTq2JXWzEd/h1Nv67YZRqTw9QrkG6caYEH9kFm/vwE1FaRfuM8iEi/C+vNTaQT5kIv4BsTfplOZFWVQryTiiGXRAnJhr/tKs/LEJp6Zh4SUYELIu/hQQwICOpJYt6Bb74VDGq7aW0ppVir34ITrlffbxTEAdrGAdy8/LK3IRoaJfHFdLAhmfbr9qwFd73x7CdQRWljGrkofB05rnMykV00gDb1rbDM+cNESNKpKlGOkHeR+dmT16gFE69du+Evn2cHUzrZk1EoDTSUr7V0jgAG3QkAYCaM7zNy+XBkC3Yr7bM846hW4CRAk9lYD0ws5rUqsZUGoo3gUkqZJcxOaHoFU9qsYEyZ29gTZJI+qWxYESih+zDvt95wPM4W8kjE6bA3quUDVDLACtidPgFdSWI2G4TsvMtE1JIFAeiSK0iCVh6WGlU+rA98OZhaQeBkKApqDbAqWy9mjRU8uGx/Sfr3gjIyHdyrCnbTzK1U4hVQAAfHIiqB10oTteJMuU0qNSApqUM2uwypIQ7VZvmT6tx92M13OAYYU6qdUZMWmJFFjS4VFjUnZXYO7M37RI2OPJydBSiNnYqp3B0TXzG87j3X+/Cp8u7SF53HKiaQLV34mewnyIlKnoTHXcYS73ZfUfEToB3NnUzFvW5/zHngGpnJLqbJ1G1TZR45atupB5vfzwKzs9X59q2X8PQYLzPtVayNNqNow1LYPmdeXb0OrADPPv1utvShtY9MAsPSADzr5g74kiXYeleY3Gre17jz2YeuBkTnYdcEUyjggMNOqtJc6FO/XUdtPrv33FYAjll5jFquiNjywdNfEyMhVj0tx169cOcNyIWJ8xInMjQqgAcIBIdJUOt6yujV8AIPyGBzcXEVHLl0dkdJgyxslGxSXZqu53B3GBbnUbAA7ALe23bqf/fAWvO+1kKyRGKKOWIRrqieJY1DlSGXXFTOFNFXsHbyvFVMpJ1dzv8AjibwuIK6syxuN00ObPjUrqCAg2pN3Y3Ax3E+FcnSQSysPi/pfeU1+Y9DgGEkHyP92Po/3MsDwqKhXil/818YZwv2QmeNcxLHKuUosZVUMSq9dIuuu2pqUb2dqO/e60w/5Oi5AkEVyaeaVLnxtqJKgCibIodKwFU99GZdZcsEKj4pGLKWNRvE5Irel+IjyU+WMolecDTrDMQQy/CfE4lkXcbkyaEJ6E+EXWNX99GVaSfKqu/hnOgnSHFLrQP2kMeql+9uPQ5/qjStMrN/SUBVdJFXlyhTVussSI4ohtIJGxwAwTTzMpkYEtQ1MKI5rmR23pTRlDW5A2AvriHxYhQo6sUe9qAUkiOqN6iqXfkR23wQWW+gIsXpolRYVWVi3RVkSOixqiN7GIU/B3GogEeInQwsWpYaCVNhgCRXej6YB/JzMwXSSST95Q682RWtr8o4hYvewcexcL1VdqGENfVn+cYiPvvaBpT5nA1YZVGpQ1MN2Q6xcitta7g8sPY60DeJ2R9pJFbVr+E6wAAd44zFCOx21H5XfXAOJw+NQXDAkI7gOmx+uGXi/v1SHruKxLPDo4ix1xuI1nIFHxckiJOh+/Kxk/qjriXkeLoroGkTQjZdBqT7mWjaRj63KStbWcNZafmBVqIsy5dCSR1klbMOSf3RRPbAOwxLGT9hcbHxbbjL5dnJv9ppJNXq1eWFRQsDCDHEdH0QFST0SKTMv672Ceu9dcN5m5o7EUdyLI2xqmzOZCJVdwkZHoD3GHc4u8pWIb/TGU6gdiUykdAHajdfPbbbAR+GwUYi0cZpsuT4hZqOXNNd9za/iB5jD8MYHKHJBC/RSxDHtHLmH6Cty1kf0fxwnMppZ25IGls1tfQRQJF/3WaxXc7YIey/CFaZVZGTRIrBSSQaiWOqG5GoyH5bfMB8OQlmjUrHI8iJFfg0g6kQrJqvSWGlVJsHwRPXxjEjhnsRmJDbaYV6sx3NAigqjtaja62A7Y1tIwF+HYdB0A/DoMRGzqk1HGx09dVAX6db3OArEXuviaMBpZqHYFFHY9NJ6FR1J3F9zcHM+52NSGWd6F0ror7nYDYr+mL7BNIdhpH5n+/b5YTm/pAApY2rfqV/WxgMzi90UqklZIWQ2CGRro1dC6sdrI+eKHxiWeOYRytKHy/gUOWJQKbAUMTpHQgDbG+NxeaNLOVlbc7Jy2PW9vGMYt7bx5mXNzZibLSwq7CtSnSq0FQF60k0B364AHPKrBKQKQtORfia2OrfoaIG222OfME0NgAAKAA6edbk/PDIx7eAUGxNymbqKVSFOoLpvUSDrHwgbElb69O2+B7HDmVTU6qTp1EDUdgL2BPp64C6+zPtgQYIXWWsvBKkMcTaDLLJZPMZj03oVvsAASca77l3B4VDpGkXLtd/zj3ue2Pn5jJDIUd6dGANaWKnqCG3oqwo77H5HH0D7l3J4VET1LzX/wDmfAWbjvs5FmgBKgcKwZbvZhuCKI3GAZ92uUN3AhBvY6io1dSEJ0qT5qAcXjHYCjfyZ5T/AGdCTdklyTY0kFi1kUaomseH3ZZOq5C/m/nqv4tje9jf1xesdgKL/Jjk9Rb6Omo9Tb36n4tie579+uPJvdfk2FNloyNuuonwjSo1XdBdgLofhi947AUBfdPkRt9GTv3k79fv98OfyYZO7+jx3d/e61pvr5YveOwFDX3XZIEEZdNtNbv934fvdse/yX5P/Z06V1fpq118X7W+L3jsBRW92OTN3Ap1ar8Um+ogtfi7kC/libkfYqGE6oowh8xZ/UnFtx2AANwYnqThtOAV02xY8dgK8nBK6bYWeFN5nB7HYCvNwK+uEy+z4ZCjbowIZTdEHqCO4xY8dgM9/ki4f/ssf5yf72O/kiyH+yx/nJ/vY0LHYDPf5Ish/ssf5yf72FH3TZGtP0ZK8rkr/wDb1ONAx2AoH8k+RuzlkJ+cn+9i18C4HFlYhFCgjjWyFF0LJY9STuSTgpjsB//Z">
            <a:extLst>
              <a:ext uri="{FF2B5EF4-FFF2-40B4-BE49-F238E27FC236}">
                <a16:creationId xmlns:a16="http://schemas.microsoft.com/office/drawing/2014/main" id="{369464F9-0003-8746-93E4-65243304D7A6}"/>
              </a:ext>
            </a:extLst>
          </p:cNvPr>
          <p:cNvSpPr>
            <a:spLocks noChangeAspect="1" noChangeArrowheads="1"/>
          </p:cNvSpPr>
          <p:nvPr/>
        </p:nvSpPr>
        <p:spPr bwMode="auto">
          <a:xfrm>
            <a:off x="1269206" y="720328"/>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350"/>
          </a:p>
        </p:txBody>
      </p:sp>
      <p:pic>
        <p:nvPicPr>
          <p:cNvPr id="99332" name="Picture 4" descr="http://t1.gstatic.com/images?q=tbn:ANd9GcT325hqXknwgVtvtrYcaJK0L7vOugeYXaiCC4EGDmjM4aJ-qHrcMQ">
            <a:extLst>
              <a:ext uri="{FF2B5EF4-FFF2-40B4-BE49-F238E27FC236}">
                <a16:creationId xmlns:a16="http://schemas.microsoft.com/office/drawing/2014/main" id="{EA55FF8B-533C-704F-98ED-A0E48B364936}"/>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209676" y="2429470"/>
            <a:ext cx="2336006" cy="328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498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7">
            <a:extLst>
              <a:ext uri="{FF2B5EF4-FFF2-40B4-BE49-F238E27FC236}">
                <a16:creationId xmlns:a16="http://schemas.microsoft.com/office/drawing/2014/main" id="{FAF6996F-4BC0-744A-8AB1-6EAE133E6164}"/>
              </a:ext>
            </a:extLst>
          </p:cNvPr>
          <p:cNvPicPr>
            <a:picLocks noGrp="1" noChangeAspect="1" noChangeArrowheads="1"/>
          </p:cNvPicPr>
          <p:nvPr>
            <p:ph type="pic" sz="quarter" idx="4294967295"/>
          </p:nvPr>
        </p:nvPicPr>
        <p:blipFill>
          <a:blip r:embed="rId3">
            <a:clrChange>
              <a:clrFrom>
                <a:srgbClr val="EFEFE9"/>
              </a:clrFrom>
              <a:clrTo>
                <a:srgbClr val="EFEFE9">
                  <a:alpha val="0"/>
                </a:srgbClr>
              </a:clrTo>
            </a:clrChange>
            <a:extLst>
              <a:ext uri="{28A0092B-C50C-407E-A947-70E740481C1C}">
                <a14:useLocalDpi xmlns:a14="http://schemas.microsoft.com/office/drawing/2010/main" val="0"/>
              </a:ext>
            </a:extLst>
          </a:blip>
          <a:srcRect/>
          <a:stretch>
            <a:fillRect/>
          </a:stretch>
        </p:blipFill>
        <p:spPr>
          <a:xfrm>
            <a:off x="2200274" y="1511216"/>
            <a:ext cx="5003800" cy="2206625"/>
          </a:xfrm>
        </p:spPr>
      </p:pic>
      <p:sp>
        <p:nvSpPr>
          <p:cNvPr id="65538" name="Text Placeholder 15">
            <a:extLst>
              <a:ext uri="{FF2B5EF4-FFF2-40B4-BE49-F238E27FC236}">
                <a16:creationId xmlns:a16="http://schemas.microsoft.com/office/drawing/2014/main" id="{78FEFEA5-2014-8144-9C86-715E4B0F3F55}"/>
              </a:ext>
            </a:extLst>
          </p:cNvPr>
          <p:cNvSpPr>
            <a:spLocks noGrp="1"/>
          </p:cNvSpPr>
          <p:nvPr>
            <p:ph type="body" sz="quarter" idx="4294967295"/>
          </p:nvPr>
        </p:nvSpPr>
        <p:spPr>
          <a:xfrm>
            <a:off x="946943" y="4114800"/>
            <a:ext cx="7510462" cy="771525"/>
          </a:xfrm>
        </p:spPr>
        <p:txBody>
          <a:bodyPr anchor="ctr">
            <a:noAutofit/>
          </a:bodyPr>
          <a:lstStyle/>
          <a:p>
            <a:pPr marL="34290" indent="0" algn="ctr">
              <a:spcBef>
                <a:spcPct val="0"/>
              </a:spcBef>
              <a:buNone/>
            </a:pPr>
            <a:r>
              <a:rPr lang="en-US" altLang="en-US" dirty="0">
                <a:solidFill>
                  <a:schemeClr val="tx1"/>
                </a:solidFill>
                <a:latin typeface="Arial" panose="020B0604020202020204" pitchFamily="34" charset="0"/>
                <a:cs typeface="Arial" panose="020B0604020202020204" pitchFamily="34" charset="0"/>
              </a:rPr>
              <a:t>Evaluating complex interventions:  Confronting and guiding</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(vs. ignoring and suppressing) </a:t>
            </a:r>
            <a:r>
              <a:rPr lang="en-US" altLang="en-US" b="1" dirty="0">
                <a:solidFill>
                  <a:schemeClr val="tx1"/>
                </a:solidFill>
                <a:latin typeface="Arial" panose="020B0604020202020204" pitchFamily="34" charset="0"/>
                <a:cs typeface="Arial" panose="020B0604020202020204" pitchFamily="34" charset="0"/>
              </a:rPr>
              <a:t>heterogeneity</a:t>
            </a:r>
            <a:r>
              <a:rPr lang="en-US" altLang="en-US" dirty="0">
                <a:solidFill>
                  <a:schemeClr val="tx1"/>
                </a:solidFill>
                <a:latin typeface="Arial" panose="020B0604020202020204" pitchFamily="34" charset="0"/>
                <a:cs typeface="Arial" panose="020B0604020202020204" pitchFamily="34" charset="0"/>
              </a:rPr>
              <a:t> and </a:t>
            </a:r>
            <a:r>
              <a:rPr lang="en-US" altLang="en-US" b="1" u="sng" dirty="0">
                <a:solidFill>
                  <a:schemeClr val="tx1"/>
                </a:solidFill>
                <a:latin typeface="Arial" panose="020B0604020202020204" pitchFamily="34" charset="0"/>
                <a:cs typeface="Arial" panose="020B0604020202020204" pitchFamily="34" charset="0"/>
              </a:rPr>
              <a:t>adaptation </a:t>
            </a:r>
          </a:p>
        </p:txBody>
      </p:sp>
      <p:sp>
        <p:nvSpPr>
          <p:cNvPr id="55300" name="Text Placeholder 17">
            <a:extLst>
              <a:ext uri="{FF2B5EF4-FFF2-40B4-BE49-F238E27FC236}">
                <a16:creationId xmlns:a16="http://schemas.microsoft.com/office/drawing/2014/main" id="{76C926A8-115B-464C-98C3-B7A4E54B25B0}"/>
              </a:ext>
            </a:extLst>
          </p:cNvPr>
          <p:cNvSpPr>
            <a:spLocks noGrp="1"/>
          </p:cNvSpPr>
          <p:nvPr>
            <p:ph type="body" sz="quarter" idx="4294967295"/>
          </p:nvPr>
        </p:nvSpPr>
        <p:spPr>
          <a:xfrm>
            <a:off x="1447799" y="5029200"/>
            <a:ext cx="6508750" cy="1012825"/>
          </a:xfrm>
        </p:spPr>
        <p:txBody>
          <a:bodyPr>
            <a:noAutofit/>
          </a:bodyPr>
          <a:lstStyle/>
          <a:p>
            <a:pPr marL="34290" indent="0" algn="ctr">
              <a:spcBef>
                <a:spcPts val="225"/>
              </a:spcBef>
              <a:buNone/>
              <a:defRPr/>
            </a:pPr>
            <a:r>
              <a:rPr lang="en-US" altLang="en-US" sz="1600" dirty="0">
                <a:solidFill>
                  <a:schemeClr val="tx1"/>
                </a:solidFill>
                <a:latin typeface="Arial" panose="020B0604020202020204" pitchFamily="34" charset="0"/>
                <a:cs typeface="Arial" panose="020B0604020202020204" pitchFamily="34" charset="0"/>
              </a:rPr>
              <a:t>Brian S. Mittman, PhD  Oct. 2018</a:t>
            </a:r>
          </a:p>
          <a:p>
            <a:pPr marL="34290" indent="0" algn="ctr">
              <a:spcBef>
                <a:spcPts val="75"/>
              </a:spcBef>
              <a:buNone/>
              <a:defRPr/>
            </a:pPr>
            <a:r>
              <a:rPr lang="en-US" altLang="en-US" sz="1600" dirty="0">
                <a:solidFill>
                  <a:schemeClr val="tx1"/>
                </a:solidFill>
                <a:latin typeface="Arial" panose="020B0604020202020204" pitchFamily="34" charset="0"/>
                <a:cs typeface="Arial" panose="020B0604020202020204" pitchFamily="34" charset="0"/>
              </a:rPr>
              <a:t>Department of Research and Evaluation, Kaiser Permanente Southern California </a:t>
            </a:r>
          </a:p>
        </p:txBody>
      </p:sp>
      <p:sp>
        <p:nvSpPr>
          <p:cNvPr id="2" name="TextBox 1">
            <a:extLst>
              <a:ext uri="{FF2B5EF4-FFF2-40B4-BE49-F238E27FC236}">
                <a16:creationId xmlns:a16="http://schemas.microsoft.com/office/drawing/2014/main" id="{1343122B-C197-504D-9122-DF9C603FD187}"/>
              </a:ext>
            </a:extLst>
          </p:cNvPr>
          <p:cNvSpPr txBox="1"/>
          <p:nvPr/>
        </p:nvSpPr>
        <p:spPr>
          <a:xfrm>
            <a:off x="626665" y="391283"/>
            <a:ext cx="8151019" cy="978729"/>
          </a:xfrm>
          <a:prstGeom prst="rect">
            <a:avLst/>
          </a:prstGeom>
        </p:spPr>
        <p:txBody>
          <a:bodyPr vert="horz" wrap="square" lIns="91440" tIns="45720" rIns="91440" bIns="45720" numCol="1" rtlCol="0" anchor="ctr" anchorCtr="0" compatLnSpc="1">
            <a:prstTxWarp prst="textNoShape">
              <a:avLst/>
            </a:prstTxWarp>
            <a:noAutofit/>
          </a:bodyPr>
          <a:lstStyle>
            <a:lvl1pPr defTabSz="685800">
              <a:lnSpc>
                <a:spcPct val="90000"/>
              </a:lnSpc>
              <a:spcBef>
                <a:spcPct val="0"/>
              </a:spcBef>
              <a:buNone/>
              <a:defRPr sz="3200" spc="-5">
                <a:solidFill>
                  <a:schemeClr val="accent1"/>
                </a:solidFill>
                <a:latin typeface="+mj-lt"/>
                <a:ea typeface="+mj-ea"/>
                <a:cs typeface="Arial" charset="0"/>
              </a:defRPr>
            </a:lvl1pPr>
          </a:lstStyle>
          <a:p>
            <a:r>
              <a:rPr lang="en-US" sz="2400" b="1" dirty="0"/>
              <a:t>Take Home Message: </a:t>
            </a:r>
            <a:r>
              <a:rPr lang="en-US" sz="2400" dirty="0"/>
              <a:t>Adaptations Happen (and are not bad)</a:t>
            </a:r>
          </a:p>
        </p:txBody>
      </p:sp>
    </p:spTree>
    <p:extLst>
      <p:ext uri="{BB962C8B-B14F-4D97-AF65-F5344CB8AC3E}">
        <p14:creationId xmlns:p14="http://schemas.microsoft.com/office/powerpoint/2010/main" val="3521502939"/>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
            <a:extLst>
              <a:ext uri="{FF2B5EF4-FFF2-40B4-BE49-F238E27FC236}">
                <a16:creationId xmlns:a16="http://schemas.microsoft.com/office/drawing/2014/main" id="{B135275D-6069-BC49-97DC-5E2A85A02EFD}"/>
              </a:ext>
            </a:extLst>
          </p:cNvPr>
          <p:cNvSpPr>
            <a:spLocks noGrp="1" noChangeArrowheads="1"/>
          </p:cNvSpPr>
          <p:nvPr>
            <p:ph type="title"/>
          </p:nvPr>
        </p:nvSpPr>
        <p:spPr>
          <a:xfrm>
            <a:off x="507758" y="914400"/>
            <a:ext cx="7645642" cy="457200"/>
          </a:xfrm>
        </p:spPr>
        <p:txBody>
          <a:bodyPr vert="horz" wrap="square" lIns="91440" tIns="45720" rIns="91440" bIns="45720" numCol="1" rtlCol="0" anchor="ctr" anchorCtr="0" compatLnSpc="1">
            <a:prstTxWarp prst="textNoShape">
              <a:avLst/>
            </a:prstTxWarp>
            <a:noAutofit/>
          </a:bodyPr>
          <a:lstStyle/>
          <a:p>
            <a:r>
              <a:rPr lang="en-US" sz="3200" spc="-5" dirty="0">
                <a:cs typeface="Arial" charset="0"/>
              </a:rPr>
              <a:t>Traditional View of Fidelity and Adaptation:</a:t>
            </a:r>
            <a:br>
              <a:rPr lang="en-US" sz="3200" spc="-5" dirty="0">
                <a:cs typeface="Arial" charset="0"/>
              </a:rPr>
            </a:br>
            <a:r>
              <a:rPr lang="en-US" sz="3200" spc="-5" dirty="0">
                <a:cs typeface="Arial" charset="0"/>
              </a:rPr>
              <a:t>‘Tug of War’</a:t>
            </a:r>
          </a:p>
        </p:txBody>
      </p:sp>
      <p:pic>
        <p:nvPicPr>
          <p:cNvPr id="83970" name="Picture 3">
            <a:extLst>
              <a:ext uri="{FF2B5EF4-FFF2-40B4-BE49-F238E27FC236}">
                <a16:creationId xmlns:a16="http://schemas.microsoft.com/office/drawing/2014/main" id="{E7C2EAC3-72C8-AA4C-8B42-8ADF2039D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05" y="3352800"/>
            <a:ext cx="8686800" cy="311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6">
            <a:extLst>
              <a:ext uri="{FF2B5EF4-FFF2-40B4-BE49-F238E27FC236}">
                <a16:creationId xmlns:a16="http://schemas.microsoft.com/office/drawing/2014/main" id="{962654A2-E8D2-AD45-9EFE-B7CC3E2F5B7E}"/>
              </a:ext>
            </a:extLst>
          </p:cNvPr>
          <p:cNvSpPr txBox="1">
            <a:spLocks noChangeArrowheads="1"/>
          </p:cNvSpPr>
          <p:nvPr/>
        </p:nvSpPr>
        <p:spPr bwMode="auto">
          <a:xfrm>
            <a:off x="1981200" y="2894028"/>
            <a:ext cx="1641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Fidelity</a:t>
            </a:r>
          </a:p>
        </p:txBody>
      </p:sp>
      <p:sp>
        <p:nvSpPr>
          <p:cNvPr id="83972" name="TextBox 7">
            <a:extLst>
              <a:ext uri="{FF2B5EF4-FFF2-40B4-BE49-F238E27FC236}">
                <a16:creationId xmlns:a16="http://schemas.microsoft.com/office/drawing/2014/main" id="{C043CCEE-7E9A-CF49-A4C9-7592322B2421}"/>
              </a:ext>
            </a:extLst>
          </p:cNvPr>
          <p:cNvSpPr txBox="1">
            <a:spLocks noChangeArrowheads="1"/>
          </p:cNvSpPr>
          <p:nvPr/>
        </p:nvSpPr>
        <p:spPr bwMode="auto">
          <a:xfrm>
            <a:off x="507758" y="2617029"/>
            <a:ext cx="16414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Internal Validity</a:t>
            </a:r>
          </a:p>
        </p:txBody>
      </p:sp>
      <p:sp>
        <p:nvSpPr>
          <p:cNvPr id="83973" name="TextBox 8">
            <a:extLst>
              <a:ext uri="{FF2B5EF4-FFF2-40B4-BE49-F238E27FC236}">
                <a16:creationId xmlns:a16="http://schemas.microsoft.com/office/drawing/2014/main" id="{91A602F5-405C-AB44-9069-3B8062F4BE4C}"/>
              </a:ext>
            </a:extLst>
          </p:cNvPr>
          <p:cNvSpPr txBox="1">
            <a:spLocks noChangeArrowheads="1"/>
          </p:cNvSpPr>
          <p:nvPr/>
        </p:nvSpPr>
        <p:spPr bwMode="auto">
          <a:xfrm>
            <a:off x="7501262" y="2617029"/>
            <a:ext cx="1642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External Validity</a:t>
            </a:r>
          </a:p>
        </p:txBody>
      </p:sp>
      <p:sp>
        <p:nvSpPr>
          <p:cNvPr id="83974" name="TextBox 9">
            <a:extLst>
              <a:ext uri="{FF2B5EF4-FFF2-40B4-BE49-F238E27FC236}">
                <a16:creationId xmlns:a16="http://schemas.microsoft.com/office/drawing/2014/main" id="{7513BAAF-ACBB-0047-9D0A-68F16B1A7D37}"/>
              </a:ext>
            </a:extLst>
          </p:cNvPr>
          <p:cNvSpPr txBox="1">
            <a:spLocks noChangeArrowheads="1"/>
          </p:cNvSpPr>
          <p:nvPr/>
        </p:nvSpPr>
        <p:spPr bwMode="auto">
          <a:xfrm>
            <a:off x="6019800" y="2894028"/>
            <a:ext cx="1642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Adaptation</a:t>
            </a:r>
          </a:p>
        </p:txBody>
      </p:sp>
    </p:spTree>
    <p:extLst>
      <p:ext uri="{BB962C8B-B14F-4D97-AF65-F5344CB8AC3E}">
        <p14:creationId xmlns:p14="http://schemas.microsoft.com/office/powerpoint/2010/main" val="3068719769"/>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 y="7088"/>
            <a:ext cx="9144000" cy="7196423"/>
            <a:chOff x="0" y="0"/>
            <a:chExt cx="9144000" cy="7196423"/>
          </a:xfrm>
        </p:grpSpPr>
        <p:pic>
          <p:nvPicPr>
            <p:cNvPr id="4" name="Picture 3">
              <a:extLst>
                <a:ext uri="{FF2B5EF4-FFF2-40B4-BE49-F238E27FC236}">
                  <a16:creationId xmlns:a16="http://schemas.microsoft.com/office/drawing/2014/main" id="{D7267C28-5EFE-FC45-8323-990CA15A8FD6}"/>
                </a:ext>
              </a:extLst>
            </p:cNvPr>
            <p:cNvPicPr>
              <a:picLocks noChangeAspect="1"/>
            </p:cNvPicPr>
            <p:nvPr/>
          </p:nvPicPr>
          <p:blipFill>
            <a:blip r:embed="rId3"/>
            <a:stretch>
              <a:fillRect/>
            </a:stretch>
          </p:blipFill>
          <p:spPr>
            <a:xfrm>
              <a:off x="0" y="0"/>
              <a:ext cx="9144000" cy="7196423"/>
            </a:xfrm>
            <a:prstGeom prst="rect">
              <a:avLst/>
            </a:prstGeom>
          </p:spPr>
        </p:pic>
        <p:sp>
          <p:nvSpPr>
            <p:cNvPr id="6" name="Rectangle 5"/>
            <p:cNvSpPr/>
            <p:nvPr/>
          </p:nvSpPr>
          <p:spPr>
            <a:xfrm>
              <a:off x="0" y="6629400"/>
              <a:ext cx="9144000" cy="567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9798A9D-D2A6-634E-8899-254501BAF0FB}"/>
              </a:ext>
            </a:extLst>
          </p:cNvPr>
          <p:cNvSpPr>
            <a:spLocks noGrp="1"/>
          </p:cNvSpPr>
          <p:nvPr>
            <p:ph type="title"/>
          </p:nvPr>
        </p:nvSpPr>
        <p:spPr>
          <a:xfrm>
            <a:off x="152400" y="5486400"/>
            <a:ext cx="7927035" cy="553998"/>
          </a:xfrm>
        </p:spPr>
        <p:txBody>
          <a:bodyPr>
            <a:normAutofit fontScale="90000"/>
          </a:bodyPr>
          <a:lstStyle/>
          <a:p>
            <a:r>
              <a:rPr lang="en-US" dirty="0"/>
              <a:t>Form vs. Function</a:t>
            </a:r>
          </a:p>
        </p:txBody>
      </p:sp>
      <p:sp>
        <p:nvSpPr>
          <p:cNvPr id="5" name="Rectangle 4"/>
          <p:cNvSpPr/>
          <p:nvPr/>
        </p:nvSpPr>
        <p:spPr>
          <a:xfrm>
            <a:off x="152400" y="6040398"/>
            <a:ext cx="5638800" cy="923330"/>
          </a:xfrm>
          <a:prstGeom prst="rect">
            <a:avLst/>
          </a:prstGeom>
        </p:spPr>
        <p:txBody>
          <a:bodyPr wrap="square">
            <a:spAutoFit/>
          </a:bodyPr>
          <a:lstStyle/>
          <a:p>
            <a:r>
              <a:rPr lang="en-US" dirty="0"/>
              <a:t>Core Functions and Forms of Complex Health Interventions:  Perez </a:t>
            </a:r>
            <a:r>
              <a:rPr lang="en-US" dirty="0" err="1"/>
              <a:t>Jolle</a:t>
            </a:r>
            <a:r>
              <a:rPr lang="en-US" dirty="0"/>
              <a:t> et al  </a:t>
            </a:r>
            <a:r>
              <a:rPr lang="en-US" i="1" dirty="0"/>
              <a:t>J Gen Intern Med </a:t>
            </a:r>
            <a:r>
              <a:rPr lang="en-US" dirty="0"/>
              <a:t>34(6):1032–8</a:t>
            </a:r>
          </a:p>
        </p:txBody>
      </p:sp>
    </p:spTree>
    <p:extLst>
      <p:ext uri="{BB962C8B-B14F-4D97-AF65-F5344CB8AC3E}">
        <p14:creationId xmlns:p14="http://schemas.microsoft.com/office/powerpoint/2010/main" val="1157507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D5A31-28D9-BC4C-8B0B-983B958C148A}"/>
              </a:ext>
            </a:extLst>
          </p:cNvPr>
          <p:cNvSpPr>
            <a:spLocks noGrp="1"/>
          </p:cNvSpPr>
          <p:nvPr>
            <p:ph type="title" idx="4294967295"/>
          </p:nvPr>
        </p:nvSpPr>
        <p:spPr>
          <a:xfrm>
            <a:off x="297030" y="381000"/>
            <a:ext cx="8863012" cy="685800"/>
          </a:xfrm>
        </p:spPr>
        <p:txBody>
          <a:bodyPr>
            <a:noAutofit/>
          </a:bodyPr>
          <a:lstStyle/>
          <a:p>
            <a:pPr>
              <a:defRPr/>
            </a:pPr>
            <a:r>
              <a:rPr lang="en-US" sz="2250" dirty="0">
                <a:solidFill>
                  <a:schemeClr val="tx1"/>
                </a:solidFill>
                <a:latin typeface="Arial" panose="020B0604020202020204" pitchFamily="34" charset="0"/>
                <a:cs typeface="Arial" panose="020B0604020202020204" pitchFamily="34" charset="0"/>
              </a:rPr>
              <a:t>Types of Adaptations – </a:t>
            </a:r>
            <a:r>
              <a:rPr lang="en-US" sz="2250" dirty="0">
                <a:solidFill>
                  <a:schemeClr val="accent1"/>
                </a:solidFill>
                <a:latin typeface="Arial" panose="020B0604020202020204" pitchFamily="34" charset="0"/>
                <a:cs typeface="Arial" panose="020B0604020202020204" pitchFamily="34" charset="0"/>
              </a:rPr>
              <a:t>Cultural; Resources; AND Local: ALL WITH AND </a:t>
            </a:r>
            <a:r>
              <a:rPr lang="en-US" sz="2250" i="1" dirty="0">
                <a:solidFill>
                  <a:schemeClr val="accent1"/>
                </a:solidFill>
                <a:latin typeface="Arial" panose="020B0604020202020204" pitchFamily="34" charset="0"/>
                <a:cs typeface="Arial" panose="020B0604020202020204" pitchFamily="34" charset="0"/>
              </a:rPr>
              <a:t>DRIVEN BY STAKEHOLDERS</a:t>
            </a:r>
          </a:p>
        </p:txBody>
      </p:sp>
      <p:graphicFrame>
        <p:nvGraphicFramePr>
          <p:cNvPr id="5" name="Table 4">
            <a:extLst>
              <a:ext uri="{FF2B5EF4-FFF2-40B4-BE49-F238E27FC236}">
                <a16:creationId xmlns:a16="http://schemas.microsoft.com/office/drawing/2014/main" id="{03FE03F4-FFDD-234E-8072-40B5FC0CC23C}"/>
              </a:ext>
            </a:extLst>
          </p:cNvPr>
          <p:cNvGraphicFramePr>
            <a:graphicFrameLocks noGrp="1"/>
          </p:cNvGraphicFramePr>
          <p:nvPr>
            <p:extLst>
              <p:ext uri="{D42A27DB-BD31-4B8C-83A1-F6EECF244321}">
                <p14:modId xmlns:p14="http://schemas.microsoft.com/office/powerpoint/2010/main" val="297348241"/>
              </p:ext>
            </p:extLst>
          </p:nvPr>
        </p:nvGraphicFramePr>
        <p:xfrm>
          <a:off x="762000" y="1295400"/>
          <a:ext cx="7724775" cy="4876800"/>
        </p:xfrm>
        <a:graphic>
          <a:graphicData uri="http://schemas.openxmlformats.org/drawingml/2006/table">
            <a:tbl>
              <a:tblPr firstRow="1" firstCol="1" bandRow="1">
                <a:tableStyleId>{5C22544A-7EE6-4342-B048-85BDC9FD1C3A}</a:tableStyleId>
              </a:tblPr>
              <a:tblGrid>
                <a:gridCol w="2257240">
                  <a:extLst>
                    <a:ext uri="{9D8B030D-6E8A-4147-A177-3AD203B41FA5}">
                      <a16:colId xmlns:a16="http://schemas.microsoft.com/office/drawing/2014/main" val="20000"/>
                    </a:ext>
                  </a:extLst>
                </a:gridCol>
                <a:gridCol w="1554429">
                  <a:extLst>
                    <a:ext uri="{9D8B030D-6E8A-4147-A177-3AD203B41FA5}">
                      <a16:colId xmlns:a16="http://schemas.microsoft.com/office/drawing/2014/main" val="20001"/>
                    </a:ext>
                  </a:extLst>
                </a:gridCol>
                <a:gridCol w="1804677">
                  <a:extLst>
                    <a:ext uri="{9D8B030D-6E8A-4147-A177-3AD203B41FA5}">
                      <a16:colId xmlns:a16="http://schemas.microsoft.com/office/drawing/2014/main" val="20002"/>
                    </a:ext>
                  </a:extLst>
                </a:gridCol>
                <a:gridCol w="2108429">
                  <a:extLst>
                    <a:ext uri="{9D8B030D-6E8A-4147-A177-3AD203B41FA5}">
                      <a16:colId xmlns:a16="http://schemas.microsoft.com/office/drawing/2014/main" val="20003"/>
                    </a:ext>
                  </a:extLst>
                </a:gridCol>
              </a:tblGrid>
              <a:tr h="919100">
                <a:tc rowSpan="2">
                  <a:txBody>
                    <a:bodyPr/>
                    <a:lstStyle/>
                    <a:p>
                      <a:pPr marL="233363" marR="0" indent="0" algn="l">
                        <a:lnSpc>
                          <a:spcPct val="107000"/>
                        </a:lnSpc>
                        <a:spcBef>
                          <a:spcPts val="0"/>
                        </a:spcBef>
                        <a:spcAft>
                          <a:spcPts val="0"/>
                        </a:spcAft>
                      </a:pPr>
                      <a:r>
                        <a:rPr lang="en-US" sz="2100" dirty="0">
                          <a:effectLst/>
                          <a:latin typeface="Arial" panose="020B0604020202020204" pitchFamily="34" charset="0"/>
                          <a:cs typeface="Arial" panose="020B0604020202020204" pitchFamily="34" charset="0"/>
                        </a:rPr>
                        <a:t>Focus of Adaptation</a:t>
                      </a:r>
                      <a:endParaRPr lang="en-US" sz="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algn="ctr">
                        <a:lnSpc>
                          <a:spcPct val="107000"/>
                        </a:lnSpc>
                        <a:spcBef>
                          <a:spcPts val="0"/>
                        </a:spcBef>
                        <a:spcAft>
                          <a:spcPts val="0"/>
                        </a:spcAft>
                      </a:pPr>
                      <a:r>
                        <a:rPr lang="en-US" sz="2100" dirty="0">
                          <a:effectLst/>
                          <a:latin typeface="Arial" panose="020B0604020202020204" pitchFamily="34" charset="0"/>
                          <a:cs typeface="Arial" panose="020B0604020202020204" pitchFamily="34" charset="0"/>
                        </a:rPr>
                        <a:t>Timing of Adaptation</a:t>
                      </a:r>
                    </a:p>
                    <a:p>
                      <a:pPr marL="0" marR="0" algn="ctr">
                        <a:lnSpc>
                          <a:spcPct val="107000"/>
                        </a:lnSpc>
                        <a:spcBef>
                          <a:spcPts val="0"/>
                        </a:spcBef>
                        <a:spcAft>
                          <a:spcPts val="600"/>
                        </a:spcAft>
                      </a:pPr>
                      <a:r>
                        <a:rPr lang="en-US" sz="1500" dirty="0">
                          <a:effectLst/>
                          <a:latin typeface="Arial" panose="020B0604020202020204" pitchFamily="34" charset="0"/>
                          <a:cs typeface="Arial" panose="020B0604020202020204" pitchFamily="34" charset="0"/>
                        </a:rPr>
                        <a:t>(point in the project)</a:t>
                      </a:r>
                      <a:endParaRPr lang="en-US" sz="800" dirty="0">
                        <a:effectLst/>
                        <a:latin typeface="Arial" panose="020B0604020202020204" pitchFamily="34" charset="0"/>
                        <a:cs typeface="Arial" panose="020B0604020202020204" pitchFamily="34" charset="0"/>
                      </a:endParaRPr>
                    </a:p>
                  </a:txBody>
                  <a:tcPr marL="51435" marR="51435"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19100">
                <a:tc vMerge="1">
                  <a:txBody>
                    <a:bodyPr/>
                    <a:lstStyle/>
                    <a:p>
                      <a:pPr marL="233363" marR="0" indent="0" algn="l">
                        <a:lnSpc>
                          <a:spcPct val="107000"/>
                        </a:lnSpc>
                        <a:spcBef>
                          <a:spcPts val="0"/>
                        </a:spcBef>
                        <a:spcAft>
                          <a:spcPts val="0"/>
                        </a:spcAft>
                      </a:pPr>
                      <a:endParaRPr lang="en-US"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Planning</a:t>
                      </a:r>
                      <a:endParaRPr lang="en-US" sz="1400" dirty="0">
                        <a:latin typeface="Arial" panose="020B0604020202020204" pitchFamily="34" charset="0"/>
                        <a:cs typeface="Arial" panose="020B0604020202020204" pitchFamily="34" charset="0"/>
                      </a:endParaRPr>
                    </a:p>
                  </a:txBody>
                  <a:tcPr marL="51435" marR="51435" marT="0" marB="0" anchor="ct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During</a:t>
                      </a:r>
                      <a:endParaRPr lang="en-US" sz="1400" dirty="0">
                        <a:latin typeface="Arial" panose="020B0604020202020204" pitchFamily="34" charset="0"/>
                        <a:cs typeface="Arial" panose="020B0604020202020204" pitchFamily="34" charset="0"/>
                      </a:endParaRPr>
                    </a:p>
                  </a:txBody>
                  <a:tcPr marL="51435" marR="51435" marT="0" marB="0" anchor="ct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Sustainment- Dissemination</a:t>
                      </a:r>
                      <a:endPar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792467295"/>
                  </a:ext>
                </a:extLst>
              </a:tr>
              <a:tr h="917910">
                <a:tc>
                  <a:txBody>
                    <a:bodyPr/>
                    <a:lstStyle/>
                    <a:p>
                      <a:pPr marL="233363" marR="0" indent="0">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Intervention</a:t>
                      </a:r>
                      <a:endParaRPr lang="en-US" sz="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endParaRPr lang="en-US" sz="800" b="0" i="1"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endParaRPr lang="en-US" sz="800" b="0" i="1"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060345">
                <a:tc>
                  <a:txBody>
                    <a:bodyPr/>
                    <a:lstStyle/>
                    <a:p>
                      <a:pPr marL="233363" marR="0" indent="0">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Implementation</a:t>
                      </a:r>
                      <a:endParaRPr lang="en-US" sz="800" dirty="0">
                        <a:effectLst/>
                        <a:latin typeface="Arial" panose="020B0604020202020204" pitchFamily="34" charset="0"/>
                        <a:cs typeface="Arial" panose="020B0604020202020204" pitchFamily="34" charset="0"/>
                      </a:endParaRPr>
                    </a:p>
                    <a:p>
                      <a:pPr marL="233363" marR="0" indent="0">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Strategy</a:t>
                      </a:r>
                      <a:endParaRPr lang="en-US" sz="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10002"/>
                  </a:ext>
                </a:extLst>
              </a:tr>
              <a:tr h="1060345">
                <a:tc>
                  <a:txBody>
                    <a:bodyPr/>
                    <a:lstStyle/>
                    <a:p>
                      <a:pPr marL="233363" marR="0" indent="0">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Setting</a:t>
                      </a:r>
                      <a:endParaRPr lang="en-US" sz="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nSpc>
                          <a:spcPct val="107000"/>
                        </a:lnSpc>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extLst>
                  <a:ext uri="{0D108BD9-81ED-4DB2-BD59-A6C34878D82A}">
                    <a16:rowId xmlns:a16="http://schemas.microsoft.com/office/drawing/2014/main" val="10003"/>
                  </a:ext>
                </a:extLst>
              </a:tr>
            </a:tbl>
          </a:graphicData>
        </a:graphic>
      </p:graphicFrame>
      <p:sp>
        <p:nvSpPr>
          <p:cNvPr id="71707" name="TextBox 2">
            <a:extLst>
              <a:ext uri="{FF2B5EF4-FFF2-40B4-BE49-F238E27FC236}">
                <a16:creationId xmlns:a16="http://schemas.microsoft.com/office/drawing/2014/main" id="{DECBAB33-B83D-DE4C-967F-0D98567FD2AD}"/>
              </a:ext>
            </a:extLst>
          </p:cNvPr>
          <p:cNvSpPr txBox="1">
            <a:spLocks noChangeArrowheads="1"/>
          </p:cNvSpPr>
          <p:nvPr/>
        </p:nvSpPr>
        <p:spPr bwMode="auto">
          <a:xfrm>
            <a:off x="676275" y="5724525"/>
            <a:ext cx="74390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350"/>
              <a:t> </a:t>
            </a:r>
          </a:p>
        </p:txBody>
      </p:sp>
    </p:spTree>
    <p:extLst>
      <p:ext uri="{BB962C8B-B14F-4D97-AF65-F5344CB8AC3E}">
        <p14:creationId xmlns:p14="http://schemas.microsoft.com/office/powerpoint/2010/main" val="4084620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55E6-AEC0-6148-9084-CBECC80082F7}"/>
              </a:ext>
            </a:extLst>
          </p:cNvPr>
          <p:cNvSpPr>
            <a:spLocks noGrp="1"/>
          </p:cNvSpPr>
          <p:nvPr>
            <p:ph type="title"/>
          </p:nvPr>
        </p:nvSpPr>
        <p:spPr>
          <a:xfrm>
            <a:off x="609600" y="457200"/>
            <a:ext cx="7543800" cy="610199"/>
          </a:xfrm>
        </p:spPr>
        <p:txBody>
          <a:bodyPr vert="horz" wrap="square" lIns="91440" tIns="45720" rIns="91440" bIns="45720" numCol="1" rtlCol="0" anchor="ctr" anchorCtr="0" compatLnSpc="1">
            <a:prstTxWarp prst="textNoShape">
              <a:avLst/>
            </a:prstTxWarp>
            <a:noAutofit/>
          </a:bodyPr>
          <a:lstStyle/>
          <a:p>
            <a:pPr marL="171450" indent="-137160">
              <a:buClr>
                <a:schemeClr val="accent1"/>
              </a:buClr>
              <a:buSzPct val="80000"/>
              <a:buFont typeface="Corbel" pitchFamily="34" charset="0"/>
            </a:pPr>
            <a:r>
              <a:rPr lang="en-US" sz="2800" b="1" spc="-5" dirty="0">
                <a:cs typeface="Arial" charset="0"/>
              </a:rPr>
              <a:t>Steps in Designing  Impactful </a:t>
            </a:r>
            <a:r>
              <a:rPr lang="en-US" sz="2800" b="1" spc="-5" dirty="0">
                <a:solidFill>
                  <a:srgbClr val="DF5327"/>
                </a:solidFill>
                <a:cs typeface="Arial" charset="0"/>
              </a:rPr>
              <a:t>IS</a:t>
            </a:r>
            <a:r>
              <a:rPr lang="en-US" sz="2800" b="1" spc="-5" dirty="0">
                <a:cs typeface="Arial" charset="0"/>
              </a:rPr>
              <a:t> Research </a:t>
            </a:r>
            <a:br>
              <a:rPr lang="en-US" sz="2800" spc="-5" dirty="0">
                <a:cs typeface="Arial" charset="0"/>
              </a:rPr>
            </a:br>
            <a:endParaRPr lang="en-US" sz="2400" spc="-5" dirty="0">
              <a:cs typeface="Arial" charset="0"/>
            </a:endParaRPr>
          </a:p>
        </p:txBody>
      </p:sp>
      <p:sp>
        <p:nvSpPr>
          <p:cNvPr id="3" name="Text Placeholder 2">
            <a:extLst>
              <a:ext uri="{FF2B5EF4-FFF2-40B4-BE49-F238E27FC236}">
                <a16:creationId xmlns:a16="http://schemas.microsoft.com/office/drawing/2014/main" id="{AAE14718-DEAD-4942-872C-9291D082E5A0}"/>
              </a:ext>
            </a:extLst>
          </p:cNvPr>
          <p:cNvSpPr>
            <a:spLocks noGrp="1"/>
          </p:cNvSpPr>
          <p:nvPr>
            <p:ph idx="1"/>
          </p:nvPr>
        </p:nvSpPr>
        <p:spPr>
          <a:xfrm>
            <a:off x="228600" y="1067400"/>
            <a:ext cx="8839199" cy="5111134"/>
          </a:xfrm>
        </p:spPr>
        <p:txBody>
          <a:bodyPr>
            <a:noAutofit/>
          </a:bodyPr>
          <a:lstStyle/>
          <a:p>
            <a:pPr>
              <a:buClrTx/>
            </a:pPr>
            <a:r>
              <a:rPr lang="en-US" sz="2400" dirty="0">
                <a:solidFill>
                  <a:schemeClr val="tx1"/>
                </a:solidFill>
                <a:latin typeface="Arial" panose="020B0604020202020204" pitchFamily="34" charset="0"/>
                <a:cs typeface="Arial" panose="020B0604020202020204" pitchFamily="34" charset="0"/>
              </a:rPr>
              <a:t>Specify the ‘gap’ between need and current situation; and the Evidence Based Program (EBP) you are using or considering     </a:t>
            </a:r>
          </a:p>
          <a:p>
            <a:pPr>
              <a:buClrTx/>
            </a:pPr>
            <a:r>
              <a:rPr lang="en-US" sz="2400" dirty="0">
                <a:solidFill>
                  <a:schemeClr val="tx1"/>
                </a:solidFill>
                <a:latin typeface="Arial" panose="020B0604020202020204" pitchFamily="34" charset="0"/>
                <a:cs typeface="Arial" panose="020B0604020202020204" pitchFamily="34" charset="0"/>
              </a:rPr>
              <a:t>Engage multiple types of </a:t>
            </a:r>
            <a:r>
              <a:rPr lang="en-US" sz="2400" b="1" dirty="0">
                <a:solidFill>
                  <a:schemeClr val="tx1"/>
                </a:solidFill>
                <a:latin typeface="Arial" panose="020B0604020202020204" pitchFamily="34" charset="0"/>
                <a:cs typeface="Arial" panose="020B0604020202020204" pitchFamily="34" charset="0"/>
              </a:rPr>
              <a:t>stakeholders</a:t>
            </a:r>
            <a:r>
              <a:rPr lang="en-US" sz="2400" dirty="0">
                <a:solidFill>
                  <a:schemeClr val="tx1"/>
                </a:solidFill>
                <a:latin typeface="Arial" panose="020B0604020202020204" pitchFamily="34" charset="0"/>
                <a:cs typeface="Arial" panose="020B0604020202020204" pitchFamily="34" charset="0"/>
              </a:rPr>
              <a:t>- on an ongoing basis</a:t>
            </a:r>
          </a:p>
          <a:p>
            <a:pPr>
              <a:buClrTx/>
            </a:pPr>
            <a:r>
              <a:rPr lang="en-US" sz="2400" dirty="0">
                <a:solidFill>
                  <a:schemeClr val="tx1"/>
                </a:solidFill>
                <a:latin typeface="Arial" panose="020B0604020202020204" pitchFamily="34" charset="0"/>
                <a:cs typeface="Arial" panose="020B0604020202020204" pitchFamily="34" charset="0"/>
              </a:rPr>
              <a:t>Complete a ‘</a:t>
            </a:r>
            <a:r>
              <a:rPr lang="en-US" sz="2400" b="1" dirty="0">
                <a:solidFill>
                  <a:schemeClr val="tx1"/>
                </a:solidFill>
                <a:latin typeface="Arial" panose="020B0604020202020204" pitchFamily="34" charset="0"/>
                <a:cs typeface="Arial" panose="020B0604020202020204" pitchFamily="34" charset="0"/>
              </a:rPr>
              <a:t>Logic Model</a:t>
            </a:r>
            <a:r>
              <a:rPr lang="en-US" sz="2400" dirty="0">
                <a:solidFill>
                  <a:schemeClr val="tx1"/>
                </a:solidFill>
                <a:latin typeface="Arial" panose="020B0604020202020204" pitchFamily="34" charset="0"/>
                <a:cs typeface="Arial" panose="020B0604020202020204" pitchFamily="34" charset="0"/>
              </a:rPr>
              <a:t>’ –of Starting Conditions; Inputs (EBP and possible implementation strategies); and Outcomes</a:t>
            </a:r>
            <a:endParaRPr lang="en-US" sz="2400" i="1" dirty="0">
              <a:solidFill>
                <a:schemeClr val="tx1"/>
              </a:solidFill>
              <a:latin typeface="Arial" panose="020B0604020202020204" pitchFamily="34" charset="0"/>
              <a:cs typeface="Arial" panose="020B0604020202020204" pitchFamily="34" charset="0"/>
            </a:endParaRPr>
          </a:p>
          <a:p>
            <a:pPr>
              <a:buClrTx/>
            </a:pPr>
            <a:r>
              <a:rPr lang="en-US" sz="2400" dirty="0">
                <a:solidFill>
                  <a:schemeClr val="tx1"/>
                </a:solidFill>
                <a:latin typeface="Arial" panose="020B0604020202020204" pitchFamily="34" charset="0"/>
                <a:cs typeface="Arial" panose="020B0604020202020204" pitchFamily="34" charset="0"/>
              </a:rPr>
              <a:t>Decide on your theory, conceptual model or </a:t>
            </a:r>
            <a:r>
              <a:rPr lang="en-US" sz="2400" b="1" dirty="0">
                <a:solidFill>
                  <a:schemeClr val="tx1"/>
                </a:solidFill>
                <a:latin typeface="Arial" panose="020B0604020202020204" pitchFamily="34" charset="0"/>
                <a:cs typeface="Arial" panose="020B0604020202020204" pitchFamily="34" charset="0"/>
              </a:rPr>
              <a:t>framework</a:t>
            </a:r>
            <a:r>
              <a:rPr lang="en-US" sz="2400" dirty="0">
                <a:solidFill>
                  <a:schemeClr val="tx1"/>
                </a:solidFill>
                <a:latin typeface="Arial" panose="020B0604020202020204" pitchFamily="34" charset="0"/>
                <a:cs typeface="Arial" panose="020B0604020202020204" pitchFamily="34" charset="0"/>
              </a:rPr>
              <a:t> </a:t>
            </a:r>
          </a:p>
          <a:p>
            <a:pPr>
              <a:buClrTx/>
            </a:pPr>
            <a:r>
              <a:rPr lang="en-US" sz="2400" dirty="0">
                <a:solidFill>
                  <a:schemeClr val="tx1"/>
                </a:solidFill>
                <a:latin typeface="Arial" panose="020B0604020202020204" pitchFamily="34" charset="0"/>
                <a:cs typeface="Arial" panose="020B0604020202020204" pitchFamily="34" charset="0"/>
              </a:rPr>
              <a:t>Design evaluation (with stakeholders) and use </a:t>
            </a:r>
            <a:r>
              <a:rPr lang="en-US" sz="2400" b="1" dirty="0">
                <a:solidFill>
                  <a:schemeClr val="tx1"/>
                </a:solidFill>
                <a:latin typeface="Arial" panose="020B0604020202020204" pitchFamily="34" charset="0"/>
                <a:cs typeface="Arial" panose="020B0604020202020204" pitchFamily="34" charset="0"/>
              </a:rPr>
              <a:t>implementation strategies </a:t>
            </a:r>
            <a:r>
              <a:rPr lang="en-US" sz="2400" dirty="0">
                <a:solidFill>
                  <a:schemeClr val="tx1"/>
                </a:solidFill>
                <a:latin typeface="Arial" panose="020B0604020202020204" pitchFamily="34" charset="0"/>
                <a:cs typeface="Arial" panose="020B0604020202020204" pitchFamily="34" charset="0"/>
              </a:rPr>
              <a:t>that FIT your context (1) </a:t>
            </a:r>
          </a:p>
          <a:p>
            <a:pPr>
              <a:buClrTx/>
            </a:pPr>
            <a:r>
              <a:rPr lang="en-US" sz="2400" dirty="0">
                <a:solidFill>
                  <a:schemeClr val="tx1"/>
                </a:solidFill>
                <a:latin typeface="Arial" panose="020B0604020202020204" pitchFamily="34" charset="0"/>
                <a:cs typeface="Arial" panose="020B0604020202020204" pitchFamily="34" charset="0"/>
              </a:rPr>
              <a:t>Decide on </a:t>
            </a:r>
            <a:r>
              <a:rPr lang="en-US" sz="2400" b="1" dirty="0">
                <a:solidFill>
                  <a:schemeClr val="tx1"/>
                </a:solidFill>
                <a:latin typeface="Arial" panose="020B0604020202020204" pitchFamily="34" charset="0"/>
                <a:cs typeface="Arial" panose="020B0604020202020204" pitchFamily="34" charset="0"/>
              </a:rPr>
              <a:t>Outcomes</a:t>
            </a:r>
            <a:r>
              <a:rPr lang="en-US" sz="2400" dirty="0">
                <a:solidFill>
                  <a:schemeClr val="tx1"/>
                </a:solidFill>
                <a:latin typeface="Arial" panose="020B0604020202020204" pitchFamily="34" charset="0"/>
                <a:cs typeface="Arial" panose="020B0604020202020204" pitchFamily="34" charset="0"/>
              </a:rPr>
              <a:t> and Pragmatic Evaluation Measures (2)</a:t>
            </a:r>
          </a:p>
          <a:p>
            <a:pPr>
              <a:buClrTx/>
            </a:pPr>
            <a:r>
              <a:rPr lang="en-US" sz="2400" dirty="0">
                <a:solidFill>
                  <a:schemeClr val="tx1"/>
                </a:solidFill>
                <a:latin typeface="Arial" panose="020B0604020202020204" pitchFamily="34" charset="0"/>
                <a:cs typeface="Arial" panose="020B0604020202020204" pitchFamily="34" charset="0"/>
              </a:rPr>
              <a:t>Prepare for iteration and </a:t>
            </a:r>
            <a:r>
              <a:rPr lang="en-US" sz="2400" b="1" dirty="0">
                <a:solidFill>
                  <a:schemeClr val="tx1"/>
                </a:solidFill>
                <a:latin typeface="Arial" panose="020B0604020202020204" pitchFamily="34" charset="0"/>
                <a:cs typeface="Arial" panose="020B0604020202020204" pitchFamily="34" charset="0"/>
              </a:rPr>
              <a:t>adaptions</a:t>
            </a:r>
            <a:r>
              <a:rPr lang="en-US" sz="2400" dirty="0">
                <a:solidFill>
                  <a:schemeClr val="tx1"/>
                </a:solidFill>
                <a:latin typeface="Arial" panose="020B0604020202020204" pitchFamily="34" charset="0"/>
                <a:cs typeface="Arial" panose="020B0604020202020204" pitchFamily="34" charset="0"/>
              </a:rPr>
              <a:t> (Your 1</a:t>
            </a:r>
            <a:r>
              <a:rPr lang="en-US" sz="2400" baseline="30000" dirty="0">
                <a:solidFill>
                  <a:schemeClr val="tx1"/>
                </a:solidFill>
                <a:latin typeface="Arial" panose="020B0604020202020204" pitchFamily="34" charset="0"/>
                <a:cs typeface="Arial" panose="020B0604020202020204" pitchFamily="34" charset="0"/>
              </a:rPr>
              <a:t>st</a:t>
            </a:r>
            <a:r>
              <a:rPr lang="en-US" sz="2400" dirty="0">
                <a:solidFill>
                  <a:schemeClr val="tx1"/>
                </a:solidFill>
                <a:latin typeface="Arial" panose="020B0604020202020204" pitchFamily="34" charset="0"/>
                <a:cs typeface="Arial" panose="020B0604020202020204" pitchFamily="34" charset="0"/>
              </a:rPr>
              <a:t> plan never works)</a:t>
            </a:r>
          </a:p>
        </p:txBody>
      </p:sp>
      <p:sp>
        <p:nvSpPr>
          <p:cNvPr id="4" name="TextBox 3">
            <a:extLst>
              <a:ext uri="{FF2B5EF4-FFF2-40B4-BE49-F238E27FC236}">
                <a16:creationId xmlns:a16="http://schemas.microsoft.com/office/drawing/2014/main" id="{5548EA5D-86BF-6F49-9BF2-8DDEE69D89DB}"/>
              </a:ext>
            </a:extLst>
          </p:cNvPr>
          <p:cNvSpPr txBox="1"/>
          <p:nvPr/>
        </p:nvSpPr>
        <p:spPr>
          <a:xfrm>
            <a:off x="228601" y="6178532"/>
            <a:ext cx="8673525" cy="52322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Proctor EK, Powell BJ, McMillen JC. Implementation strategies. </a:t>
            </a:r>
            <a:r>
              <a:rPr lang="en-US" sz="1400" i="1" dirty="0">
                <a:latin typeface="Arial" panose="020B0604020202020204" pitchFamily="34" charset="0"/>
                <a:cs typeface="Arial" panose="020B0604020202020204" pitchFamily="34" charset="0"/>
              </a:rPr>
              <a:t>Implement Sci</a:t>
            </a:r>
            <a:r>
              <a:rPr lang="en-US" sz="1400" dirty="0">
                <a:latin typeface="Arial" panose="020B0604020202020204" pitchFamily="34" charset="0"/>
                <a:cs typeface="Arial" panose="020B0604020202020204" pitchFamily="34" charset="0"/>
              </a:rPr>
              <a:t>. 2013;8:139.</a:t>
            </a:r>
          </a:p>
          <a:p>
            <a:r>
              <a:rPr lang="en-US" sz="1400" dirty="0">
                <a:latin typeface="Arial" panose="020B0604020202020204" pitchFamily="34" charset="0"/>
                <a:cs typeface="Arial" panose="020B0604020202020204" pitchFamily="34" charset="0"/>
              </a:rPr>
              <a:t>2. </a:t>
            </a:r>
            <a:r>
              <a:rPr lang="en-US" sz="1400" dirty="0" err="1">
                <a:latin typeface="Arial" panose="020B0604020202020204" pitchFamily="34" charset="0"/>
                <a:cs typeface="Arial" panose="020B0604020202020204" pitchFamily="34" charset="0"/>
              </a:rPr>
              <a:t>Stanick</a:t>
            </a:r>
            <a:r>
              <a:rPr lang="en-US" sz="1400" dirty="0">
                <a:latin typeface="Arial" panose="020B0604020202020204" pitchFamily="34" charset="0"/>
                <a:cs typeface="Arial" panose="020B0604020202020204" pitchFamily="34" charset="0"/>
              </a:rPr>
              <a:t> et al </a:t>
            </a:r>
            <a:r>
              <a:rPr lang="en-US" sz="1400" i="1" dirty="0">
                <a:latin typeface="Arial" panose="020B0604020202020204" pitchFamily="34" charset="0"/>
                <a:cs typeface="Arial" panose="020B0604020202020204" pitchFamily="34" charset="0"/>
              </a:rPr>
              <a:t>Translational Behavioral Medicine</a:t>
            </a:r>
            <a:r>
              <a:rPr lang="en-US" sz="1400" dirty="0">
                <a:latin typeface="Arial" panose="020B0604020202020204" pitchFamily="34" charset="0"/>
                <a:cs typeface="Arial" panose="020B0604020202020204" pitchFamily="34" charset="0"/>
              </a:rPr>
              <a:t>, ibz164, </a:t>
            </a:r>
            <a:r>
              <a:rPr lang="en-US" sz="14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https://doi.org/10.1093/tbm/ibz164 </a:t>
            </a:r>
            <a:endParaRPr lang="en-US" sz="1400" dirty="0">
              <a:latin typeface="Arial" panose="020B0604020202020204" pitchFamily="34" charset="0"/>
              <a:cs typeface="Arial" panose="020B0604020202020204" pitchFamily="34" charset="0"/>
            </a:endParaRPr>
          </a:p>
        </p:txBody>
      </p:sp>
      <p:sp>
        <p:nvSpPr>
          <p:cNvPr id="5" name="object 4"/>
          <p:cNvSpPr/>
          <p:nvPr/>
        </p:nvSpPr>
        <p:spPr>
          <a:xfrm flipV="1">
            <a:off x="457200" y="779520"/>
            <a:ext cx="8270875" cy="148152"/>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1376380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4AD087-6377-8248-AD65-F1F9E5B3A297}"/>
              </a:ext>
            </a:extLst>
          </p:cNvPr>
          <p:cNvPicPr/>
          <p:nvPr/>
        </p:nvPicPr>
        <p:blipFill>
          <a:blip r:embed="rId2"/>
          <a:stretch>
            <a:fillRect/>
          </a:stretch>
        </p:blipFill>
        <p:spPr>
          <a:xfrm>
            <a:off x="0" y="1389298"/>
            <a:ext cx="9144000" cy="5468702"/>
          </a:xfrm>
          <a:prstGeom prst="rect">
            <a:avLst/>
          </a:prstGeom>
        </p:spPr>
      </p:pic>
      <p:sp>
        <p:nvSpPr>
          <p:cNvPr id="4" name="TextBox 3">
            <a:extLst>
              <a:ext uri="{FF2B5EF4-FFF2-40B4-BE49-F238E27FC236}">
                <a16:creationId xmlns:a16="http://schemas.microsoft.com/office/drawing/2014/main" id="{55683343-7522-2C4C-B34B-AA2651F242CE}"/>
              </a:ext>
            </a:extLst>
          </p:cNvPr>
          <p:cNvSpPr txBox="1"/>
          <p:nvPr/>
        </p:nvSpPr>
        <p:spPr>
          <a:xfrm>
            <a:off x="247466" y="381000"/>
            <a:ext cx="8649068" cy="867930"/>
          </a:xfrm>
          <a:prstGeom prst="rect">
            <a:avLst/>
          </a:prstGeom>
        </p:spPr>
        <p:txBody>
          <a:bodyPr vert="horz" wrap="square" lIns="91440" tIns="45720" rIns="91440" bIns="45720" numCol="1" rtlCol="0" anchor="ctr" anchorCtr="0" compatLnSpc="1">
            <a:prstTxWarp prst="textNoShape">
              <a:avLst/>
            </a:prstTxWarp>
            <a:noAutofit/>
          </a:bodyPr>
          <a:lstStyle>
            <a:lvl1pPr marL="171450" indent="-137160" defTabSz="685800">
              <a:lnSpc>
                <a:spcPct val="90000"/>
              </a:lnSpc>
              <a:spcBef>
                <a:spcPct val="0"/>
              </a:spcBef>
              <a:buClr>
                <a:schemeClr val="accent1"/>
              </a:buClr>
              <a:buSzPct val="80000"/>
              <a:buFont typeface="Corbel" pitchFamily="34" charset="0"/>
              <a:buNone/>
              <a:defRPr sz="2800" spc="-5">
                <a:solidFill>
                  <a:schemeClr val="accent1"/>
                </a:solidFill>
                <a:latin typeface="+mj-lt"/>
                <a:ea typeface="+mj-ea"/>
                <a:cs typeface="Arial" charset="0"/>
              </a:defRPr>
            </a:lvl1pPr>
          </a:lstStyle>
          <a:p>
            <a:r>
              <a:rPr lang="en-US" dirty="0"/>
              <a:t>Start with a Logic Model: </a:t>
            </a:r>
          </a:p>
          <a:p>
            <a:r>
              <a:rPr lang="en-US" dirty="0"/>
              <a:t>Use this to select your conceptual framework </a:t>
            </a:r>
          </a:p>
        </p:txBody>
      </p:sp>
    </p:spTree>
    <p:extLst>
      <p:ext uri="{BB962C8B-B14F-4D97-AF65-F5344CB8AC3E}">
        <p14:creationId xmlns:p14="http://schemas.microsoft.com/office/powerpoint/2010/main" val="2010388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1143" y="1236725"/>
            <a:ext cx="8387629" cy="4721164"/>
          </a:xfrm>
          <a:prstGeom prst="rect">
            <a:avLst/>
          </a:prstGeom>
        </p:spPr>
        <p:txBody>
          <a:bodyPr vert="horz" wrap="square" lIns="0" tIns="12065" rIns="0" bIns="0" rtlCol="0">
            <a:spAutoFit/>
          </a:bodyPr>
          <a:lstStyle/>
          <a:p>
            <a:pPr marL="469900" marR="14604" indent="-457200">
              <a:lnSpc>
                <a:spcPct val="100000"/>
              </a:lnSpc>
              <a:spcBef>
                <a:spcPts val="95"/>
              </a:spcBef>
              <a:buClr>
                <a:schemeClr val="tx1"/>
              </a:buClr>
              <a:buFont typeface="Arial" panose="020B0604020202020204" pitchFamily="34" charset="0"/>
              <a:buChar char="•"/>
              <a:tabLst>
                <a:tab pos="241300" algn="l"/>
              </a:tabLst>
            </a:pPr>
            <a:r>
              <a:rPr lang="en-US" sz="2800" spc="-5" dirty="0">
                <a:latin typeface="Arial"/>
                <a:cs typeface="Arial"/>
              </a:rPr>
              <a:t>P</a:t>
            </a:r>
            <a:r>
              <a:rPr sz="2800" dirty="0">
                <a:latin typeface="Arial"/>
                <a:cs typeface="Arial"/>
              </a:rPr>
              <a:t>roliferation of </a:t>
            </a:r>
            <a:r>
              <a:rPr sz="2800" spc="-5" dirty="0">
                <a:latin typeface="Arial"/>
                <a:cs typeface="Arial"/>
              </a:rPr>
              <a:t>models:</a:t>
            </a:r>
            <a:r>
              <a:rPr sz="2800" dirty="0">
                <a:latin typeface="Arial"/>
                <a:cs typeface="Arial"/>
              </a:rPr>
              <a:t> </a:t>
            </a:r>
            <a:r>
              <a:rPr sz="2800" spc="-5" dirty="0">
                <a:latin typeface="Arial"/>
                <a:cs typeface="Arial"/>
              </a:rPr>
              <a:t>now </a:t>
            </a:r>
            <a:r>
              <a:rPr sz="2800" dirty="0">
                <a:latin typeface="Arial"/>
                <a:cs typeface="Arial"/>
              </a:rPr>
              <a:t>more than</a:t>
            </a:r>
            <a:r>
              <a:rPr sz="2800" spc="20" dirty="0">
                <a:latin typeface="Arial"/>
                <a:cs typeface="Arial"/>
              </a:rPr>
              <a:t> </a:t>
            </a:r>
            <a:r>
              <a:rPr sz="2800" dirty="0">
                <a:latin typeface="Arial"/>
                <a:cs typeface="Arial"/>
              </a:rPr>
              <a:t>1</a:t>
            </a:r>
            <a:r>
              <a:rPr lang="en-US" sz="2800" dirty="0">
                <a:latin typeface="Arial"/>
                <a:cs typeface="Arial"/>
              </a:rPr>
              <a:t>59* (good news is there are </a:t>
            </a:r>
            <a:r>
              <a:rPr lang="en-US" sz="2800" i="1" dirty="0">
                <a:latin typeface="Arial"/>
                <a:cs typeface="Arial"/>
              </a:rPr>
              <a:t>many similarities</a:t>
            </a:r>
            <a:r>
              <a:rPr lang="en-US" sz="2800" dirty="0">
                <a:latin typeface="Arial"/>
                <a:cs typeface="Arial"/>
              </a:rPr>
              <a:t>)</a:t>
            </a:r>
            <a:endParaRPr sz="2800" dirty="0">
              <a:latin typeface="Arial"/>
              <a:cs typeface="Arial"/>
            </a:endParaRPr>
          </a:p>
          <a:p>
            <a:pPr marL="1040765" lvl="1" indent="-342900">
              <a:lnSpc>
                <a:spcPct val="100000"/>
              </a:lnSpc>
              <a:spcBef>
                <a:spcPts val="1280"/>
              </a:spcBef>
              <a:buClr>
                <a:schemeClr val="tx1"/>
              </a:buClr>
              <a:buFont typeface="Arial" panose="020B0604020202020204" pitchFamily="34" charset="0"/>
              <a:buChar char="•"/>
              <a:tabLst>
                <a:tab pos="983615" algn="l"/>
              </a:tabLst>
            </a:pPr>
            <a:r>
              <a:rPr sz="2800" spc="-5" dirty="0">
                <a:latin typeface="Arial"/>
                <a:cs typeface="Arial"/>
              </a:rPr>
              <a:t>Context is</a:t>
            </a:r>
            <a:r>
              <a:rPr sz="2800" spc="15" dirty="0">
                <a:latin typeface="Arial"/>
                <a:cs typeface="Arial"/>
              </a:rPr>
              <a:t> </a:t>
            </a:r>
            <a:r>
              <a:rPr sz="2800" spc="-5" dirty="0">
                <a:latin typeface="Arial"/>
                <a:cs typeface="Arial"/>
              </a:rPr>
              <a:t>critical</a:t>
            </a:r>
            <a:endParaRPr sz="2800" dirty="0">
              <a:latin typeface="Arial"/>
              <a:cs typeface="Arial"/>
            </a:endParaRPr>
          </a:p>
          <a:p>
            <a:pPr marL="1040765" lvl="1" indent="-342900">
              <a:lnSpc>
                <a:spcPct val="100000"/>
              </a:lnSpc>
              <a:spcBef>
                <a:spcPts val="1725"/>
              </a:spcBef>
              <a:buClr>
                <a:schemeClr val="tx1"/>
              </a:buClr>
              <a:buFont typeface="Arial" panose="020B0604020202020204" pitchFamily="34" charset="0"/>
              <a:buChar char="•"/>
              <a:tabLst>
                <a:tab pos="983615" algn="l"/>
              </a:tabLst>
            </a:pPr>
            <a:r>
              <a:rPr sz="2800" spc="-5" dirty="0">
                <a:latin typeface="Arial"/>
                <a:cs typeface="Arial"/>
              </a:rPr>
              <a:t>Focus on external</a:t>
            </a:r>
            <a:r>
              <a:rPr sz="2800" spc="20" dirty="0">
                <a:latin typeface="Arial"/>
                <a:cs typeface="Arial"/>
              </a:rPr>
              <a:t> </a:t>
            </a:r>
            <a:r>
              <a:rPr sz="2800" spc="-5" dirty="0">
                <a:latin typeface="Arial"/>
                <a:cs typeface="Arial"/>
              </a:rPr>
              <a:t>validity</a:t>
            </a:r>
            <a:endParaRPr sz="2800" dirty="0">
              <a:latin typeface="Arial"/>
              <a:cs typeface="Arial"/>
            </a:endParaRPr>
          </a:p>
          <a:p>
            <a:pPr marL="1040765" lvl="1" indent="-342900">
              <a:lnSpc>
                <a:spcPct val="100000"/>
              </a:lnSpc>
              <a:spcBef>
                <a:spcPts val="1850"/>
              </a:spcBef>
              <a:buClr>
                <a:schemeClr val="tx1"/>
              </a:buClr>
              <a:buFont typeface="Arial" panose="020B0604020202020204" pitchFamily="34" charset="0"/>
              <a:buChar char="•"/>
              <a:tabLst>
                <a:tab pos="983615" algn="l"/>
              </a:tabLst>
            </a:pPr>
            <a:r>
              <a:rPr sz="2800" spc="-5" dirty="0">
                <a:latin typeface="Arial"/>
                <a:cs typeface="Arial"/>
              </a:rPr>
              <a:t>Begin with stakeholders—take their</a:t>
            </a:r>
            <a:r>
              <a:rPr sz="2800" spc="140" dirty="0">
                <a:latin typeface="Arial"/>
                <a:cs typeface="Arial"/>
              </a:rPr>
              <a:t> </a:t>
            </a:r>
            <a:r>
              <a:rPr sz="2800" spc="-5" dirty="0">
                <a:latin typeface="Arial"/>
                <a:cs typeface="Arial"/>
              </a:rPr>
              <a:t>perspective(s)</a:t>
            </a:r>
            <a:endParaRPr sz="2800" dirty="0">
              <a:latin typeface="Arial"/>
              <a:cs typeface="Arial"/>
            </a:endParaRPr>
          </a:p>
          <a:p>
            <a:pPr marL="1040765" marR="209550" lvl="1" indent="-342900">
              <a:lnSpc>
                <a:spcPts val="2590"/>
              </a:lnSpc>
              <a:spcBef>
                <a:spcPts val="1720"/>
              </a:spcBef>
              <a:buClr>
                <a:schemeClr val="tx1"/>
              </a:buClr>
              <a:buFont typeface="Arial" panose="020B0604020202020204" pitchFamily="34" charset="0"/>
              <a:buChar char="•"/>
              <a:tabLst>
                <a:tab pos="983615" algn="l"/>
              </a:tabLst>
            </a:pPr>
            <a:r>
              <a:rPr sz="2800" spc="-5" dirty="0">
                <a:latin typeface="Arial"/>
                <a:cs typeface="Arial"/>
              </a:rPr>
              <a:t>Find balance between fidelity </a:t>
            </a:r>
            <a:r>
              <a:rPr sz="2800" dirty="0">
                <a:latin typeface="Arial"/>
                <a:cs typeface="Arial"/>
              </a:rPr>
              <a:t>to EB </a:t>
            </a:r>
            <a:r>
              <a:rPr sz="2800" spc="-5" dirty="0">
                <a:latin typeface="Arial"/>
                <a:cs typeface="Arial"/>
              </a:rPr>
              <a:t>program and adaptation </a:t>
            </a:r>
            <a:r>
              <a:rPr sz="2800" dirty="0">
                <a:latin typeface="Arial"/>
                <a:cs typeface="Arial"/>
              </a:rPr>
              <a:t>to </a:t>
            </a:r>
            <a:r>
              <a:rPr sz="2800" spc="-5" dirty="0">
                <a:latin typeface="Arial"/>
                <a:cs typeface="Arial"/>
              </a:rPr>
              <a:t>local</a:t>
            </a:r>
            <a:r>
              <a:rPr sz="2800" spc="15" dirty="0">
                <a:latin typeface="Arial"/>
                <a:cs typeface="Arial"/>
              </a:rPr>
              <a:t> </a:t>
            </a:r>
            <a:r>
              <a:rPr sz="2800" dirty="0">
                <a:latin typeface="Arial"/>
                <a:cs typeface="Arial"/>
              </a:rPr>
              <a:t>setting</a:t>
            </a:r>
          </a:p>
          <a:p>
            <a:pPr marL="1040765" lvl="1" indent="-342900">
              <a:lnSpc>
                <a:spcPct val="100000"/>
              </a:lnSpc>
              <a:spcBef>
                <a:spcPts val="1360"/>
              </a:spcBef>
              <a:buClr>
                <a:schemeClr val="tx1"/>
              </a:buClr>
              <a:buFont typeface="Arial" panose="020B0604020202020204" pitchFamily="34" charset="0"/>
              <a:buChar char="•"/>
              <a:tabLst>
                <a:tab pos="983615" algn="l"/>
              </a:tabLst>
            </a:pPr>
            <a:r>
              <a:rPr sz="2800" spc="-5" dirty="0">
                <a:latin typeface="Arial"/>
                <a:cs typeface="Arial"/>
              </a:rPr>
              <a:t>Unlikely you need </a:t>
            </a:r>
            <a:r>
              <a:rPr sz="2800" dirty="0">
                <a:latin typeface="Arial"/>
                <a:cs typeface="Arial"/>
              </a:rPr>
              <a:t>to </a:t>
            </a:r>
            <a:r>
              <a:rPr sz="2800" spc="-5" dirty="0">
                <a:latin typeface="Arial"/>
                <a:cs typeface="Arial"/>
              </a:rPr>
              <a:t>create a new</a:t>
            </a:r>
            <a:r>
              <a:rPr sz="2800" spc="60" dirty="0">
                <a:latin typeface="Arial"/>
                <a:cs typeface="Arial"/>
              </a:rPr>
              <a:t> </a:t>
            </a:r>
            <a:r>
              <a:rPr sz="2800" spc="-5" dirty="0">
                <a:latin typeface="Arial"/>
                <a:cs typeface="Arial"/>
              </a:rPr>
              <a:t>model</a:t>
            </a:r>
            <a:endParaRPr sz="2800" dirty="0">
              <a:latin typeface="Arial"/>
              <a:cs typeface="Arial"/>
            </a:endParaRPr>
          </a:p>
        </p:txBody>
      </p:sp>
      <p:sp>
        <p:nvSpPr>
          <p:cNvPr id="3" name="object 3"/>
          <p:cNvSpPr txBox="1">
            <a:spLocks noGrp="1"/>
          </p:cNvSpPr>
          <p:nvPr>
            <p:ph type="title"/>
          </p:nvPr>
        </p:nvSpPr>
        <p:spPr>
          <a:xfrm>
            <a:off x="391143" y="537748"/>
            <a:ext cx="8272780" cy="400622"/>
          </a:xfrm>
          <a:prstGeom prst="rect">
            <a:avLst/>
          </a:prstGeom>
        </p:spPr>
        <p:txBody>
          <a:bodyPr vert="horz" wrap="square" lIns="91440" tIns="45720" rIns="91440" bIns="45720" numCol="1" rtlCol="0" anchor="ctr" anchorCtr="0" compatLnSpc="1">
            <a:prstTxWarp prst="textNoShape">
              <a:avLst/>
            </a:prstTxWarp>
            <a:noAutofit/>
          </a:bodyPr>
          <a:lstStyle/>
          <a:p>
            <a:pPr marL="171450" indent="-137160">
              <a:buClr>
                <a:schemeClr val="accent1"/>
              </a:buClr>
              <a:buSzPct val="80000"/>
              <a:buFont typeface="Corbel" pitchFamily="34" charset="0"/>
            </a:pPr>
            <a:r>
              <a:rPr lang="en-US" sz="2800" spc="-5" dirty="0">
                <a:solidFill>
                  <a:srgbClr val="DF5327"/>
                </a:solidFill>
                <a:cs typeface="Arial" charset="0"/>
              </a:rPr>
              <a:t>IS</a:t>
            </a:r>
            <a:r>
              <a:rPr lang="en-US" sz="2800" spc="-5" dirty="0">
                <a:solidFill>
                  <a:schemeClr val="accent2">
                    <a:lumMod val="50000"/>
                  </a:schemeClr>
                </a:solidFill>
                <a:cs typeface="Arial" charset="0"/>
              </a:rPr>
              <a:t> </a:t>
            </a:r>
            <a:r>
              <a:rPr lang="en-US" sz="2800" spc="-5" dirty="0">
                <a:cs typeface="Arial" charset="0"/>
              </a:rPr>
              <a:t>Theories, </a:t>
            </a:r>
            <a:r>
              <a:rPr sz="2800" spc="-5" dirty="0">
                <a:cs typeface="Arial" charset="0"/>
              </a:rPr>
              <a:t>Models + Frameworks are </a:t>
            </a:r>
            <a:r>
              <a:rPr lang="en-US" sz="2800" spc="-5" dirty="0">
                <a:cs typeface="Arial" charset="0"/>
              </a:rPr>
              <a:t>A</a:t>
            </a:r>
            <a:r>
              <a:rPr sz="2800" spc="-5" dirty="0">
                <a:cs typeface="Arial" charset="0"/>
              </a:rPr>
              <a:t>vailable!</a:t>
            </a:r>
          </a:p>
        </p:txBody>
      </p:sp>
      <p:sp>
        <p:nvSpPr>
          <p:cNvPr id="4" name="object 4"/>
          <p:cNvSpPr txBox="1"/>
          <p:nvPr/>
        </p:nvSpPr>
        <p:spPr>
          <a:xfrm>
            <a:off x="432587" y="6019800"/>
            <a:ext cx="8144560" cy="505908"/>
          </a:xfrm>
          <a:prstGeom prst="rect">
            <a:avLst/>
          </a:prstGeom>
        </p:spPr>
        <p:txBody>
          <a:bodyPr vert="horz" wrap="square" lIns="0" tIns="13335" rIns="0" bIns="0" rtlCol="0">
            <a:spAutoFit/>
          </a:bodyPr>
          <a:lstStyle/>
          <a:p>
            <a:pPr marL="12700">
              <a:lnSpc>
                <a:spcPct val="100000"/>
              </a:lnSpc>
            </a:pPr>
            <a:r>
              <a:rPr sz="1600" dirty="0">
                <a:latin typeface="Arial"/>
                <a:cs typeface="Arial"/>
              </a:rPr>
              <a:t>Tabak </a:t>
            </a:r>
            <a:r>
              <a:rPr sz="1600" spc="-5" dirty="0">
                <a:latin typeface="Arial"/>
                <a:cs typeface="Arial"/>
              </a:rPr>
              <a:t>RG, </a:t>
            </a:r>
            <a:r>
              <a:rPr sz="1600" dirty="0">
                <a:latin typeface="Arial"/>
                <a:cs typeface="Arial"/>
              </a:rPr>
              <a:t>et al. Bridging research and practice. </a:t>
            </a:r>
            <a:r>
              <a:rPr sz="1600" i="1" dirty="0">
                <a:latin typeface="Arial"/>
                <a:cs typeface="Arial"/>
              </a:rPr>
              <a:t>Am J </a:t>
            </a:r>
            <a:r>
              <a:rPr sz="1600" i="1" spc="-5" dirty="0">
                <a:latin typeface="Arial"/>
                <a:cs typeface="Arial"/>
              </a:rPr>
              <a:t>Prev Med. </a:t>
            </a:r>
            <a:r>
              <a:rPr sz="1600" dirty="0">
                <a:latin typeface="Arial"/>
                <a:cs typeface="Arial"/>
              </a:rPr>
              <a:t>Sep</a:t>
            </a:r>
            <a:r>
              <a:rPr sz="1600" spc="-190" dirty="0">
                <a:latin typeface="Arial"/>
                <a:cs typeface="Arial"/>
              </a:rPr>
              <a:t> </a:t>
            </a:r>
            <a:r>
              <a:rPr sz="1600" spc="-5" dirty="0">
                <a:latin typeface="Arial"/>
                <a:cs typeface="Arial"/>
              </a:rPr>
              <a:t>2012;43(3):337-350</a:t>
            </a:r>
            <a:endParaRPr lang="en-US" sz="1600" spc="-5" dirty="0">
              <a:latin typeface="Arial"/>
              <a:cs typeface="Arial"/>
            </a:endParaRPr>
          </a:p>
          <a:p>
            <a:pPr marL="12700">
              <a:lnSpc>
                <a:spcPct val="100000"/>
              </a:lnSpc>
            </a:pPr>
            <a:r>
              <a:rPr lang="en-US" sz="1600" spc="-5" dirty="0">
                <a:latin typeface="Arial"/>
                <a:cs typeface="Arial"/>
              </a:rPr>
              <a:t>*</a:t>
            </a:r>
            <a:r>
              <a:rPr lang="en-US" sz="1600" spc="-5" dirty="0" err="1">
                <a:latin typeface="Arial"/>
                <a:cs typeface="Arial"/>
              </a:rPr>
              <a:t>Strifler</a:t>
            </a:r>
            <a:r>
              <a:rPr lang="en-US" sz="1600" spc="-5" dirty="0">
                <a:latin typeface="Arial"/>
                <a:cs typeface="Arial"/>
              </a:rPr>
              <a:t> L et al. </a:t>
            </a:r>
            <a:r>
              <a:rPr lang="en-US" sz="1600" i="1" spc="-5" dirty="0">
                <a:latin typeface="Arial"/>
                <a:cs typeface="Arial"/>
              </a:rPr>
              <a:t>J </a:t>
            </a:r>
            <a:r>
              <a:rPr lang="en-US" sz="1600" i="1" spc="-5" dirty="0" err="1">
                <a:latin typeface="Arial"/>
                <a:cs typeface="Arial"/>
              </a:rPr>
              <a:t>Clin</a:t>
            </a:r>
            <a:r>
              <a:rPr lang="en-US" sz="1600" i="1" spc="-5" dirty="0">
                <a:latin typeface="Arial"/>
                <a:cs typeface="Arial"/>
              </a:rPr>
              <a:t> Epi </a:t>
            </a:r>
            <a:r>
              <a:rPr lang="en-US" sz="1600" spc="-5" dirty="0">
                <a:latin typeface="Arial"/>
                <a:cs typeface="Arial"/>
              </a:rPr>
              <a:t>(2018) Vol. 100; 92-102</a:t>
            </a:r>
            <a:endParaRPr sz="1600" dirty="0">
              <a:latin typeface="Arial"/>
              <a:cs typeface="Arial"/>
            </a:endParaRPr>
          </a:p>
        </p:txBody>
      </p:sp>
      <p:sp>
        <p:nvSpPr>
          <p:cNvPr id="5" name="object 5"/>
          <p:cNvSpPr/>
          <p:nvPr/>
        </p:nvSpPr>
        <p:spPr>
          <a:xfrm>
            <a:off x="326897" y="1236725"/>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56052" y="3756152"/>
            <a:ext cx="391795" cy="160020"/>
          </a:xfrm>
          <a:prstGeom prst="rect">
            <a:avLst/>
          </a:prstGeom>
        </p:spPr>
        <p:txBody>
          <a:bodyPr vert="horz" wrap="square" lIns="0" tIns="0" rIns="0" bIns="0" rtlCol="0">
            <a:spAutoFit/>
          </a:bodyPr>
          <a:lstStyle/>
          <a:p>
            <a:pPr>
              <a:lnSpc>
                <a:spcPts val="1195"/>
              </a:lnSpc>
            </a:pPr>
            <a:r>
              <a:rPr sz="1250" b="1" spc="5" dirty="0">
                <a:solidFill>
                  <a:srgbClr val="FDFFFD"/>
                </a:solidFill>
                <a:latin typeface="Calibri"/>
                <a:cs typeface="Calibri"/>
              </a:rPr>
              <a:t>Mo</a:t>
            </a:r>
            <a:r>
              <a:rPr sz="1250" b="1" spc="-5" dirty="0">
                <a:solidFill>
                  <a:srgbClr val="FDFFFD"/>
                </a:solidFill>
                <a:latin typeface="Calibri"/>
                <a:cs typeface="Calibri"/>
              </a:rPr>
              <a:t>d</a:t>
            </a:r>
            <a:r>
              <a:rPr sz="1250" b="1" spc="5" dirty="0">
                <a:solidFill>
                  <a:srgbClr val="FDFFFD"/>
                </a:solidFill>
                <a:latin typeface="Calibri"/>
                <a:cs typeface="Calibri"/>
              </a:rPr>
              <a:t>e</a:t>
            </a:r>
            <a:endParaRPr sz="1250">
              <a:latin typeface="Calibri"/>
              <a:cs typeface="Calibri"/>
            </a:endParaRPr>
          </a:p>
        </p:txBody>
      </p:sp>
      <p:sp>
        <p:nvSpPr>
          <p:cNvPr id="3" name="object 3"/>
          <p:cNvSpPr txBox="1"/>
          <p:nvPr/>
        </p:nvSpPr>
        <p:spPr>
          <a:xfrm>
            <a:off x="685800" y="6190734"/>
            <a:ext cx="5105400" cy="320601"/>
          </a:xfrm>
          <a:prstGeom prst="rect">
            <a:avLst/>
          </a:prstGeom>
        </p:spPr>
        <p:txBody>
          <a:bodyPr vert="horz" wrap="square" lIns="0" tIns="12700" rIns="0" bIns="0" rtlCol="0">
            <a:spAutoFit/>
          </a:bodyPr>
          <a:lstStyle/>
          <a:p>
            <a:pPr marL="12700">
              <a:lnSpc>
                <a:spcPct val="100000"/>
              </a:lnSpc>
              <a:spcBef>
                <a:spcPts val="100"/>
              </a:spcBef>
            </a:pPr>
            <a:r>
              <a:rPr lang="en-US" sz="2000" dirty="0" err="1">
                <a:solidFill>
                  <a:schemeClr val="accent1"/>
                </a:solidFill>
                <a:latin typeface="Arial"/>
                <a:cs typeface="Arial"/>
              </a:rPr>
              <a:t>www.dissemination-implementation.org</a:t>
            </a:r>
            <a:endParaRPr sz="2000" dirty="0">
              <a:solidFill>
                <a:schemeClr val="accent1"/>
              </a:solidFill>
              <a:latin typeface="Arial"/>
              <a:cs typeface="Arial"/>
            </a:endParaRPr>
          </a:p>
        </p:txBody>
      </p:sp>
      <p:pic>
        <p:nvPicPr>
          <p:cNvPr id="5" name="Picture 4"/>
          <p:cNvPicPr>
            <a:picLocks noChangeAspect="1"/>
          </p:cNvPicPr>
          <p:nvPr/>
        </p:nvPicPr>
        <p:blipFill>
          <a:blip r:embed="rId3"/>
          <a:stretch>
            <a:fillRect/>
          </a:stretch>
        </p:blipFill>
        <p:spPr>
          <a:xfrm>
            <a:off x="1" y="240382"/>
            <a:ext cx="9144000" cy="59171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533400"/>
            <a:ext cx="8153400" cy="505267"/>
          </a:xfrm>
          <a:prstGeom prst="rect">
            <a:avLst/>
          </a:prstGeom>
        </p:spPr>
        <p:txBody>
          <a:bodyPr vert="horz" wrap="square" lIns="0" tIns="12700" rIns="0" bIns="0" rtlCol="0">
            <a:spAutoFit/>
          </a:bodyPr>
          <a:lstStyle/>
          <a:p>
            <a:pPr marL="1384300" marR="5080" indent="-1372235">
              <a:lnSpc>
                <a:spcPct val="100000"/>
              </a:lnSpc>
              <a:spcBef>
                <a:spcPts val="100"/>
              </a:spcBef>
            </a:pPr>
            <a:r>
              <a:rPr sz="3200" spc="-135" dirty="0"/>
              <a:t>Too </a:t>
            </a:r>
            <a:r>
              <a:rPr sz="3200" dirty="0"/>
              <a:t>often, </a:t>
            </a:r>
            <a:r>
              <a:rPr sz="3200" spc="-5" dirty="0"/>
              <a:t>we have assumed,  “If </a:t>
            </a:r>
            <a:r>
              <a:rPr sz="3200" dirty="0"/>
              <a:t>you </a:t>
            </a:r>
            <a:r>
              <a:rPr sz="3200" spc="-5" dirty="0"/>
              <a:t>build</a:t>
            </a:r>
            <a:r>
              <a:rPr sz="3200" spc="-30" dirty="0"/>
              <a:t> </a:t>
            </a:r>
            <a:r>
              <a:rPr sz="3200" spc="-5" dirty="0"/>
              <a:t>it…”</a:t>
            </a:r>
          </a:p>
        </p:txBody>
      </p:sp>
      <p:sp>
        <p:nvSpPr>
          <p:cNvPr id="3" name="object 3"/>
          <p:cNvSpPr/>
          <p:nvPr/>
        </p:nvSpPr>
        <p:spPr>
          <a:xfrm>
            <a:off x="1066800" y="1219200"/>
            <a:ext cx="6903720" cy="51816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0F11-E3E1-1E4D-B577-20D21FA89CBB}"/>
              </a:ext>
            </a:extLst>
          </p:cNvPr>
          <p:cNvSpPr>
            <a:spLocks noGrp="1"/>
          </p:cNvSpPr>
          <p:nvPr>
            <p:ph type="title"/>
          </p:nvPr>
        </p:nvSpPr>
        <p:spPr>
          <a:xfrm>
            <a:off x="556690" y="494795"/>
            <a:ext cx="7927035" cy="561050"/>
          </a:xfrm>
        </p:spPr>
        <p:txBody>
          <a:bodyPr vert="horz" wrap="square" lIns="0" tIns="67944" rIns="0" bIns="0" rtlCol="0" anchor="ctr">
            <a:spAutoFit/>
          </a:bodyPr>
          <a:lstStyle/>
          <a:p>
            <a:pPr marL="18415" marR="5080">
              <a:lnSpc>
                <a:spcPct val="100000"/>
              </a:lnSpc>
              <a:spcBef>
                <a:spcPts val="105"/>
              </a:spcBef>
            </a:pPr>
            <a:r>
              <a:rPr lang="en-US" sz="3200" spc="-5" dirty="0"/>
              <a:t>Evaluation and Reporting in </a:t>
            </a:r>
            <a:r>
              <a:rPr lang="en-US" sz="3200" spc="-5" dirty="0">
                <a:solidFill>
                  <a:srgbClr val="DF5327"/>
                </a:solidFill>
              </a:rPr>
              <a:t>IS</a:t>
            </a:r>
            <a:r>
              <a:rPr lang="en-US" sz="3200" spc="-5" dirty="0">
                <a:solidFill>
                  <a:schemeClr val="accent2">
                    <a:lumMod val="50000"/>
                  </a:schemeClr>
                </a:solidFill>
              </a:rPr>
              <a:t> </a:t>
            </a:r>
            <a:r>
              <a:rPr lang="en-US" sz="3200" spc="-5" dirty="0"/>
              <a:t>Research</a:t>
            </a:r>
          </a:p>
        </p:txBody>
      </p:sp>
      <p:sp>
        <p:nvSpPr>
          <p:cNvPr id="3" name="Content Placeholder 2">
            <a:extLst>
              <a:ext uri="{FF2B5EF4-FFF2-40B4-BE49-F238E27FC236}">
                <a16:creationId xmlns:a16="http://schemas.microsoft.com/office/drawing/2014/main" id="{0BE2D12E-EF02-2545-99B6-9BFE4753124B}"/>
              </a:ext>
            </a:extLst>
          </p:cNvPr>
          <p:cNvSpPr>
            <a:spLocks noGrp="1"/>
          </p:cNvSpPr>
          <p:nvPr>
            <p:ph idx="1"/>
          </p:nvPr>
        </p:nvSpPr>
        <p:spPr>
          <a:xfrm>
            <a:off x="525066" y="1524000"/>
            <a:ext cx="7990284" cy="3965973"/>
          </a:xfrm>
        </p:spPr>
        <p:txBody>
          <a:bodyPr>
            <a:normAutofit fontScale="92500" lnSpcReduction="20000"/>
          </a:bodyPr>
          <a:lstStyle/>
          <a:p>
            <a:pPr>
              <a:buClrTx/>
            </a:pPr>
            <a:r>
              <a:rPr lang="en-US" sz="2800" b="1" dirty="0">
                <a:solidFill>
                  <a:schemeClr val="tx1"/>
                </a:solidFill>
              </a:rPr>
              <a:t>Context and Representativeness </a:t>
            </a:r>
            <a:r>
              <a:rPr lang="en-US" sz="2800" dirty="0">
                <a:solidFill>
                  <a:schemeClr val="tx1"/>
                </a:solidFill>
              </a:rPr>
              <a:t>(Expanded CONSORT)*</a:t>
            </a:r>
          </a:p>
          <a:p>
            <a:pPr>
              <a:buClrTx/>
            </a:pPr>
            <a:endParaRPr lang="en-US" sz="2800" dirty="0">
              <a:solidFill>
                <a:schemeClr val="tx1"/>
              </a:solidFill>
            </a:endParaRPr>
          </a:p>
          <a:p>
            <a:pPr>
              <a:buClrTx/>
            </a:pPr>
            <a:r>
              <a:rPr lang="en-US" sz="2800" dirty="0">
                <a:solidFill>
                  <a:schemeClr val="tx1"/>
                </a:solidFill>
              </a:rPr>
              <a:t>Implementation- including </a:t>
            </a:r>
            <a:r>
              <a:rPr lang="en-US" sz="2800" b="1" dirty="0">
                <a:solidFill>
                  <a:schemeClr val="tx1"/>
                </a:solidFill>
              </a:rPr>
              <a:t>fidelity, adaptation</a:t>
            </a:r>
            <a:r>
              <a:rPr lang="en-US" sz="2800" dirty="0">
                <a:solidFill>
                  <a:schemeClr val="tx1"/>
                </a:solidFill>
              </a:rPr>
              <a:t>, and variability</a:t>
            </a:r>
          </a:p>
          <a:p>
            <a:pPr>
              <a:buClrTx/>
            </a:pPr>
            <a:endParaRPr lang="en-US" sz="2800" dirty="0">
              <a:solidFill>
                <a:schemeClr val="tx1"/>
              </a:solidFill>
            </a:endParaRPr>
          </a:p>
          <a:p>
            <a:pPr>
              <a:buClrTx/>
            </a:pPr>
            <a:r>
              <a:rPr lang="en-US" sz="2800" b="1" dirty="0">
                <a:solidFill>
                  <a:schemeClr val="tx1"/>
                </a:solidFill>
              </a:rPr>
              <a:t>Costs- stakeholder perspective</a:t>
            </a:r>
            <a:r>
              <a:rPr lang="en-US" sz="2800" dirty="0">
                <a:solidFill>
                  <a:schemeClr val="tx1"/>
                </a:solidFill>
              </a:rPr>
              <a:t>, replication costs, feasibility</a:t>
            </a:r>
          </a:p>
          <a:p>
            <a:pPr>
              <a:buClrTx/>
            </a:pPr>
            <a:endParaRPr lang="en-US" sz="2800" dirty="0">
              <a:solidFill>
                <a:schemeClr val="tx1"/>
              </a:solidFill>
            </a:endParaRPr>
          </a:p>
          <a:p>
            <a:pPr>
              <a:buClrTx/>
            </a:pPr>
            <a:r>
              <a:rPr lang="en-US" sz="2800" dirty="0">
                <a:solidFill>
                  <a:schemeClr val="tx1"/>
                </a:solidFill>
              </a:rPr>
              <a:t>Standards for Reporting Implementation Studies (</a:t>
            </a:r>
            <a:r>
              <a:rPr lang="en-US" sz="2800" b="1" dirty="0" err="1">
                <a:solidFill>
                  <a:schemeClr val="tx1"/>
                </a:solidFill>
              </a:rPr>
              <a:t>StaRI</a:t>
            </a:r>
            <a:r>
              <a:rPr lang="en-US" sz="2800" dirty="0">
                <a:solidFill>
                  <a:schemeClr val="tx1"/>
                </a:solidFill>
              </a:rPr>
              <a:t>)**</a:t>
            </a:r>
          </a:p>
          <a:p>
            <a:endParaRPr lang="en-US" sz="2800"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8E4E1882-6BD1-DF43-9106-30A543BF8219}"/>
              </a:ext>
            </a:extLst>
          </p:cNvPr>
          <p:cNvSpPr txBox="1"/>
          <p:nvPr/>
        </p:nvSpPr>
        <p:spPr>
          <a:xfrm>
            <a:off x="304800" y="5867400"/>
            <a:ext cx="8610601" cy="923330"/>
          </a:xfrm>
          <a:prstGeom prst="rect">
            <a:avLst/>
          </a:prstGeom>
          <a:noFill/>
        </p:spPr>
        <p:txBody>
          <a:bodyPr wrap="square" rtlCol="0">
            <a:spAutoFit/>
          </a:bodyPr>
          <a:lstStyle/>
          <a:p>
            <a:r>
              <a:rPr lang="en-US" dirty="0"/>
              <a:t>*Glasgow, R, et al. </a:t>
            </a:r>
            <a:r>
              <a:rPr lang="en-US" i="1" dirty="0" err="1"/>
              <a:t>Amer</a:t>
            </a:r>
            <a:r>
              <a:rPr lang="en-US" i="1" dirty="0"/>
              <a:t> J </a:t>
            </a:r>
            <a:r>
              <a:rPr lang="en-US" i="1" dirty="0" err="1"/>
              <a:t>Prev</a:t>
            </a:r>
            <a:r>
              <a:rPr lang="en-US" i="1" dirty="0"/>
              <a:t> Med</a:t>
            </a:r>
            <a:r>
              <a:rPr lang="en-US" dirty="0"/>
              <a:t>, 2018; 55 (3), 422–430  </a:t>
            </a:r>
          </a:p>
          <a:p>
            <a:r>
              <a:rPr lang="en-US" dirty="0"/>
              <a:t>**Pinnock H, et al. </a:t>
            </a:r>
            <a:r>
              <a:rPr lang="en-US" dirty="0" err="1"/>
              <a:t>StaRI</a:t>
            </a:r>
            <a:r>
              <a:rPr lang="en-US" dirty="0"/>
              <a:t> reporting standards. </a:t>
            </a:r>
            <a:r>
              <a:rPr lang="en-US" i="1" dirty="0"/>
              <a:t>BMJ</a:t>
            </a:r>
            <a:r>
              <a:rPr lang="en-US" dirty="0"/>
              <a:t> 2017;356:i6795</a:t>
            </a:r>
          </a:p>
          <a:p>
            <a:endParaRPr lang="en-US" dirty="0"/>
          </a:p>
        </p:txBody>
      </p:sp>
      <p:sp>
        <p:nvSpPr>
          <p:cNvPr id="6"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3385451900"/>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4F69-E258-794D-87E2-C58CFFFF87CA}"/>
              </a:ext>
            </a:extLst>
          </p:cNvPr>
          <p:cNvSpPr>
            <a:spLocks noGrp="1"/>
          </p:cNvSpPr>
          <p:nvPr>
            <p:ph type="title"/>
          </p:nvPr>
        </p:nvSpPr>
        <p:spPr>
          <a:xfrm>
            <a:off x="590993" y="330012"/>
            <a:ext cx="8020050" cy="991937"/>
          </a:xfrm>
        </p:spPr>
        <p:txBody>
          <a:bodyPr vert="horz" wrap="square" lIns="0" tIns="67944" rIns="0" bIns="0" rtlCol="0" anchor="ctr">
            <a:spAutoFit/>
          </a:bodyPr>
          <a:lstStyle/>
          <a:p>
            <a:pPr marL="18415" marR="5080">
              <a:lnSpc>
                <a:spcPct val="100000"/>
              </a:lnSpc>
              <a:spcBef>
                <a:spcPts val="105"/>
              </a:spcBef>
            </a:pPr>
            <a:r>
              <a:rPr lang="en-US" sz="3000" spc="-5" dirty="0"/>
              <a:t>Equity Issues in Evidence-Based Research: </a:t>
            </a:r>
            <a:br>
              <a:rPr lang="en-US" sz="3000" spc="-5" dirty="0"/>
            </a:br>
            <a:r>
              <a:rPr lang="en-US" sz="3000" b="1" i="1" spc="-5" dirty="0"/>
              <a:t>Evidence on What? </a:t>
            </a:r>
            <a:r>
              <a:rPr lang="en-US" sz="3000" spc="-5" dirty="0"/>
              <a:t>(take home point)</a:t>
            </a:r>
          </a:p>
        </p:txBody>
      </p:sp>
      <p:sp>
        <p:nvSpPr>
          <p:cNvPr id="7" name="TextBox 6">
            <a:extLst>
              <a:ext uri="{FF2B5EF4-FFF2-40B4-BE49-F238E27FC236}">
                <a16:creationId xmlns:a16="http://schemas.microsoft.com/office/drawing/2014/main" id="{5FD218F1-7EEC-754C-8201-466EA79F47C0}"/>
              </a:ext>
            </a:extLst>
          </p:cNvPr>
          <p:cNvSpPr txBox="1"/>
          <p:nvPr/>
        </p:nvSpPr>
        <p:spPr>
          <a:xfrm>
            <a:off x="465581" y="1440766"/>
            <a:ext cx="8449818" cy="5211683"/>
          </a:xfrm>
          <a:prstGeom prst="rect">
            <a:avLst/>
          </a:prstGeom>
          <a:noFill/>
        </p:spPr>
        <p:txBody>
          <a:bodyPr wrap="square">
            <a:spAutoFit/>
          </a:bodyPr>
          <a:lstStyle/>
          <a:p>
            <a:pPr>
              <a:defRPr/>
            </a:pPr>
            <a:r>
              <a:rPr lang="en-US" altLang="x-none" sz="2600" dirty="0"/>
              <a:t>External Validity/Pragmatic Criteria, Often Ignored</a:t>
            </a:r>
            <a:endParaRPr lang="en-US" altLang="x-none" sz="2600" dirty="0">
              <a:ea typeface="MS PGothic" charset="-128"/>
            </a:endParaRPr>
          </a:p>
          <a:p>
            <a:pPr marL="800100" lvl="1" indent="-457200">
              <a:spcBef>
                <a:spcPts val="675"/>
              </a:spcBef>
              <a:buClr>
                <a:schemeClr val="tx1"/>
              </a:buClr>
              <a:buFont typeface="Arial" panose="020B0604020202020204" pitchFamily="34" charset="0"/>
              <a:buChar char="•"/>
              <a:defRPr/>
            </a:pPr>
            <a:r>
              <a:rPr lang="en-US" altLang="x-none" sz="2600" dirty="0">
                <a:ea typeface="MS PGothic" charset="-128"/>
              </a:rPr>
              <a:t>Participant </a:t>
            </a:r>
            <a:r>
              <a:rPr lang="en-US" altLang="x-none" sz="2600" b="1" dirty="0">
                <a:ea typeface="MS PGothic" charset="-128"/>
              </a:rPr>
              <a:t>representativeness</a:t>
            </a:r>
          </a:p>
          <a:p>
            <a:pPr marL="800100" lvl="1" indent="-457200">
              <a:spcBef>
                <a:spcPts val="675"/>
              </a:spcBef>
              <a:buClr>
                <a:schemeClr val="tx1"/>
              </a:buClr>
              <a:buFont typeface="Arial" panose="020B0604020202020204" pitchFamily="34" charset="0"/>
              <a:buChar char="•"/>
              <a:defRPr/>
            </a:pPr>
            <a:r>
              <a:rPr lang="en-US" altLang="x-none" sz="2600" b="1" dirty="0">
                <a:ea typeface="MS PGothic" charset="-128"/>
              </a:rPr>
              <a:t>Setting and staff </a:t>
            </a:r>
            <a:r>
              <a:rPr lang="en-US" altLang="x-none" sz="2600" dirty="0">
                <a:ea typeface="MS PGothic" charset="-128"/>
              </a:rPr>
              <a:t>representativeness</a:t>
            </a:r>
          </a:p>
          <a:p>
            <a:pPr marL="800100" lvl="1" indent="-457200">
              <a:spcBef>
                <a:spcPts val="675"/>
              </a:spcBef>
              <a:buClr>
                <a:schemeClr val="tx1"/>
              </a:buClr>
              <a:buFont typeface="Arial" panose="020B0604020202020204" pitchFamily="34" charset="0"/>
              <a:buChar char="•"/>
              <a:defRPr/>
            </a:pPr>
            <a:r>
              <a:rPr lang="en-US" altLang="x-none" sz="2600" b="1" dirty="0">
                <a:ea typeface="MS PGothic" charset="-128"/>
              </a:rPr>
              <a:t>Multi-level context</a:t>
            </a:r>
          </a:p>
          <a:p>
            <a:pPr marL="800100" lvl="1" indent="-457200">
              <a:spcBef>
                <a:spcPts val="675"/>
              </a:spcBef>
              <a:buClr>
                <a:schemeClr val="tx1"/>
              </a:buClr>
              <a:buFont typeface="Arial" panose="020B0604020202020204" pitchFamily="34" charset="0"/>
              <a:buChar char="•"/>
              <a:defRPr/>
            </a:pPr>
            <a:r>
              <a:rPr lang="en-US" altLang="x-none" sz="2600" b="1" dirty="0">
                <a:ea typeface="MS PGothic" charset="-128"/>
              </a:rPr>
              <a:t>Adaptation/change</a:t>
            </a:r>
            <a:r>
              <a:rPr lang="en-US" altLang="x-none" sz="2600" b="1" i="1" dirty="0">
                <a:solidFill>
                  <a:srgbClr val="FF0000"/>
                </a:solidFill>
                <a:ea typeface="MS PGothic" charset="-128"/>
              </a:rPr>
              <a:t> </a:t>
            </a:r>
            <a:r>
              <a:rPr lang="en-US" altLang="x-none" sz="2600" dirty="0">
                <a:ea typeface="MS PGothic" charset="-128"/>
              </a:rPr>
              <a:t>in intervention and implementation strategies</a:t>
            </a:r>
          </a:p>
          <a:p>
            <a:pPr marL="800100" lvl="1" indent="-457200">
              <a:spcBef>
                <a:spcPts val="675"/>
              </a:spcBef>
              <a:buClr>
                <a:schemeClr val="tx1"/>
              </a:buClr>
              <a:buFont typeface="Arial" panose="020B0604020202020204" pitchFamily="34" charset="0"/>
              <a:buChar char="•"/>
              <a:defRPr/>
            </a:pPr>
            <a:r>
              <a:rPr lang="en-US" altLang="x-none" sz="2600" dirty="0">
                <a:ea typeface="MS PGothic" charset="-128"/>
              </a:rPr>
              <a:t>What outcomes for whom over what time period</a:t>
            </a:r>
            <a:endParaRPr lang="en-US" altLang="x-none" sz="2600" dirty="0">
              <a:solidFill>
                <a:schemeClr val="accent2">
                  <a:lumMod val="75000"/>
                </a:schemeClr>
              </a:solidFill>
              <a:ea typeface="MS PGothic" charset="-128"/>
            </a:endParaRPr>
          </a:p>
          <a:p>
            <a:pPr marL="800100" lvl="1" indent="-457200">
              <a:spcBef>
                <a:spcPts val="675"/>
              </a:spcBef>
              <a:buClr>
                <a:schemeClr val="tx1"/>
              </a:buClr>
              <a:buFont typeface="Arial" panose="020B0604020202020204" pitchFamily="34" charset="0"/>
              <a:buChar char="•"/>
              <a:defRPr/>
            </a:pPr>
            <a:r>
              <a:rPr lang="en-US" altLang="x-none" sz="2600" b="1" dirty="0">
                <a:ea typeface="MS PGothic" charset="-128"/>
              </a:rPr>
              <a:t>Reasons for participation and drop out</a:t>
            </a:r>
          </a:p>
          <a:p>
            <a:pPr marL="342900" lvl="1">
              <a:spcBef>
                <a:spcPts val="675"/>
              </a:spcBef>
              <a:buClr>
                <a:schemeClr val="tx1"/>
              </a:buClr>
              <a:defRPr/>
            </a:pPr>
            <a:r>
              <a:rPr lang="en-US" altLang="x-none" sz="2600" b="1" dirty="0">
                <a:ea typeface="MS PGothic" charset="-128"/>
              </a:rPr>
              <a:t> </a:t>
            </a:r>
          </a:p>
          <a:p>
            <a:pPr marL="342900" lvl="1">
              <a:spcBef>
                <a:spcPts val="675"/>
              </a:spcBef>
              <a:buClr>
                <a:schemeClr val="tx1"/>
              </a:buClr>
              <a:defRPr/>
            </a:pPr>
            <a:r>
              <a:rPr lang="en-US" altLang="x-none" sz="2600" b="1" dirty="0">
                <a:ea typeface="MS PGothic" charset="-128"/>
              </a:rPr>
              <a:t>Bottom line: What works for whom, under what conditions, for what outcomes, how much does it cost</a:t>
            </a:r>
          </a:p>
        </p:txBody>
      </p:sp>
      <p:sp>
        <p:nvSpPr>
          <p:cNvPr id="4"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3719916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BCEFD-43F0-844B-921F-4CB73ECDB9D2}"/>
              </a:ext>
            </a:extLst>
          </p:cNvPr>
          <p:cNvSpPr>
            <a:spLocks noGrp="1"/>
          </p:cNvSpPr>
          <p:nvPr>
            <p:ph type="title"/>
          </p:nvPr>
        </p:nvSpPr>
        <p:spPr>
          <a:xfrm>
            <a:off x="228600" y="453445"/>
            <a:ext cx="8688601" cy="561050"/>
          </a:xfrm>
        </p:spPr>
        <p:txBody>
          <a:bodyPr vert="horz" wrap="square" lIns="0" tIns="67944" rIns="0" bIns="0" rtlCol="0" anchor="ctr">
            <a:spAutoFit/>
          </a:bodyPr>
          <a:lstStyle/>
          <a:p>
            <a:pPr marL="18415" marR="5080">
              <a:lnSpc>
                <a:spcPct val="100000"/>
              </a:lnSpc>
              <a:spcBef>
                <a:spcPts val="105"/>
              </a:spcBef>
            </a:pPr>
            <a:r>
              <a:rPr lang="en-US" sz="3200" spc="-5" dirty="0"/>
              <a:t>Everything I Know (about </a:t>
            </a:r>
            <a:r>
              <a:rPr lang="en-US" sz="3200" spc="-5" dirty="0">
                <a:solidFill>
                  <a:srgbClr val="DF5327"/>
                </a:solidFill>
              </a:rPr>
              <a:t>Implementation</a:t>
            </a:r>
            <a:r>
              <a:rPr lang="en-US" sz="3200" spc="-5" dirty="0">
                <a:solidFill>
                  <a:schemeClr val="accent2">
                    <a:lumMod val="50000"/>
                  </a:schemeClr>
                </a:solidFill>
              </a:rPr>
              <a:t> </a:t>
            </a:r>
            <a:r>
              <a:rPr lang="en-US" sz="3200" spc="-5" dirty="0"/>
              <a:t>Science)</a:t>
            </a:r>
          </a:p>
        </p:txBody>
      </p:sp>
      <p:sp>
        <p:nvSpPr>
          <p:cNvPr id="3" name="Content Placeholder 2">
            <a:extLst>
              <a:ext uri="{FF2B5EF4-FFF2-40B4-BE49-F238E27FC236}">
                <a16:creationId xmlns:a16="http://schemas.microsoft.com/office/drawing/2014/main" id="{84226D37-64D6-D442-B9B2-A8ADC71EE34E}"/>
              </a:ext>
            </a:extLst>
          </p:cNvPr>
          <p:cNvSpPr>
            <a:spLocks noGrp="1"/>
          </p:cNvSpPr>
          <p:nvPr>
            <p:ph idx="1"/>
          </p:nvPr>
        </p:nvSpPr>
        <p:spPr>
          <a:xfrm>
            <a:off x="350843" y="1423906"/>
            <a:ext cx="8566358" cy="5129294"/>
          </a:xfrm>
        </p:spPr>
        <p:txBody>
          <a:bodyPr>
            <a:normAutofit fontScale="92500" lnSpcReduction="20000"/>
          </a:bodyPr>
          <a:lstStyle/>
          <a:p>
            <a:pPr marL="0" indent="0">
              <a:buNone/>
            </a:pPr>
            <a:r>
              <a:rPr lang="en-US" sz="3600" b="1" dirty="0">
                <a:solidFill>
                  <a:schemeClr val="tx1"/>
                </a:solidFill>
                <a:cs typeface="Arial" panose="020B0604020202020204" pitchFamily="34" charset="0"/>
              </a:rPr>
              <a:t>Implementation Science is about:</a:t>
            </a:r>
          </a:p>
          <a:p>
            <a:endParaRPr lang="en-US" dirty="0">
              <a:solidFill>
                <a:schemeClr val="tx1"/>
              </a:solidFill>
              <a:cs typeface="Arial" panose="020B0604020202020204" pitchFamily="34" charset="0"/>
            </a:endParaRPr>
          </a:p>
          <a:p>
            <a:pPr>
              <a:buClrTx/>
              <a:buFont typeface="Arial" panose="020B0604020202020204" pitchFamily="34" charset="0"/>
              <a:buChar char="•"/>
            </a:pPr>
            <a:r>
              <a:rPr lang="en-US" sz="2800" b="1" dirty="0">
                <a:solidFill>
                  <a:schemeClr val="tx1"/>
                </a:solidFill>
                <a:cs typeface="Arial" panose="020B0604020202020204" pitchFamily="34" charset="0"/>
              </a:rPr>
              <a:t>Multi-level, contextual </a:t>
            </a:r>
            <a:r>
              <a:rPr lang="en-US" sz="2800" dirty="0">
                <a:solidFill>
                  <a:schemeClr val="tx1"/>
                </a:solidFill>
                <a:cs typeface="Arial" panose="020B0604020202020204" pitchFamily="34" charset="0"/>
              </a:rPr>
              <a:t>issues, and external validity</a:t>
            </a:r>
          </a:p>
          <a:p>
            <a:pPr>
              <a:buClrTx/>
              <a:buFont typeface="Arial" panose="020B0604020202020204" pitchFamily="34" charset="0"/>
              <a:buChar char="•"/>
            </a:pPr>
            <a:endParaRPr lang="en-US" sz="2800" dirty="0">
              <a:solidFill>
                <a:schemeClr val="tx1"/>
              </a:solidFill>
              <a:cs typeface="Arial" panose="020B0604020202020204" pitchFamily="34" charset="0"/>
            </a:endParaRPr>
          </a:p>
          <a:p>
            <a:pPr>
              <a:buClrTx/>
              <a:buFont typeface="Arial" panose="020B0604020202020204" pitchFamily="34" charset="0"/>
              <a:buChar char="•"/>
            </a:pPr>
            <a:r>
              <a:rPr lang="en-US" sz="2800" dirty="0">
                <a:solidFill>
                  <a:schemeClr val="tx1"/>
                </a:solidFill>
                <a:cs typeface="Arial" panose="020B0604020202020204" pitchFamily="34" charset="0"/>
              </a:rPr>
              <a:t>Relevant, </a:t>
            </a:r>
            <a:r>
              <a:rPr lang="en-US" sz="2800" b="1" dirty="0">
                <a:solidFill>
                  <a:schemeClr val="tx1"/>
                </a:solidFill>
                <a:cs typeface="Arial" panose="020B0604020202020204" pitchFamily="34" charset="0"/>
              </a:rPr>
              <a:t>pragmatic</a:t>
            </a:r>
            <a:r>
              <a:rPr lang="en-US" sz="2800" dirty="0">
                <a:solidFill>
                  <a:schemeClr val="tx1"/>
                </a:solidFill>
                <a:cs typeface="Arial" panose="020B0604020202020204" pitchFamily="34" charset="0"/>
              </a:rPr>
              <a:t> models, research methods and measures</a:t>
            </a:r>
          </a:p>
          <a:p>
            <a:pPr>
              <a:buClrTx/>
              <a:buFont typeface="Arial" panose="020B0604020202020204" pitchFamily="34" charset="0"/>
              <a:buChar char="•"/>
            </a:pPr>
            <a:endParaRPr lang="en-US" sz="2800" dirty="0">
              <a:solidFill>
                <a:schemeClr val="tx1"/>
              </a:solidFill>
              <a:cs typeface="Arial" panose="020B0604020202020204" pitchFamily="34" charset="0"/>
            </a:endParaRPr>
          </a:p>
          <a:p>
            <a:pPr>
              <a:buClrTx/>
              <a:buFont typeface="Arial" panose="020B0604020202020204" pitchFamily="34" charset="0"/>
              <a:buChar char="•"/>
            </a:pPr>
            <a:r>
              <a:rPr lang="en-US" sz="2800" dirty="0">
                <a:solidFill>
                  <a:schemeClr val="tx1"/>
                </a:solidFill>
                <a:cs typeface="Arial" panose="020B0604020202020204" pitchFamily="34" charset="0"/>
              </a:rPr>
              <a:t>Real world implementation and </a:t>
            </a:r>
            <a:r>
              <a:rPr lang="en-US" sz="2800" b="1" dirty="0">
                <a:solidFill>
                  <a:schemeClr val="tx1"/>
                </a:solidFill>
                <a:cs typeface="Arial" panose="020B0604020202020204" pitchFamily="34" charset="0"/>
              </a:rPr>
              <a:t>adaptation</a:t>
            </a:r>
            <a:r>
              <a:rPr lang="en-US" sz="2800" dirty="0">
                <a:solidFill>
                  <a:schemeClr val="tx1"/>
                </a:solidFill>
                <a:cs typeface="Arial" panose="020B0604020202020204" pitchFamily="34" charset="0"/>
              </a:rPr>
              <a:t> (T3 and T4)</a:t>
            </a:r>
          </a:p>
          <a:p>
            <a:pPr>
              <a:buClrTx/>
              <a:buFont typeface="Arial" panose="020B0604020202020204" pitchFamily="34" charset="0"/>
              <a:buChar char="•"/>
            </a:pPr>
            <a:endParaRPr lang="en-US" sz="2800" dirty="0">
              <a:solidFill>
                <a:schemeClr val="tx1"/>
              </a:solidFill>
              <a:cs typeface="Arial" panose="020B0604020202020204" pitchFamily="34" charset="0"/>
            </a:endParaRPr>
          </a:p>
          <a:p>
            <a:pPr>
              <a:buClrTx/>
              <a:buFont typeface="Arial" panose="020B0604020202020204" pitchFamily="34" charset="0"/>
              <a:buChar char="•"/>
            </a:pPr>
            <a:r>
              <a:rPr lang="en-US" sz="2800" dirty="0">
                <a:solidFill>
                  <a:schemeClr val="tx1"/>
                </a:solidFill>
                <a:cs typeface="Arial" panose="020B0604020202020204" pitchFamily="34" charset="0"/>
              </a:rPr>
              <a:t>Designing for </a:t>
            </a:r>
            <a:r>
              <a:rPr lang="en-US" sz="2800" b="1" dirty="0">
                <a:solidFill>
                  <a:schemeClr val="tx1"/>
                </a:solidFill>
                <a:cs typeface="Arial" panose="020B0604020202020204" pitchFamily="34" charset="0"/>
              </a:rPr>
              <a:t>dissemination, sustainability and equity</a:t>
            </a:r>
          </a:p>
          <a:p>
            <a:pPr>
              <a:buClrTx/>
              <a:buFont typeface="Arial" panose="020B0604020202020204" pitchFamily="34" charset="0"/>
              <a:buChar char="•"/>
            </a:pPr>
            <a:endParaRPr lang="en-US" sz="2800" dirty="0">
              <a:solidFill>
                <a:schemeClr val="tx1"/>
              </a:solidFill>
              <a:cs typeface="Arial" panose="020B0604020202020204" pitchFamily="34" charset="0"/>
            </a:endParaRPr>
          </a:p>
          <a:p>
            <a:pPr marL="0" indent="0">
              <a:buClrTx/>
              <a:buNone/>
            </a:pPr>
            <a:r>
              <a:rPr lang="en-US" sz="2800" dirty="0">
                <a:solidFill>
                  <a:schemeClr val="tx1"/>
                </a:solidFill>
                <a:cs typeface="Arial" panose="020B0604020202020204" pitchFamily="34" charset="0"/>
              </a:rPr>
              <a:t>(</a:t>
            </a:r>
            <a:r>
              <a:rPr lang="en-US" sz="2800" i="1" dirty="0">
                <a:solidFill>
                  <a:schemeClr val="tx1"/>
                </a:solidFill>
                <a:cs typeface="Arial" panose="020B0604020202020204" pitchFamily="34" charset="0"/>
              </a:rPr>
              <a:t>Normal science (T1– T2) is necessary but not sufficient</a:t>
            </a:r>
            <a:r>
              <a:rPr lang="en-US" sz="2800" dirty="0">
                <a:solidFill>
                  <a:schemeClr val="tx1"/>
                </a:solidFill>
                <a:cs typeface="Arial" panose="020B0604020202020204" pitchFamily="34" charset="0"/>
              </a:rPr>
              <a:t>)</a:t>
            </a:r>
          </a:p>
          <a:p>
            <a:endParaRPr lang="en-US" dirty="0">
              <a:solidFill>
                <a:schemeClr val="tx1"/>
              </a:solidFill>
              <a:cs typeface="Arial" panose="020B0604020202020204" pitchFamily="34" charset="0"/>
            </a:endParaRPr>
          </a:p>
          <a:p>
            <a:endParaRPr lang="en-US" dirty="0">
              <a:solidFill>
                <a:schemeClr val="tx1"/>
              </a:solidFill>
              <a:cs typeface="Arial" panose="020B0604020202020204" pitchFamily="34" charset="0"/>
            </a:endParaRPr>
          </a:p>
        </p:txBody>
      </p:sp>
      <p:sp>
        <p:nvSpPr>
          <p:cNvPr id="4" name="object 4"/>
          <p:cNvSpPr/>
          <p:nvPr/>
        </p:nvSpPr>
        <p:spPr>
          <a:xfrm>
            <a:off x="350843" y="1219200"/>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3973898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3">
            <a:extLst>
              <a:ext uri="{FF2B5EF4-FFF2-40B4-BE49-F238E27FC236}">
                <a16:creationId xmlns:a16="http://schemas.microsoft.com/office/drawing/2014/main" id="{A8F34693-610C-8240-9758-63CAE7ABE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269" y="426546"/>
            <a:ext cx="8087131" cy="564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77070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BFF40A2-A238-A74D-9D05-768C9F522AE1}"/>
              </a:ext>
            </a:extLst>
          </p:cNvPr>
          <p:cNvSpPr>
            <a:spLocks noGrp="1"/>
          </p:cNvSpPr>
          <p:nvPr>
            <p:ph idx="1"/>
          </p:nvPr>
        </p:nvSpPr>
        <p:spPr>
          <a:xfrm>
            <a:off x="465581" y="1492916"/>
            <a:ext cx="8221219" cy="4276191"/>
          </a:xfrm>
        </p:spPr>
        <p:txBody>
          <a:bodyPr>
            <a:noAutofit/>
          </a:bodyPr>
          <a:lstStyle/>
          <a:p>
            <a:pPr marL="342900" indent="-342900">
              <a:spcBef>
                <a:spcPts val="0"/>
              </a:spcBef>
              <a:spcAft>
                <a:spcPts val="1200"/>
              </a:spcAft>
              <a:buClrTx/>
              <a:buSzPct val="100000"/>
              <a:buFont typeface="Arial" pitchFamily="34" charset="0"/>
              <a:buChar char="•"/>
              <a:defRPr/>
            </a:pPr>
            <a:r>
              <a:rPr lang="en-US" sz="2600" dirty="0">
                <a:solidFill>
                  <a:schemeClr val="tx1"/>
                </a:solidFill>
                <a:ea typeface="ＭＳ Ｐゴシック" pitchFamily="34" charset="-128"/>
                <a:cs typeface="Arial" pitchFamily="34" charset="0"/>
              </a:rPr>
              <a:t>What percent and types of patients are </a:t>
            </a:r>
            <a:r>
              <a:rPr lang="en-US" sz="2600" b="1" i="1" u="sng" dirty="0">
                <a:solidFill>
                  <a:schemeClr val="tx1"/>
                </a:solidFill>
                <a:ea typeface="ＭＳ Ｐゴシック" pitchFamily="34" charset="-128"/>
                <a:cs typeface="Arial" pitchFamily="34" charset="0"/>
              </a:rPr>
              <a:t>Reached </a:t>
            </a:r>
            <a:r>
              <a:rPr lang="en-US" sz="2600" i="1" u="sng" dirty="0">
                <a:solidFill>
                  <a:schemeClr val="tx1"/>
                </a:solidFill>
                <a:ea typeface="ＭＳ Ｐゴシック" pitchFamily="34" charset="-128"/>
                <a:cs typeface="Arial" pitchFamily="34" charset="0"/>
              </a:rPr>
              <a:t>(equity)</a:t>
            </a:r>
            <a:r>
              <a:rPr lang="en-US" sz="2600" dirty="0">
                <a:solidFill>
                  <a:schemeClr val="tx1"/>
                </a:solidFill>
                <a:ea typeface="ＭＳ Ｐゴシック" pitchFamily="34" charset="-128"/>
                <a:cs typeface="Arial" pitchFamily="34" charset="0"/>
              </a:rPr>
              <a:t>; </a:t>
            </a:r>
          </a:p>
          <a:p>
            <a:pPr marL="342900" indent="-342900" eaLnBrk="1" fontAlgn="auto" hangingPunct="1">
              <a:spcBef>
                <a:spcPts val="0"/>
              </a:spcBef>
              <a:spcAft>
                <a:spcPts val="1200"/>
              </a:spcAft>
              <a:buClrTx/>
              <a:buSzPct val="100000"/>
              <a:buFont typeface="Arial" pitchFamily="34" charset="0"/>
              <a:buChar char="•"/>
              <a:defRPr/>
            </a:pPr>
            <a:r>
              <a:rPr lang="en-US" sz="2600" dirty="0">
                <a:solidFill>
                  <a:schemeClr val="tx1"/>
                </a:solidFill>
                <a:ea typeface="ＭＳ Ｐゴシック" pitchFamily="34" charset="-128"/>
                <a:cs typeface="Arial" pitchFamily="34" charset="0"/>
              </a:rPr>
              <a:t>For whom among them is the PM intervention </a:t>
            </a:r>
            <a:r>
              <a:rPr lang="en-US" sz="2600" b="1" i="1" u="sng" dirty="0">
                <a:solidFill>
                  <a:schemeClr val="tx1"/>
                </a:solidFill>
                <a:ea typeface="ＭＳ Ｐゴシック" pitchFamily="34" charset="-128"/>
                <a:cs typeface="Arial" pitchFamily="34" charset="0"/>
              </a:rPr>
              <a:t>Effective</a:t>
            </a:r>
            <a:r>
              <a:rPr lang="en-US" sz="2600" dirty="0">
                <a:solidFill>
                  <a:schemeClr val="tx1"/>
                </a:solidFill>
                <a:ea typeface="ＭＳ Ｐゴシック" pitchFamily="34" charset="-128"/>
                <a:cs typeface="Arial" pitchFamily="34" charset="0"/>
              </a:rPr>
              <a:t>, in improving what outcomes, with what unanticipated consequences </a:t>
            </a:r>
            <a:r>
              <a:rPr lang="en-US" sz="2600" i="1" dirty="0">
                <a:solidFill>
                  <a:schemeClr val="tx1"/>
                </a:solidFill>
                <a:ea typeface="ＭＳ Ｐゴシック" pitchFamily="34" charset="-128"/>
                <a:cs typeface="Arial" pitchFamily="34" charset="0"/>
              </a:rPr>
              <a:t>(is health equity improved or decreased </a:t>
            </a:r>
            <a:r>
              <a:rPr lang="en-US" sz="2600" dirty="0">
                <a:solidFill>
                  <a:schemeClr val="tx1"/>
                </a:solidFill>
                <a:ea typeface="ＭＳ Ｐゴシック" pitchFamily="34" charset="-128"/>
                <a:cs typeface="Arial" pitchFamily="34" charset="0"/>
              </a:rPr>
              <a:t>)?</a:t>
            </a:r>
          </a:p>
          <a:p>
            <a:pPr marL="342900" indent="-342900" eaLnBrk="1" fontAlgn="auto" hangingPunct="1">
              <a:spcBef>
                <a:spcPts val="0"/>
              </a:spcBef>
              <a:spcAft>
                <a:spcPts val="1200"/>
              </a:spcAft>
              <a:buClrTx/>
              <a:buSzPct val="100000"/>
              <a:buFont typeface="Arial" pitchFamily="34" charset="0"/>
              <a:buChar char="•"/>
              <a:defRPr/>
            </a:pPr>
            <a:r>
              <a:rPr lang="en-US" sz="2600" dirty="0">
                <a:solidFill>
                  <a:schemeClr val="tx1"/>
                </a:solidFill>
                <a:ea typeface="ＭＳ Ｐゴシック" pitchFamily="34" charset="-128"/>
                <a:cs typeface="Arial" pitchFamily="34" charset="0"/>
              </a:rPr>
              <a:t>In what percent and types of settings is this approach </a:t>
            </a:r>
            <a:r>
              <a:rPr lang="en-US" sz="2600" b="1" i="1" u="sng" dirty="0">
                <a:solidFill>
                  <a:schemeClr val="tx1"/>
                </a:solidFill>
                <a:ea typeface="ＭＳ Ｐゴシック" pitchFamily="34" charset="-128"/>
                <a:cs typeface="Arial" pitchFamily="34" charset="0"/>
              </a:rPr>
              <a:t>Adopted</a:t>
            </a:r>
            <a:r>
              <a:rPr lang="en-US" sz="2600" dirty="0">
                <a:solidFill>
                  <a:schemeClr val="tx1"/>
                </a:solidFill>
                <a:ea typeface="ＭＳ Ｐゴシック" pitchFamily="34" charset="-128"/>
                <a:cs typeface="Arial" pitchFamily="34" charset="0"/>
              </a:rPr>
              <a:t>; </a:t>
            </a:r>
          </a:p>
          <a:p>
            <a:pPr marL="342900" indent="-342900" eaLnBrk="1" fontAlgn="auto" hangingPunct="1">
              <a:spcBef>
                <a:spcPts val="0"/>
              </a:spcBef>
              <a:spcAft>
                <a:spcPts val="1200"/>
              </a:spcAft>
              <a:buClrTx/>
              <a:buSzPct val="100000"/>
              <a:buFont typeface="Arial" pitchFamily="34" charset="0"/>
              <a:buChar char="•"/>
              <a:defRPr/>
            </a:pPr>
            <a:r>
              <a:rPr lang="en-US" sz="2600" dirty="0">
                <a:solidFill>
                  <a:schemeClr val="tx1"/>
                </a:solidFill>
                <a:ea typeface="ＭＳ Ｐゴシック" pitchFamily="34" charset="-128"/>
                <a:cs typeface="Arial" pitchFamily="34" charset="0"/>
              </a:rPr>
              <a:t>How consistently are different PM interventions </a:t>
            </a:r>
            <a:r>
              <a:rPr lang="en-US" sz="2600" b="1" i="1" u="sng" dirty="0">
                <a:solidFill>
                  <a:schemeClr val="tx1"/>
                </a:solidFill>
                <a:ea typeface="ＭＳ Ｐゴシック" pitchFamily="34" charset="-128"/>
                <a:cs typeface="Arial" pitchFamily="34" charset="0"/>
              </a:rPr>
              <a:t>Implemented</a:t>
            </a:r>
            <a:r>
              <a:rPr lang="en-US" sz="2600" dirty="0">
                <a:solidFill>
                  <a:schemeClr val="tx1"/>
                </a:solidFill>
                <a:ea typeface="ＭＳ Ｐゴシック" pitchFamily="34" charset="-128"/>
                <a:cs typeface="Arial" pitchFamily="34" charset="0"/>
              </a:rPr>
              <a:t> at </a:t>
            </a:r>
            <a:r>
              <a:rPr lang="en-US" sz="2600" b="1" i="1" u="sng" dirty="0">
                <a:solidFill>
                  <a:schemeClr val="tx1"/>
                </a:solidFill>
                <a:ea typeface="ＭＳ Ｐゴシック" pitchFamily="34" charset="-128"/>
                <a:cs typeface="Arial" pitchFamily="34" charset="0"/>
              </a:rPr>
              <a:t>what cost </a:t>
            </a:r>
            <a:r>
              <a:rPr lang="en-US" sz="2600" dirty="0">
                <a:solidFill>
                  <a:schemeClr val="tx1"/>
                </a:solidFill>
                <a:ea typeface="ＭＳ Ｐゴシック" pitchFamily="34" charset="-128"/>
                <a:cs typeface="Arial" pitchFamily="34" charset="0"/>
              </a:rPr>
              <a:t>to different parties;</a:t>
            </a:r>
          </a:p>
          <a:p>
            <a:pPr marL="342900" lvl="2" indent="-342900" eaLnBrk="1" fontAlgn="auto" hangingPunct="1">
              <a:spcBef>
                <a:spcPts val="0"/>
              </a:spcBef>
              <a:spcAft>
                <a:spcPts val="1200"/>
              </a:spcAft>
              <a:buClrTx/>
              <a:buSzPct val="100000"/>
              <a:buFont typeface="Arial" pitchFamily="34" charset="0"/>
              <a:buChar char="•"/>
              <a:defRPr/>
            </a:pPr>
            <a:r>
              <a:rPr lang="en-US" sz="2600" dirty="0">
                <a:solidFill>
                  <a:schemeClr val="tx1"/>
                </a:solidFill>
                <a:ea typeface="ＭＳ Ｐゴシック" pitchFamily="34" charset="-128"/>
                <a:cs typeface="Arial" pitchFamily="34" charset="0"/>
              </a:rPr>
              <a:t>And how well are the intervention components and their effects </a:t>
            </a:r>
            <a:r>
              <a:rPr lang="en-US" sz="2600" b="1" i="1" u="sng" dirty="0">
                <a:solidFill>
                  <a:schemeClr val="tx1"/>
                </a:solidFill>
                <a:ea typeface="ＭＳ Ｐゴシック" pitchFamily="34" charset="-128"/>
                <a:cs typeface="Arial" pitchFamily="34" charset="0"/>
              </a:rPr>
              <a:t>Maintained</a:t>
            </a:r>
            <a:r>
              <a:rPr lang="en-US" sz="2600" i="1" u="sng" dirty="0">
                <a:solidFill>
                  <a:schemeClr val="tx1"/>
                </a:solidFill>
                <a:ea typeface="ＭＳ Ｐゴシック" pitchFamily="34" charset="-128"/>
                <a:cs typeface="Arial" pitchFamily="34" charset="0"/>
              </a:rPr>
              <a:t> </a:t>
            </a:r>
            <a:r>
              <a:rPr lang="en-US" sz="2600" dirty="0">
                <a:solidFill>
                  <a:schemeClr val="tx1"/>
                </a:solidFill>
                <a:ea typeface="ＭＳ Ｐゴシック" pitchFamily="34" charset="-128"/>
                <a:cs typeface="Arial" pitchFamily="34" charset="0"/>
              </a:rPr>
              <a:t>at both setting and individual levels? </a:t>
            </a:r>
          </a:p>
        </p:txBody>
      </p:sp>
      <p:sp>
        <p:nvSpPr>
          <p:cNvPr id="40963" name="TextBox 7">
            <a:extLst>
              <a:ext uri="{FF2B5EF4-FFF2-40B4-BE49-F238E27FC236}">
                <a16:creationId xmlns:a16="http://schemas.microsoft.com/office/drawing/2014/main" id="{75ED99C4-BCF0-4649-BECA-B124EF41559D}"/>
              </a:ext>
            </a:extLst>
          </p:cNvPr>
          <p:cNvSpPr txBox="1">
            <a:spLocks noChangeArrowheads="1"/>
          </p:cNvSpPr>
          <p:nvPr/>
        </p:nvSpPr>
        <p:spPr bwMode="auto">
          <a:xfrm>
            <a:off x="228600" y="6096000"/>
            <a:ext cx="86396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lvl="2" eaLnBrk="1" hangingPunct="1"/>
            <a:r>
              <a:rPr lang="en-US" altLang="en-US" sz="1400" dirty="0" err="1">
                <a:cs typeface="Arial" panose="020B0604020202020204" pitchFamily="34" charset="0"/>
              </a:rPr>
              <a:t>Gaglio</a:t>
            </a:r>
            <a:r>
              <a:rPr lang="en-US" altLang="en-US" sz="1400" dirty="0">
                <a:cs typeface="Arial" panose="020B0604020202020204" pitchFamily="34" charset="0"/>
              </a:rPr>
              <a:t> B, Glasgow RE. Evaluation approaches…In: </a:t>
            </a:r>
            <a:r>
              <a:rPr lang="en-US" altLang="en-US" sz="1400" dirty="0" err="1">
                <a:cs typeface="Arial" panose="020B0604020202020204" pitchFamily="34" charset="0"/>
              </a:rPr>
              <a:t>Brownson</a:t>
            </a:r>
            <a:r>
              <a:rPr lang="en-US" altLang="en-US" sz="1400" dirty="0">
                <a:cs typeface="Arial" panose="020B0604020202020204" pitchFamily="34" charset="0"/>
              </a:rPr>
              <a:t> R, </a:t>
            </a:r>
            <a:r>
              <a:rPr lang="en-US" altLang="en-US" sz="1400" dirty="0" err="1">
                <a:cs typeface="Arial" panose="020B0604020202020204" pitchFamily="34" charset="0"/>
              </a:rPr>
              <a:t>Colditz</a:t>
            </a:r>
            <a:r>
              <a:rPr lang="en-US" altLang="en-US" sz="1400" dirty="0">
                <a:cs typeface="Arial" panose="020B0604020202020204" pitchFamily="34" charset="0"/>
              </a:rPr>
              <a:t> G, Proctor E, (</a:t>
            </a:r>
            <a:r>
              <a:rPr lang="en-US" altLang="en-US" sz="1400" dirty="0" err="1">
                <a:cs typeface="Arial" panose="020B0604020202020204" pitchFamily="34" charset="0"/>
              </a:rPr>
              <a:t>Eds</a:t>
            </a:r>
            <a:r>
              <a:rPr lang="en-US" altLang="en-US" sz="1400" dirty="0">
                <a:cs typeface="Arial" panose="020B0604020202020204" pitchFamily="34" charset="0"/>
              </a:rPr>
              <a:t>).  </a:t>
            </a:r>
            <a:r>
              <a:rPr lang="en-US" altLang="en-US" sz="1400" i="1" dirty="0">
                <a:cs typeface="Arial" panose="020B0604020202020204" pitchFamily="34" charset="0"/>
              </a:rPr>
              <a:t>Dissemination and implementation research in health</a:t>
            </a:r>
            <a:r>
              <a:rPr lang="en-US" altLang="en-US" sz="1400" dirty="0">
                <a:cs typeface="Arial" panose="020B0604020202020204" pitchFamily="34" charset="0"/>
              </a:rPr>
              <a:t>.  New York: Oxford University Press; 2018. 317-334</a:t>
            </a:r>
            <a:r>
              <a:rPr lang="en-US" altLang="en-US" sz="1400" b="1" dirty="0">
                <a:cs typeface="Arial" panose="020B0604020202020204" pitchFamily="34" charset="0"/>
              </a:rPr>
              <a:t>.</a:t>
            </a:r>
          </a:p>
        </p:txBody>
      </p:sp>
      <p:sp>
        <p:nvSpPr>
          <p:cNvPr id="2" name="TextBox 1"/>
          <p:cNvSpPr txBox="1"/>
          <p:nvPr/>
        </p:nvSpPr>
        <p:spPr>
          <a:xfrm>
            <a:off x="465581" y="223358"/>
            <a:ext cx="7940675" cy="1077218"/>
          </a:xfrm>
          <a:prstGeom prst="rect">
            <a:avLst/>
          </a:prstGeom>
        </p:spPr>
        <p:txBody>
          <a:bodyPr vert="horz" wrap="square" lIns="0" tIns="67944" rIns="0" bIns="0" rtlCol="0" anchor="ctr">
            <a:spAutoFit/>
          </a:bodyPr>
          <a:lstStyle>
            <a:lvl1pPr marL="18415" marR="5080" defTabSz="685800">
              <a:lnSpc>
                <a:spcPct val="100000"/>
              </a:lnSpc>
              <a:spcBef>
                <a:spcPts val="105"/>
              </a:spcBef>
              <a:buNone/>
              <a:defRPr sz="3200" spc="-5">
                <a:solidFill>
                  <a:schemeClr val="accent1"/>
                </a:solidFill>
                <a:latin typeface="+mj-lt"/>
                <a:ea typeface="+mj-ea"/>
                <a:cs typeface="+mj-cs"/>
              </a:defRPr>
            </a:lvl1pPr>
          </a:lstStyle>
          <a:p>
            <a:r>
              <a:rPr lang="en-US" dirty="0"/>
              <a:t>RE-AIM Precision Medicine (PM)- or Precision Health Questions</a:t>
            </a:r>
          </a:p>
        </p:txBody>
      </p:sp>
      <p:sp>
        <p:nvSpPr>
          <p:cNvPr id="5"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1837253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1DB71-B4E2-7C4B-ACE4-A55DF624E415}"/>
              </a:ext>
            </a:extLst>
          </p:cNvPr>
          <p:cNvSpPr>
            <a:spLocks noGrp="1"/>
          </p:cNvSpPr>
          <p:nvPr>
            <p:ph type="title"/>
          </p:nvPr>
        </p:nvSpPr>
        <p:spPr>
          <a:xfrm>
            <a:off x="678180" y="533400"/>
            <a:ext cx="7901940" cy="561050"/>
          </a:xfrm>
        </p:spPr>
        <p:txBody>
          <a:bodyPr vert="horz" wrap="square" lIns="0" tIns="67944" rIns="0" bIns="0" rtlCol="0" anchor="ctr">
            <a:spAutoFit/>
          </a:bodyPr>
          <a:lstStyle/>
          <a:p>
            <a:pPr marL="18415" marR="5080">
              <a:lnSpc>
                <a:spcPct val="100000"/>
              </a:lnSpc>
              <a:spcBef>
                <a:spcPts val="105"/>
              </a:spcBef>
            </a:pPr>
            <a:r>
              <a:rPr lang="en-US" sz="3200" spc="-5" dirty="0"/>
              <a:t>Key Science Questions- New and Old</a:t>
            </a:r>
            <a:endParaRPr sz="3200" spc="-5" dirty="0"/>
          </a:p>
        </p:txBody>
      </p:sp>
      <p:sp>
        <p:nvSpPr>
          <p:cNvPr id="3" name="Content Placeholder 2">
            <a:extLst>
              <a:ext uri="{FF2B5EF4-FFF2-40B4-BE49-F238E27FC236}">
                <a16:creationId xmlns:a16="http://schemas.microsoft.com/office/drawing/2014/main" id="{54230031-06E8-B84F-B6B4-B55A03EA09A9}"/>
              </a:ext>
            </a:extLst>
          </p:cNvPr>
          <p:cNvSpPr>
            <a:spLocks noGrp="1"/>
          </p:cNvSpPr>
          <p:nvPr>
            <p:ph idx="1"/>
          </p:nvPr>
        </p:nvSpPr>
        <p:spPr>
          <a:xfrm>
            <a:off x="494156" y="1524000"/>
            <a:ext cx="8242300" cy="4724400"/>
          </a:xfrm>
        </p:spPr>
        <p:txBody>
          <a:bodyPr rtlCol="0">
            <a:normAutofit fontScale="25000" lnSpcReduction="20000"/>
          </a:bodyPr>
          <a:lstStyle/>
          <a:p>
            <a:pPr marL="0" indent="0">
              <a:lnSpc>
                <a:spcPct val="110000"/>
              </a:lnSpc>
              <a:spcAft>
                <a:spcPts val="1200"/>
              </a:spcAft>
              <a:buClrTx/>
              <a:buNone/>
              <a:defRPr/>
            </a:pPr>
            <a:r>
              <a:rPr lang="en-US" sz="11200" b="1" dirty="0">
                <a:solidFill>
                  <a:schemeClr val="tx1"/>
                </a:solidFill>
                <a:cs typeface="Arial" panose="020B0604020202020204" pitchFamily="34" charset="0"/>
              </a:rPr>
              <a:t>Traditional science </a:t>
            </a:r>
            <a:r>
              <a:rPr lang="en-US" sz="11200" dirty="0">
                <a:solidFill>
                  <a:schemeClr val="tx1"/>
                </a:solidFill>
                <a:cs typeface="Arial" panose="020B0604020202020204" pitchFamily="34" charset="0"/>
              </a:rPr>
              <a:t>and evidence question </a:t>
            </a:r>
            <a:r>
              <a:rPr lang="en-US" sz="11200" b="1" dirty="0">
                <a:solidFill>
                  <a:schemeClr val="tx1"/>
                </a:solidFill>
                <a:cs typeface="Arial" panose="020B0604020202020204" pitchFamily="34" charset="0"/>
              </a:rPr>
              <a:t>(</a:t>
            </a:r>
            <a:r>
              <a:rPr lang="en-US" sz="11200" b="1" i="1" dirty="0">
                <a:solidFill>
                  <a:schemeClr val="tx1"/>
                </a:solidFill>
                <a:cs typeface="Arial" panose="020B0604020202020204" pitchFamily="34" charset="0"/>
              </a:rPr>
              <a:t>necessary but not sufficient</a:t>
            </a:r>
            <a:r>
              <a:rPr lang="en-US" sz="11200" b="1" dirty="0">
                <a:solidFill>
                  <a:schemeClr val="tx1"/>
                </a:solidFill>
                <a:cs typeface="Arial" panose="020B0604020202020204" pitchFamily="34" charset="0"/>
              </a:rPr>
              <a:t>)</a:t>
            </a:r>
            <a:r>
              <a:rPr lang="en-US" sz="11200" dirty="0">
                <a:solidFill>
                  <a:schemeClr val="tx1"/>
                </a:solidFill>
                <a:cs typeface="Arial" panose="020B0604020202020204" pitchFamily="34" charset="0"/>
              </a:rPr>
              <a:t>: “What intervention produces the largest average effect in tightly controlled trials on the major (clinical) outcome?</a:t>
            </a:r>
            <a:endParaRPr lang="en-US" sz="11200" dirty="0">
              <a:solidFill>
                <a:schemeClr val="tx1"/>
              </a:solidFill>
            </a:endParaRPr>
          </a:p>
          <a:p>
            <a:pPr marL="0" indent="0" eaLnBrk="1" fontAlgn="auto" hangingPunct="1">
              <a:lnSpc>
                <a:spcPct val="110000"/>
              </a:lnSpc>
              <a:buClrTx/>
              <a:buNone/>
              <a:defRPr/>
            </a:pPr>
            <a:r>
              <a:rPr lang="en-US" sz="11200" b="1" dirty="0">
                <a:solidFill>
                  <a:schemeClr val="tx1"/>
                </a:solidFill>
                <a:cs typeface="Arial" panose="020B0604020202020204" pitchFamily="34" charset="0"/>
              </a:rPr>
              <a:t>Pragmatic D&amp;I </a:t>
            </a:r>
            <a:r>
              <a:rPr lang="en-US" sz="11200" dirty="0">
                <a:solidFill>
                  <a:schemeClr val="tx1"/>
                </a:solidFill>
                <a:cs typeface="Arial" panose="020B0604020202020204" pitchFamily="34" charset="0"/>
              </a:rPr>
              <a:t>question (</a:t>
            </a:r>
            <a:r>
              <a:rPr lang="en-US" sz="11200" i="1" dirty="0">
                <a:solidFill>
                  <a:schemeClr val="tx1"/>
                </a:solidFill>
                <a:cs typeface="Arial" panose="020B0604020202020204" pitchFamily="34" charset="0"/>
              </a:rPr>
              <a:t>contextual</a:t>
            </a:r>
            <a:r>
              <a:rPr lang="en-US" sz="11200" dirty="0">
                <a:solidFill>
                  <a:schemeClr val="tx1"/>
                </a:solidFill>
                <a:cs typeface="Arial" panose="020B0604020202020204" pitchFamily="34" charset="0"/>
              </a:rPr>
              <a:t>):</a:t>
            </a:r>
          </a:p>
          <a:p>
            <a:pPr marL="171450" lvl="1" indent="0">
              <a:lnSpc>
                <a:spcPct val="110000"/>
              </a:lnSpc>
              <a:buClrTx/>
              <a:buNone/>
              <a:defRPr/>
            </a:pPr>
            <a:r>
              <a:rPr lang="en-US" sz="11000" dirty="0">
                <a:solidFill>
                  <a:schemeClr val="tx1"/>
                </a:solidFill>
                <a:cs typeface="Arial" panose="020B0604020202020204" pitchFamily="34" charset="0"/>
              </a:rPr>
              <a:t>“What </a:t>
            </a:r>
            <a:r>
              <a:rPr lang="en-US" sz="11000" b="1" dirty="0">
                <a:solidFill>
                  <a:schemeClr val="tx1"/>
                </a:solidFill>
                <a:cs typeface="Arial" panose="020B0604020202020204" pitchFamily="34" charset="0"/>
              </a:rPr>
              <a:t>program/policy components </a:t>
            </a:r>
            <a:r>
              <a:rPr lang="en-US" sz="11000" dirty="0">
                <a:solidFill>
                  <a:schemeClr val="tx1"/>
                </a:solidFill>
                <a:cs typeface="Arial" panose="020B0604020202020204" pitchFamily="34" charset="0"/>
              </a:rPr>
              <a:t>are most effective for producing </a:t>
            </a:r>
            <a:r>
              <a:rPr lang="en-US" sz="11000" b="1" dirty="0">
                <a:solidFill>
                  <a:schemeClr val="tx1"/>
                </a:solidFill>
                <a:cs typeface="Arial" panose="020B0604020202020204" pitchFamily="34" charset="0"/>
              </a:rPr>
              <a:t>what outcomes </a:t>
            </a:r>
            <a:r>
              <a:rPr lang="en-US" sz="11000" dirty="0">
                <a:solidFill>
                  <a:schemeClr val="tx1"/>
                </a:solidFill>
                <a:cs typeface="Arial" panose="020B0604020202020204" pitchFamily="34" charset="0"/>
              </a:rPr>
              <a:t>for </a:t>
            </a:r>
            <a:r>
              <a:rPr lang="en-US" sz="11000" b="1" dirty="0">
                <a:solidFill>
                  <a:schemeClr val="tx1"/>
                </a:solidFill>
                <a:cs typeface="Arial" panose="020B0604020202020204" pitchFamily="34" charset="0"/>
              </a:rPr>
              <a:t>which populations/recipients</a:t>
            </a:r>
            <a:r>
              <a:rPr lang="en-US" sz="11000" dirty="0">
                <a:solidFill>
                  <a:schemeClr val="tx1"/>
                </a:solidFill>
                <a:cs typeface="Arial" panose="020B0604020202020204" pitchFamily="34" charset="0"/>
              </a:rPr>
              <a:t> when implemented by what type of </a:t>
            </a:r>
            <a:r>
              <a:rPr lang="en-US" sz="11000" b="1" dirty="0">
                <a:solidFill>
                  <a:schemeClr val="tx1"/>
                </a:solidFill>
                <a:cs typeface="Arial" panose="020B0604020202020204" pitchFamily="34" charset="0"/>
              </a:rPr>
              <a:t>persons</a:t>
            </a:r>
            <a:r>
              <a:rPr lang="en-US" sz="11000" dirty="0">
                <a:solidFill>
                  <a:schemeClr val="tx1"/>
                </a:solidFill>
                <a:cs typeface="Arial" panose="020B0604020202020204" pitchFamily="34" charset="0"/>
              </a:rPr>
              <a:t> using what </a:t>
            </a:r>
            <a:r>
              <a:rPr lang="en-US" sz="11000" b="1" dirty="0">
                <a:solidFill>
                  <a:schemeClr val="tx1"/>
                </a:solidFill>
                <a:cs typeface="Arial" panose="020B0604020202020204" pitchFamily="34" charset="0"/>
              </a:rPr>
              <a:t>strategies</a:t>
            </a:r>
            <a:r>
              <a:rPr lang="en-US" sz="11000" dirty="0">
                <a:solidFill>
                  <a:schemeClr val="tx1"/>
                </a:solidFill>
                <a:cs typeface="Arial" panose="020B0604020202020204" pitchFamily="34" charset="0"/>
              </a:rPr>
              <a:t> under </a:t>
            </a:r>
            <a:r>
              <a:rPr lang="en-US" sz="11000" b="1" dirty="0">
                <a:solidFill>
                  <a:schemeClr val="tx1"/>
                </a:solidFill>
                <a:cs typeface="Arial" panose="020B0604020202020204" pitchFamily="34" charset="0"/>
              </a:rPr>
              <a:t>what conditions, </a:t>
            </a:r>
            <a:r>
              <a:rPr lang="en-US" sz="11000" dirty="0">
                <a:solidFill>
                  <a:schemeClr val="tx1"/>
                </a:solidFill>
                <a:cs typeface="Arial" panose="020B0604020202020204" pitchFamily="34" charset="0"/>
              </a:rPr>
              <a:t>with how many </a:t>
            </a:r>
            <a:r>
              <a:rPr lang="en-US" sz="11000" b="1" dirty="0">
                <a:solidFill>
                  <a:schemeClr val="tx1"/>
                </a:solidFill>
                <a:cs typeface="Arial" panose="020B0604020202020204" pitchFamily="34" charset="0"/>
              </a:rPr>
              <a:t>resources</a:t>
            </a:r>
            <a:r>
              <a:rPr lang="en-US" sz="11000" dirty="0">
                <a:solidFill>
                  <a:schemeClr val="tx1"/>
                </a:solidFill>
                <a:cs typeface="Arial" panose="020B0604020202020204" pitchFamily="34" charset="0"/>
              </a:rPr>
              <a:t> and </a:t>
            </a:r>
            <a:r>
              <a:rPr lang="en-US" sz="11000" b="1" dirty="0">
                <a:solidFill>
                  <a:schemeClr val="tx1"/>
                </a:solidFill>
                <a:cs typeface="Arial" panose="020B0604020202020204" pitchFamily="34" charset="0"/>
              </a:rPr>
              <a:t>how/why </a:t>
            </a:r>
            <a:r>
              <a:rPr lang="en-US" sz="11000" dirty="0">
                <a:solidFill>
                  <a:schemeClr val="tx1"/>
                </a:solidFill>
                <a:cs typeface="Arial" panose="020B0604020202020204" pitchFamily="34" charset="0"/>
              </a:rPr>
              <a:t>do these results occur?”   </a:t>
            </a:r>
          </a:p>
        </p:txBody>
      </p:sp>
      <p:sp>
        <p:nvSpPr>
          <p:cNvPr id="4"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3870113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1995A45D-B5E3-A248-8F20-5A8B640CC68C}"/>
              </a:ext>
            </a:extLst>
          </p:cNvPr>
          <p:cNvSpPr>
            <a:spLocks noGrp="1"/>
          </p:cNvSpPr>
          <p:nvPr>
            <p:ph type="title" idx="4294967295"/>
          </p:nvPr>
        </p:nvSpPr>
        <p:spPr>
          <a:xfrm>
            <a:off x="685799" y="533400"/>
            <a:ext cx="5566173" cy="622625"/>
          </a:xfrm>
        </p:spPr>
        <p:txBody>
          <a:bodyPr/>
          <a:lstStyle/>
          <a:p>
            <a:pPr>
              <a:defRPr/>
            </a:pPr>
            <a:r>
              <a:rPr lang="en-US" altLang="x-none" sz="3000" dirty="0">
                <a:solidFill>
                  <a:srgbClr val="DF5327"/>
                </a:solidFill>
                <a:cs typeface="Arial" panose="020B0604020202020204" pitchFamily="34" charset="0"/>
              </a:rPr>
              <a:t>Areas Ripe for Exploration</a:t>
            </a:r>
          </a:p>
        </p:txBody>
      </p:sp>
      <p:sp>
        <p:nvSpPr>
          <p:cNvPr id="68610" name="Content Placeholder 2">
            <a:extLst>
              <a:ext uri="{FF2B5EF4-FFF2-40B4-BE49-F238E27FC236}">
                <a16:creationId xmlns:a16="http://schemas.microsoft.com/office/drawing/2014/main" id="{119BE202-5F4D-7748-869E-71A7DCC409B2}"/>
              </a:ext>
            </a:extLst>
          </p:cNvPr>
          <p:cNvSpPr>
            <a:spLocks noGrp="1"/>
          </p:cNvSpPr>
          <p:nvPr>
            <p:ph idx="4294967295"/>
          </p:nvPr>
        </p:nvSpPr>
        <p:spPr>
          <a:xfrm>
            <a:off x="685799" y="1727599"/>
            <a:ext cx="7696201" cy="4444601"/>
          </a:xfrm>
        </p:spPr>
        <p:txBody>
          <a:bodyPr rtlCol="0">
            <a:normAutofit/>
          </a:bodyPr>
          <a:lstStyle/>
          <a:p>
            <a:pPr marL="370332" indent="-342900">
              <a:lnSpc>
                <a:spcPct val="100000"/>
              </a:lnSpc>
              <a:buClrTx/>
              <a:buFont typeface="Arial" panose="020B0604020202020204" pitchFamily="34" charset="0"/>
              <a:buChar char="•"/>
              <a:defRPr/>
            </a:pPr>
            <a:r>
              <a:rPr lang="en-US" sz="2400" b="1" i="1" dirty="0">
                <a:solidFill>
                  <a:schemeClr val="tx1"/>
                </a:solidFill>
                <a:cs typeface="Arial" panose="020B0604020202020204" pitchFamily="34" charset="0"/>
              </a:rPr>
              <a:t>Sustainability</a:t>
            </a:r>
            <a:r>
              <a:rPr lang="en-US" sz="2400" dirty="0">
                <a:solidFill>
                  <a:schemeClr val="tx1"/>
                </a:solidFill>
                <a:cs typeface="Arial" panose="020B0604020202020204" pitchFamily="34" charset="0"/>
              </a:rPr>
              <a:t> of programs in a changing context</a:t>
            </a:r>
          </a:p>
          <a:p>
            <a:pPr marL="370332" indent="-342900">
              <a:lnSpc>
                <a:spcPct val="100000"/>
              </a:lnSpc>
              <a:buClrTx/>
              <a:buFont typeface="Arial" panose="020B0604020202020204" pitchFamily="34" charset="0"/>
              <a:buChar char="•"/>
              <a:defRPr/>
            </a:pPr>
            <a:r>
              <a:rPr lang="en-US" sz="2400" dirty="0">
                <a:solidFill>
                  <a:schemeClr val="tx1"/>
                </a:solidFill>
                <a:cs typeface="Arial" panose="020B0604020202020204" pitchFamily="34" charset="0"/>
              </a:rPr>
              <a:t>Scaling up practices across different health plans, systems, networks and nations: partnerships</a:t>
            </a:r>
          </a:p>
          <a:p>
            <a:pPr marL="370332" indent="-342900">
              <a:lnSpc>
                <a:spcPct val="100000"/>
              </a:lnSpc>
              <a:buClrTx/>
              <a:buFont typeface="Arial" panose="020B0604020202020204" pitchFamily="34" charset="0"/>
              <a:buChar char="•"/>
              <a:defRPr/>
            </a:pPr>
            <a:r>
              <a:rPr lang="en-US" sz="2400" b="1" i="1" dirty="0">
                <a:solidFill>
                  <a:schemeClr val="tx1"/>
                </a:solidFill>
                <a:cs typeface="Arial" panose="020B0604020202020204" pitchFamily="34" charset="0"/>
              </a:rPr>
              <a:t>De-Implementation</a:t>
            </a:r>
            <a:r>
              <a:rPr lang="en-US" sz="2400" dirty="0">
                <a:solidFill>
                  <a:schemeClr val="tx1"/>
                </a:solidFill>
                <a:cs typeface="Arial" panose="020B0604020202020204" pitchFamily="34" charset="0"/>
              </a:rPr>
              <a:t>: discontinuing wasteful and harmful practices</a:t>
            </a:r>
          </a:p>
          <a:p>
            <a:pPr marL="370332" indent="-342900">
              <a:lnSpc>
                <a:spcPct val="100000"/>
              </a:lnSpc>
              <a:buClrTx/>
              <a:buFont typeface="Arial" panose="020B0604020202020204" pitchFamily="34" charset="0"/>
              <a:buChar char="•"/>
              <a:defRPr/>
            </a:pPr>
            <a:r>
              <a:rPr lang="en-US" sz="2400" b="1" i="1" dirty="0">
                <a:solidFill>
                  <a:schemeClr val="tx1"/>
                </a:solidFill>
                <a:cs typeface="Arial" panose="020B0604020202020204" pitchFamily="34" charset="0"/>
              </a:rPr>
              <a:t>Adaptation</a:t>
            </a:r>
            <a:r>
              <a:rPr lang="en-US" sz="2400" dirty="0">
                <a:solidFill>
                  <a:schemeClr val="tx1"/>
                </a:solidFill>
                <a:cs typeface="Arial" panose="020B0604020202020204" pitchFamily="34" charset="0"/>
              </a:rPr>
              <a:t>/evolution of programs over time</a:t>
            </a:r>
          </a:p>
          <a:p>
            <a:pPr marL="370332" indent="-342900">
              <a:lnSpc>
                <a:spcPct val="100000"/>
              </a:lnSpc>
              <a:buClrTx/>
              <a:buFont typeface="Arial" panose="020B0604020202020204" pitchFamily="34" charset="0"/>
              <a:buChar char="•"/>
              <a:defRPr/>
            </a:pPr>
            <a:r>
              <a:rPr lang="en-US" sz="2400" b="1" i="1" dirty="0">
                <a:solidFill>
                  <a:schemeClr val="tx1"/>
                </a:solidFill>
                <a:cs typeface="Arial" panose="020B0604020202020204" pitchFamily="34" charset="0"/>
              </a:rPr>
              <a:t>Adaptive designs </a:t>
            </a:r>
            <a:r>
              <a:rPr lang="en-US" sz="2400" dirty="0">
                <a:solidFill>
                  <a:schemeClr val="tx1"/>
                </a:solidFill>
                <a:cs typeface="Arial" panose="020B0604020202020204" pitchFamily="34" charset="0"/>
              </a:rPr>
              <a:t>(implementation as an iterative, step-wise approach)</a:t>
            </a:r>
          </a:p>
          <a:p>
            <a:pPr marL="370332" indent="-342900">
              <a:lnSpc>
                <a:spcPct val="100000"/>
              </a:lnSpc>
              <a:buClrTx/>
              <a:buFont typeface="Arial" panose="020B0604020202020204" pitchFamily="34" charset="0"/>
              <a:buChar char="•"/>
              <a:defRPr/>
            </a:pPr>
            <a:r>
              <a:rPr lang="en-US" sz="2400" dirty="0">
                <a:solidFill>
                  <a:schemeClr val="tx1"/>
                </a:solidFill>
                <a:cs typeface="Arial" panose="020B0604020202020204" pitchFamily="34" charset="0"/>
              </a:rPr>
              <a:t>Integration of D&amp;I and quality improvement</a:t>
            </a:r>
          </a:p>
        </p:txBody>
      </p:sp>
      <p:sp>
        <p:nvSpPr>
          <p:cNvPr id="114691" name="TextBox 1">
            <a:extLst>
              <a:ext uri="{FF2B5EF4-FFF2-40B4-BE49-F238E27FC236}">
                <a16:creationId xmlns:a16="http://schemas.microsoft.com/office/drawing/2014/main" id="{9F589958-FEF5-E441-B69F-E8596D9A6100}"/>
              </a:ext>
            </a:extLst>
          </p:cNvPr>
          <p:cNvSpPr txBox="1">
            <a:spLocks noChangeArrowheads="1"/>
          </p:cNvSpPr>
          <p:nvPr/>
        </p:nvSpPr>
        <p:spPr bwMode="auto">
          <a:xfrm>
            <a:off x="685800" y="5692379"/>
            <a:ext cx="8115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a:solidFill>
                  <a:schemeClr val="bg1"/>
                </a:solidFill>
              </a:rPr>
              <a:t>Chambers D &amp; Norton W. (2016). The Adaptome, </a:t>
            </a:r>
            <a:r>
              <a:rPr lang="en-US" altLang="en-US" sz="1200" i="1">
                <a:solidFill>
                  <a:schemeClr val="bg1"/>
                </a:solidFill>
              </a:rPr>
              <a:t>American Journal of Preventive Medicine</a:t>
            </a:r>
            <a:r>
              <a:rPr lang="en-US" altLang="en-US" sz="1200">
                <a:solidFill>
                  <a:schemeClr val="bg1"/>
                </a:solidFill>
              </a:rPr>
              <a:t>, 51(4 Suppl 2), S124-31.</a:t>
            </a:r>
          </a:p>
        </p:txBody>
      </p:sp>
      <p:sp>
        <p:nvSpPr>
          <p:cNvPr id="5"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1067832932"/>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584201" y="533400"/>
            <a:ext cx="8382000" cy="561050"/>
          </a:xfrm>
        </p:spPr>
        <p:txBody>
          <a:bodyPr vert="horz" wrap="square" lIns="0" tIns="67944" rIns="0" bIns="0" rtlCol="0" anchor="ctr">
            <a:spAutoFit/>
          </a:bodyPr>
          <a:lstStyle/>
          <a:p>
            <a:pPr marL="18415" marR="5080">
              <a:lnSpc>
                <a:spcPct val="100000"/>
              </a:lnSpc>
              <a:spcBef>
                <a:spcPts val="105"/>
              </a:spcBef>
            </a:pPr>
            <a:r>
              <a:rPr lang="en-US" altLang="x-none" sz="3200" spc="-5" dirty="0"/>
              <a:t>Current IS Funding Opportunities</a:t>
            </a:r>
          </a:p>
        </p:txBody>
      </p:sp>
      <p:sp>
        <p:nvSpPr>
          <p:cNvPr id="39938" name="Content Placeholder 2"/>
          <p:cNvSpPr>
            <a:spLocks noGrp="1"/>
          </p:cNvSpPr>
          <p:nvPr>
            <p:ph idx="1"/>
          </p:nvPr>
        </p:nvSpPr>
        <p:spPr>
          <a:xfrm>
            <a:off x="292101" y="1600200"/>
            <a:ext cx="8674100" cy="4610100"/>
          </a:xfrm>
          <a:noFill/>
        </p:spPr>
        <p:txBody>
          <a:bodyPr>
            <a:normAutofit/>
          </a:bodyPr>
          <a:lstStyle/>
          <a:p>
            <a:pPr>
              <a:buClrTx/>
            </a:pPr>
            <a:r>
              <a:rPr lang="en-US" sz="2000" dirty="0">
                <a:solidFill>
                  <a:schemeClr val="tx1"/>
                </a:solidFill>
              </a:rPr>
              <a:t>PAR 19-274 (R01) CT optional </a:t>
            </a:r>
            <a:r>
              <a:rPr lang="en-US" sz="2000" u="sng" dirty="0">
                <a:solidFill>
                  <a:schemeClr val="tx1"/>
                </a:solidFill>
                <a:hlinkClick r:id="rId3"/>
              </a:rPr>
              <a:t>https://grants.nih.gov/grants/guide/pa-files/PAR-19-274.html</a:t>
            </a:r>
            <a:r>
              <a:rPr lang="en-US" sz="2000" u="sng" dirty="0">
                <a:solidFill>
                  <a:schemeClr val="tx1"/>
                </a:solidFill>
              </a:rPr>
              <a:t>  </a:t>
            </a:r>
            <a:r>
              <a:rPr lang="en-US" sz="2000" dirty="0">
                <a:solidFill>
                  <a:schemeClr val="tx1"/>
                </a:solidFill>
              </a:rPr>
              <a:t>(17 institutes participate- not all in all 3 PARs)</a:t>
            </a:r>
          </a:p>
          <a:p>
            <a:pPr>
              <a:buClrTx/>
            </a:pPr>
            <a:endParaRPr lang="en-US" sz="2000" dirty="0">
              <a:solidFill>
                <a:schemeClr val="tx1"/>
              </a:solidFill>
            </a:endParaRPr>
          </a:p>
          <a:p>
            <a:pPr>
              <a:buClrTx/>
            </a:pPr>
            <a:r>
              <a:rPr lang="en-US" sz="2000" dirty="0">
                <a:solidFill>
                  <a:schemeClr val="tx1"/>
                </a:solidFill>
              </a:rPr>
              <a:t>PAR 19-275 (R21) CT optional </a:t>
            </a:r>
            <a:r>
              <a:rPr lang="en-US" sz="2000" u="sng" dirty="0">
                <a:solidFill>
                  <a:schemeClr val="tx1"/>
                </a:solidFill>
                <a:hlinkClick r:id="rId4"/>
              </a:rPr>
              <a:t>https://grants.nih.gov/grants/guide/pa-files/PAR-19-275.html</a:t>
            </a:r>
            <a:endParaRPr lang="en-US" sz="2000" dirty="0">
              <a:solidFill>
                <a:schemeClr val="tx1"/>
              </a:solidFill>
            </a:endParaRPr>
          </a:p>
          <a:p>
            <a:pPr>
              <a:buClrTx/>
            </a:pPr>
            <a:endParaRPr lang="en-US" sz="2000" dirty="0">
              <a:solidFill>
                <a:schemeClr val="tx1"/>
              </a:solidFill>
            </a:endParaRPr>
          </a:p>
          <a:p>
            <a:pPr>
              <a:buClrTx/>
            </a:pPr>
            <a:r>
              <a:rPr lang="en-US" sz="2000" dirty="0">
                <a:solidFill>
                  <a:schemeClr val="tx1"/>
                </a:solidFill>
              </a:rPr>
              <a:t>PAR 19-276 (R03) clinical trial not al lowed </a:t>
            </a:r>
            <a:r>
              <a:rPr lang="en-US" sz="2000" u="sng" dirty="0">
                <a:solidFill>
                  <a:schemeClr val="tx1"/>
                </a:solidFill>
                <a:hlinkClick r:id="rId5"/>
              </a:rPr>
              <a:t>https://grants.nih.gov/grants/guide/pa-files/PAR-19-276.html</a:t>
            </a:r>
            <a:endParaRPr lang="en-US" sz="2000" dirty="0">
              <a:solidFill>
                <a:schemeClr val="tx1"/>
              </a:solidFill>
            </a:endParaRPr>
          </a:p>
        </p:txBody>
      </p:sp>
      <p:sp>
        <p:nvSpPr>
          <p:cNvPr id="4" name="TextBox 3">
            <a:extLst>
              <a:ext uri="{FF2B5EF4-FFF2-40B4-BE49-F238E27FC236}">
                <a16:creationId xmlns:a16="http://schemas.microsoft.com/office/drawing/2014/main" id="{4A1D09BA-2609-4448-BAC9-1B51888B2F71}"/>
              </a:ext>
            </a:extLst>
          </p:cNvPr>
          <p:cNvSpPr txBox="1"/>
          <p:nvPr/>
        </p:nvSpPr>
        <p:spPr>
          <a:xfrm>
            <a:off x="463885" y="4485462"/>
            <a:ext cx="8534400" cy="1981248"/>
          </a:xfrm>
          <a:prstGeom prst="rect">
            <a:avLst/>
          </a:prstGeom>
          <a:noFill/>
        </p:spPr>
        <p:txBody>
          <a:bodyPr wrap="square" rtlCol="0">
            <a:spAutoFit/>
          </a:bodyPr>
          <a:lstStyle/>
          <a:p>
            <a:pPr>
              <a:lnSpc>
                <a:spcPct val="150000"/>
              </a:lnSpc>
            </a:pPr>
            <a:r>
              <a:rPr lang="en-US" sz="2100" b="1" dirty="0"/>
              <a:t>PCORI</a:t>
            </a:r>
            <a:r>
              <a:rPr lang="en-US" sz="2100" dirty="0"/>
              <a:t>: Pragmatic Trials; Dissemination projects</a:t>
            </a:r>
          </a:p>
          <a:p>
            <a:pPr>
              <a:lnSpc>
                <a:spcPct val="150000"/>
              </a:lnSpc>
            </a:pPr>
            <a:r>
              <a:rPr lang="en-US" sz="2100" b="1" dirty="0"/>
              <a:t>AHRQ: </a:t>
            </a:r>
            <a:r>
              <a:rPr lang="en-US" sz="2100" dirty="0"/>
              <a:t>Embedded research studies; new RFAs</a:t>
            </a:r>
          </a:p>
          <a:p>
            <a:pPr>
              <a:lnSpc>
                <a:spcPct val="150000"/>
              </a:lnSpc>
            </a:pPr>
            <a:r>
              <a:rPr lang="en-US" sz="2100" b="1" dirty="0"/>
              <a:t>CDC:</a:t>
            </a:r>
            <a:r>
              <a:rPr lang="en-US" sz="2100" dirty="0"/>
              <a:t> especially Prevention Research Centers</a:t>
            </a:r>
          </a:p>
          <a:p>
            <a:pPr>
              <a:lnSpc>
                <a:spcPct val="150000"/>
              </a:lnSpc>
            </a:pPr>
            <a:r>
              <a:rPr lang="en-US" sz="2100" b="1" dirty="0"/>
              <a:t>VA:</a:t>
            </a:r>
            <a:r>
              <a:rPr lang="en-US" sz="2100" dirty="0"/>
              <a:t> QUERI program</a:t>
            </a:r>
          </a:p>
        </p:txBody>
      </p:sp>
      <p:sp>
        <p:nvSpPr>
          <p:cNvPr id="5"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Tree>
    <p:extLst>
      <p:ext uri="{BB962C8B-B14F-4D97-AF65-F5344CB8AC3E}">
        <p14:creationId xmlns:p14="http://schemas.microsoft.com/office/powerpoint/2010/main" val="3571526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275102"/>
            <a:ext cx="6898437" cy="628377"/>
          </a:xfrm>
          <a:prstGeom prst="rect">
            <a:avLst/>
          </a:prstGeom>
        </p:spPr>
        <p:txBody>
          <a:bodyPr vert="horz" wrap="square" lIns="0" tIns="12700" rIns="0" bIns="0" rtlCol="0">
            <a:spAutoFit/>
          </a:bodyPr>
          <a:lstStyle/>
          <a:p>
            <a:pPr marL="12700">
              <a:lnSpc>
                <a:spcPct val="100000"/>
              </a:lnSpc>
              <a:spcBef>
                <a:spcPts val="100"/>
              </a:spcBef>
            </a:pPr>
            <a:r>
              <a:rPr dirty="0"/>
              <a:t>Dissemination: What </a:t>
            </a:r>
            <a:r>
              <a:rPr spc="-5" dirty="0"/>
              <a:t>we</a:t>
            </a:r>
            <a:r>
              <a:rPr spc="-95" dirty="0"/>
              <a:t> </a:t>
            </a:r>
            <a:r>
              <a:rPr spc="-5" dirty="0"/>
              <a:t>know</a:t>
            </a:r>
          </a:p>
        </p:txBody>
      </p:sp>
      <p:sp>
        <p:nvSpPr>
          <p:cNvPr id="3" name="object 3"/>
          <p:cNvSpPr txBox="1"/>
          <p:nvPr/>
        </p:nvSpPr>
        <p:spPr>
          <a:xfrm>
            <a:off x="402055" y="6324600"/>
            <a:ext cx="8056145" cy="198131"/>
          </a:xfrm>
          <a:prstGeom prst="rect">
            <a:avLst/>
          </a:prstGeom>
        </p:spPr>
        <p:txBody>
          <a:bodyPr vert="horz" wrap="square" lIns="0" tIns="13335" rIns="0" bIns="0" rtlCol="0">
            <a:spAutoFit/>
          </a:bodyPr>
          <a:lstStyle/>
          <a:p>
            <a:pPr marL="76200" marR="196215" indent="-64135">
              <a:lnSpc>
                <a:spcPct val="100000"/>
              </a:lnSpc>
              <a:spcBef>
                <a:spcPts val="2175"/>
              </a:spcBef>
            </a:pPr>
            <a:r>
              <a:rPr lang="en-US" sz="1200" dirty="0"/>
              <a:t>B</a:t>
            </a:r>
            <a:r>
              <a:rPr sz="1200" dirty="0"/>
              <a:t>rownson RC, et al. Designing for dissemination among public health</a:t>
            </a:r>
            <a:r>
              <a:rPr lang="en-US" sz="1200" dirty="0"/>
              <a:t> </a:t>
            </a:r>
            <a:r>
              <a:rPr sz="1200" dirty="0"/>
              <a:t>researchers.</a:t>
            </a:r>
            <a:r>
              <a:rPr lang="en-US" sz="1200" dirty="0"/>
              <a:t> </a:t>
            </a:r>
            <a:r>
              <a:rPr sz="1200" dirty="0"/>
              <a:t>Am J Public Health. 2013;103(9):1693-1699.</a:t>
            </a:r>
          </a:p>
        </p:txBody>
      </p:sp>
      <p:sp>
        <p:nvSpPr>
          <p:cNvPr id="4" name="object 4"/>
          <p:cNvSpPr/>
          <p:nvPr/>
        </p:nvSpPr>
        <p:spPr>
          <a:xfrm>
            <a:off x="400050" y="98526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
        <p:nvSpPr>
          <p:cNvPr id="5" name="TextBox 4"/>
          <p:cNvSpPr txBox="1"/>
          <p:nvPr/>
        </p:nvSpPr>
        <p:spPr>
          <a:xfrm>
            <a:off x="609600" y="1295400"/>
            <a:ext cx="7772400" cy="4524315"/>
          </a:xfrm>
          <a:prstGeom prst="rect">
            <a:avLst/>
          </a:prstGeom>
          <a:noFill/>
        </p:spPr>
        <p:txBody>
          <a:bodyPr wrap="square" rtlCol="0">
            <a:spAutoFit/>
          </a:bodyPr>
          <a:lstStyle/>
          <a:p>
            <a:pPr marL="342900" indent="-342900">
              <a:buFont typeface="+mj-lt"/>
              <a:buAutoNum type="arabicPeriod"/>
            </a:pPr>
            <a:r>
              <a:rPr lang="en-US" sz="2400" dirty="0"/>
              <a:t>Dissemination generally does not occur spontaneously and naturally;</a:t>
            </a:r>
          </a:p>
          <a:p>
            <a:pPr marL="342900" indent="-342900">
              <a:buFont typeface="+mj-lt"/>
              <a:buAutoNum type="arabicPeriod"/>
            </a:pPr>
            <a:r>
              <a:rPr lang="en-US" sz="2400" b="1" dirty="0"/>
              <a:t>Passive approaches </a:t>
            </a:r>
            <a:r>
              <a:rPr lang="en-US" sz="2400" dirty="0"/>
              <a:t>to dissemination (diffusion) are </a:t>
            </a:r>
            <a:r>
              <a:rPr lang="en-US" sz="2400" b="1" dirty="0"/>
              <a:t>usually ineffective</a:t>
            </a:r>
            <a:r>
              <a:rPr lang="en-US" sz="2400" dirty="0"/>
              <a:t>;</a:t>
            </a:r>
          </a:p>
          <a:p>
            <a:pPr marL="342900" indent="-342900">
              <a:buFont typeface="+mj-lt"/>
              <a:buAutoNum type="arabicPeriod"/>
            </a:pPr>
            <a:r>
              <a:rPr lang="en-US" sz="2400" dirty="0"/>
              <a:t>Single-source prevention messages are generally less effective than comprehensive, multi-level approaches;</a:t>
            </a:r>
          </a:p>
          <a:p>
            <a:pPr marL="342900" indent="-342900">
              <a:buFont typeface="+mj-lt"/>
              <a:buAutoNum type="arabicPeriod"/>
            </a:pPr>
            <a:r>
              <a:rPr lang="en-US" sz="2400" b="1" dirty="0"/>
              <a:t>Stakeholder involvement </a:t>
            </a:r>
            <a:r>
              <a:rPr lang="en-US" sz="2400" dirty="0"/>
              <a:t>in the research or evaluation process is likely to enhance dissemination;</a:t>
            </a:r>
          </a:p>
          <a:p>
            <a:pPr marL="342900" indent="-342900">
              <a:buFont typeface="+mj-lt"/>
              <a:buAutoNum type="arabicPeriod"/>
            </a:pPr>
            <a:r>
              <a:rPr lang="en-US" sz="2400" dirty="0"/>
              <a:t>Theory and frameworks for dissemination are beneficial; and</a:t>
            </a:r>
          </a:p>
          <a:p>
            <a:pPr marL="342900" indent="-342900">
              <a:buFont typeface="+mj-lt"/>
              <a:buAutoNum type="arabicPeriod"/>
            </a:pPr>
            <a:r>
              <a:rPr lang="en-US" sz="2400" dirty="0"/>
              <a:t>The process of dissemination </a:t>
            </a:r>
            <a:r>
              <a:rPr lang="en-US" sz="2400" b="1" dirty="0"/>
              <a:t>needs to be tailored </a:t>
            </a:r>
            <a:r>
              <a:rPr lang="en-US" sz="2400" dirty="0"/>
              <a:t>to various audiences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D23C4E-A910-4C4C-981B-54FE58003309}"/>
              </a:ext>
            </a:extLst>
          </p:cNvPr>
          <p:cNvSpPr>
            <a:spLocks noGrp="1"/>
          </p:cNvSpPr>
          <p:nvPr>
            <p:ph type="title" idx="4294967295"/>
          </p:nvPr>
        </p:nvSpPr>
        <p:spPr>
          <a:xfrm>
            <a:off x="447675" y="304800"/>
            <a:ext cx="8010525" cy="1066800"/>
          </a:xfrm>
        </p:spPr>
        <p:txBody>
          <a:bodyPr>
            <a:noAutofit/>
          </a:bodyPr>
          <a:lstStyle/>
          <a:p>
            <a:pPr>
              <a:defRPr/>
            </a:pPr>
            <a:r>
              <a:rPr lang="en-US" sz="2800" b="1" dirty="0">
                <a:cs typeface="Arial" panose="020B0604020202020204" pitchFamily="34" charset="0"/>
              </a:rPr>
              <a:t>Adaptation, Fidelity and Tailoring Interest Group</a:t>
            </a:r>
          </a:p>
        </p:txBody>
      </p:sp>
      <p:sp>
        <p:nvSpPr>
          <p:cNvPr id="75778" name="Content Placeholder 2">
            <a:extLst>
              <a:ext uri="{FF2B5EF4-FFF2-40B4-BE49-F238E27FC236}">
                <a16:creationId xmlns:a16="http://schemas.microsoft.com/office/drawing/2014/main" id="{A2CF61D7-EE59-4C43-BC61-41755C62E9C8}"/>
              </a:ext>
            </a:extLst>
          </p:cNvPr>
          <p:cNvSpPr>
            <a:spLocks noGrp="1"/>
          </p:cNvSpPr>
          <p:nvPr>
            <p:ph idx="4294967295"/>
          </p:nvPr>
        </p:nvSpPr>
        <p:spPr>
          <a:xfrm>
            <a:off x="445670" y="1447800"/>
            <a:ext cx="8248650" cy="4586332"/>
          </a:xfrm>
        </p:spPr>
        <p:txBody>
          <a:bodyPr>
            <a:noAutofit/>
          </a:bodyPr>
          <a:lstStyle/>
          <a:p>
            <a:pPr marL="386954" indent="-255985">
              <a:buClrTx/>
              <a:buFont typeface="Arial" panose="020B0604020202020204" pitchFamily="34" charset="0"/>
              <a:buChar char="•"/>
            </a:pPr>
            <a:r>
              <a:rPr lang="en-US" altLang="en-US" sz="2400" dirty="0">
                <a:solidFill>
                  <a:schemeClr val="tx1"/>
                </a:solidFill>
                <a:cs typeface="Arial" panose="020B0604020202020204" pitchFamily="34" charset="0"/>
              </a:rPr>
              <a:t>Began January 2016 as part of the IRG </a:t>
            </a:r>
          </a:p>
          <a:p>
            <a:pPr marL="386954" indent="-255985">
              <a:buClrTx/>
              <a:buFont typeface="Arial" panose="020B0604020202020204" pitchFamily="34" charset="0"/>
              <a:buChar char="•"/>
            </a:pPr>
            <a:r>
              <a:rPr lang="en-US" altLang="en-US" sz="2400" dirty="0">
                <a:solidFill>
                  <a:schemeClr val="tx1"/>
                </a:solidFill>
                <a:cs typeface="Arial" panose="020B0604020202020204" pitchFamily="34" charset="0"/>
              </a:rPr>
              <a:t>91 members currently ....</a:t>
            </a:r>
            <a:r>
              <a:rPr lang="en-US" altLang="en-US" sz="2400" b="1" i="1" dirty="0">
                <a:solidFill>
                  <a:schemeClr val="tx1"/>
                </a:solidFill>
                <a:cs typeface="Arial" panose="020B0604020202020204" pitchFamily="34" charset="0"/>
              </a:rPr>
              <a:t>YOU ARE INVITED TO JOIN</a:t>
            </a:r>
          </a:p>
          <a:p>
            <a:pPr marL="386954" indent="-255985">
              <a:buClrTx/>
              <a:buFont typeface="Arial" panose="020B0604020202020204" pitchFamily="34" charset="0"/>
              <a:buChar char="•"/>
            </a:pPr>
            <a:r>
              <a:rPr lang="en-US" altLang="en-US" sz="2400" dirty="0">
                <a:solidFill>
                  <a:schemeClr val="tx1"/>
                </a:solidFill>
                <a:cs typeface="Arial" panose="020B0604020202020204" pitchFamily="34" charset="0"/>
              </a:rPr>
              <a:t>Representation from many VA QUERI research programs</a:t>
            </a:r>
          </a:p>
          <a:p>
            <a:pPr marL="386954" indent="-255985">
              <a:lnSpc>
                <a:spcPct val="110000"/>
              </a:lnSpc>
              <a:spcAft>
                <a:spcPct val="0"/>
              </a:spcAft>
              <a:buClrTx/>
              <a:buFont typeface="Arial" panose="020B0604020202020204" pitchFamily="34" charset="0"/>
              <a:buChar char="•"/>
            </a:pPr>
            <a:r>
              <a:rPr lang="en-US" altLang="en-US" sz="2400" dirty="0">
                <a:solidFill>
                  <a:schemeClr val="tx1"/>
                </a:solidFill>
                <a:cs typeface="Arial" panose="020B0604020202020204" pitchFamily="34" charset="0"/>
              </a:rPr>
              <a:t>Co-chaired by </a:t>
            </a:r>
            <a:r>
              <a:rPr lang="en-US" altLang="en-US" sz="2400" dirty="0" err="1">
                <a:solidFill>
                  <a:schemeClr val="tx1"/>
                </a:solidFill>
                <a:cs typeface="Arial" panose="020B0604020202020204" pitchFamily="34" charset="0"/>
              </a:rPr>
              <a:t>Borsika</a:t>
            </a:r>
            <a:r>
              <a:rPr lang="en-US" altLang="en-US" sz="2400" dirty="0">
                <a:solidFill>
                  <a:schemeClr val="tx1"/>
                </a:solidFill>
                <a:cs typeface="Arial" panose="020B0604020202020204" pitchFamily="34" charset="0"/>
              </a:rPr>
              <a:t> Rabin, MPH, PhD, PharmD and Russell Glasgow, PhD; Facilitated by Christine P. Kowalski, MPH</a:t>
            </a:r>
          </a:p>
          <a:p>
            <a:pPr marL="386954" indent="-255985">
              <a:lnSpc>
                <a:spcPct val="110000"/>
              </a:lnSpc>
              <a:buClrTx/>
              <a:buFont typeface="Arial" panose="020B0604020202020204" pitchFamily="34" charset="0"/>
              <a:buChar char="•"/>
            </a:pPr>
            <a:r>
              <a:rPr lang="en-US" altLang="en-US" sz="2400" dirty="0">
                <a:solidFill>
                  <a:schemeClr val="tx1"/>
                </a:solidFill>
                <a:cs typeface="Arial" panose="020B0604020202020204" pitchFamily="34" charset="0"/>
              </a:rPr>
              <a:t>Meet monthly to discuss topics related to adaptation, tailoring and fidelity with attention to clinical application. Discussions include how to define interventions and implementation strategies, as well as how to describe and document adaptations. </a:t>
            </a:r>
          </a:p>
        </p:txBody>
      </p:sp>
      <p:sp>
        <p:nvSpPr>
          <p:cNvPr id="10" name="TextBox 3">
            <a:extLst>
              <a:ext uri="{FF2B5EF4-FFF2-40B4-BE49-F238E27FC236}">
                <a16:creationId xmlns:a16="http://schemas.microsoft.com/office/drawing/2014/main" id="{B7B1606E-E91D-1C42-B37B-B7215571213B}"/>
              </a:ext>
            </a:extLst>
          </p:cNvPr>
          <p:cNvSpPr txBox="1">
            <a:spLocks noChangeArrowheads="1"/>
          </p:cNvSpPr>
          <p:nvPr/>
        </p:nvSpPr>
        <p:spPr bwMode="auto">
          <a:xfrm>
            <a:off x="2057400" y="6054185"/>
            <a:ext cx="6572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600" b="1" i="1" dirty="0"/>
              <a:t>For information or to join, contact: Christine.Kowalski@va.gov </a:t>
            </a:r>
          </a:p>
        </p:txBody>
      </p:sp>
    </p:spTree>
    <p:extLst>
      <p:ext uri="{BB962C8B-B14F-4D97-AF65-F5344CB8AC3E}">
        <p14:creationId xmlns:p14="http://schemas.microsoft.com/office/powerpoint/2010/main" val="363579806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335410"/>
            <a:ext cx="8571000" cy="997709"/>
          </a:xfrm>
          <a:prstGeom prst="rect">
            <a:avLst/>
          </a:prstGeom>
        </p:spPr>
        <p:txBody>
          <a:bodyPr vert="horz" wrap="square" lIns="0" tIns="12700" rIns="0" bIns="0" rtlCol="0">
            <a:spAutoFit/>
          </a:bodyPr>
          <a:lstStyle/>
          <a:p>
            <a:pPr marL="12700" marR="5080">
              <a:lnSpc>
                <a:spcPct val="100000"/>
              </a:lnSpc>
              <a:spcBef>
                <a:spcPts val="100"/>
              </a:spcBef>
            </a:pPr>
            <a:r>
              <a:rPr lang="en-US" sz="3200" spc="-5" dirty="0"/>
              <a:t>Implementing </a:t>
            </a:r>
            <a:r>
              <a:rPr sz="3200" spc="-5" dirty="0"/>
              <a:t>An </a:t>
            </a:r>
            <a:r>
              <a:rPr sz="3200" i="1" dirty="0"/>
              <a:t>Evidence-Based</a:t>
            </a:r>
            <a:r>
              <a:rPr lang="en-US" sz="3200" i="1" dirty="0"/>
              <a:t> </a:t>
            </a:r>
            <a:r>
              <a:rPr lang="en-US" sz="3200" i="1" spc="-5" dirty="0"/>
              <a:t>Product </a:t>
            </a:r>
            <a:r>
              <a:rPr lang="en-US" sz="3200" spc="-5" dirty="0"/>
              <a:t>(or Obesity Tx Program; or </a:t>
            </a:r>
            <a:r>
              <a:rPr lang="en-US" sz="3200" b="1" spc="-5" dirty="0"/>
              <a:t>COVID-19 Vaccine</a:t>
            </a:r>
            <a:r>
              <a:rPr lang="en-US" sz="3200" spc="-5" dirty="0"/>
              <a:t>) </a:t>
            </a:r>
            <a:r>
              <a:rPr sz="3200" spc="-5" dirty="0"/>
              <a:t>Story</a:t>
            </a:r>
          </a:p>
        </p:txBody>
      </p:sp>
      <p:sp>
        <p:nvSpPr>
          <p:cNvPr id="3" name="object 3"/>
          <p:cNvSpPr txBox="1"/>
          <p:nvPr/>
        </p:nvSpPr>
        <p:spPr>
          <a:xfrm>
            <a:off x="465581" y="1524000"/>
            <a:ext cx="8410219" cy="4367221"/>
          </a:xfrm>
          <a:prstGeom prst="rect">
            <a:avLst/>
          </a:prstGeom>
        </p:spPr>
        <p:txBody>
          <a:bodyPr vert="horz" wrap="square" lIns="0" tIns="12065" rIns="0" bIns="0" rtlCol="0">
            <a:spAutoFit/>
          </a:bodyPr>
          <a:lstStyle/>
          <a:p>
            <a:pPr marL="12700" marR="5080">
              <a:lnSpc>
                <a:spcPct val="100000"/>
              </a:lnSpc>
              <a:spcBef>
                <a:spcPts val="95"/>
              </a:spcBef>
            </a:pPr>
            <a:r>
              <a:rPr sz="2800" b="1" spc="-5" dirty="0">
                <a:latin typeface="Arial"/>
                <a:cs typeface="Arial"/>
              </a:rPr>
              <a:t>Even if 100% effective</a:t>
            </a:r>
            <a:r>
              <a:rPr sz="2800" spc="-5" dirty="0">
                <a:latin typeface="Arial"/>
                <a:cs typeface="Arial"/>
              </a:rPr>
              <a:t>...is only </a:t>
            </a:r>
            <a:r>
              <a:rPr sz="2800" dirty="0">
                <a:latin typeface="Arial"/>
                <a:cs typeface="Arial"/>
              </a:rPr>
              <a:t>so good as </a:t>
            </a:r>
            <a:r>
              <a:rPr sz="2800" spc="-5" dirty="0">
                <a:latin typeface="Arial"/>
                <a:cs typeface="Arial"/>
              </a:rPr>
              <a:t>how and  whether:</a:t>
            </a:r>
            <a:endParaRPr sz="2800" dirty="0">
              <a:latin typeface="Arial"/>
              <a:cs typeface="Arial"/>
            </a:endParaRPr>
          </a:p>
          <a:p>
            <a:pPr marL="759460" indent="-342900">
              <a:lnSpc>
                <a:spcPct val="100000"/>
              </a:lnSpc>
              <a:spcBef>
                <a:spcPts val="645"/>
              </a:spcBef>
              <a:buClr>
                <a:schemeClr val="tx1"/>
              </a:buClr>
              <a:buFont typeface="Arial" panose="020B0604020202020204" pitchFamily="34" charset="0"/>
              <a:buChar char="•"/>
              <a:tabLst>
                <a:tab pos="895350" algn="l"/>
                <a:tab pos="895985" algn="l"/>
              </a:tabLst>
            </a:pPr>
            <a:r>
              <a:rPr lang="en-US" sz="2400" dirty="0">
                <a:latin typeface="Arial"/>
                <a:cs typeface="Arial"/>
              </a:rPr>
              <a:t>I</a:t>
            </a:r>
            <a:r>
              <a:rPr sz="2400" dirty="0">
                <a:latin typeface="Arial"/>
                <a:cs typeface="Arial"/>
              </a:rPr>
              <a:t>t </a:t>
            </a:r>
            <a:r>
              <a:rPr sz="2400" spc="-5" dirty="0">
                <a:latin typeface="Arial"/>
                <a:cs typeface="Arial"/>
              </a:rPr>
              <a:t>is</a:t>
            </a:r>
            <a:r>
              <a:rPr sz="2400" spc="-15" dirty="0">
                <a:latin typeface="Arial"/>
                <a:cs typeface="Arial"/>
              </a:rPr>
              <a:t> </a:t>
            </a:r>
            <a:r>
              <a:rPr sz="2400" spc="-5" dirty="0">
                <a:latin typeface="Arial"/>
                <a:cs typeface="Arial"/>
              </a:rPr>
              <a:t>adopted</a:t>
            </a:r>
            <a:r>
              <a:rPr lang="en-US" sz="2400" spc="-5" dirty="0">
                <a:latin typeface="Arial"/>
                <a:cs typeface="Arial"/>
              </a:rPr>
              <a:t> widely, including in low resource settings</a:t>
            </a:r>
            <a:endParaRPr sz="2400" dirty="0">
              <a:latin typeface="Arial"/>
              <a:cs typeface="Arial"/>
            </a:endParaRPr>
          </a:p>
          <a:p>
            <a:pPr marL="759460" indent="-342900">
              <a:lnSpc>
                <a:spcPct val="100000"/>
              </a:lnSpc>
              <a:buClr>
                <a:schemeClr val="tx1"/>
              </a:buClr>
              <a:buFont typeface="Arial" panose="020B0604020202020204" pitchFamily="34" charset="0"/>
              <a:buChar char="•"/>
              <a:tabLst>
                <a:tab pos="895350" algn="l"/>
                <a:tab pos="895985" algn="l"/>
              </a:tabLst>
            </a:pPr>
            <a:r>
              <a:rPr lang="en-US" sz="2400" spc="-5" dirty="0">
                <a:latin typeface="Arial"/>
                <a:cs typeface="Arial"/>
              </a:rPr>
              <a:t>Local stakeholders</a:t>
            </a:r>
            <a:r>
              <a:rPr sz="2400" spc="-5" dirty="0">
                <a:latin typeface="Arial"/>
                <a:cs typeface="Arial"/>
              </a:rPr>
              <a:t> </a:t>
            </a:r>
            <a:r>
              <a:rPr lang="en-US" sz="2400" spc="-5" dirty="0">
                <a:latin typeface="Arial"/>
                <a:cs typeface="Arial"/>
              </a:rPr>
              <a:t>and delivery staff </a:t>
            </a:r>
            <a:r>
              <a:rPr sz="2400" spc="-5" dirty="0">
                <a:latin typeface="Arial"/>
                <a:cs typeface="Arial"/>
              </a:rPr>
              <a:t>choose </a:t>
            </a:r>
            <a:r>
              <a:rPr sz="2400" dirty="0">
                <a:latin typeface="Arial"/>
                <a:cs typeface="Arial"/>
              </a:rPr>
              <a:t>to </a:t>
            </a:r>
            <a:r>
              <a:rPr sz="2400" spc="-5" dirty="0">
                <a:latin typeface="Arial"/>
                <a:cs typeface="Arial"/>
              </a:rPr>
              <a:t>deliver</a:t>
            </a:r>
            <a:r>
              <a:rPr sz="2400" spc="70" dirty="0">
                <a:latin typeface="Arial"/>
                <a:cs typeface="Arial"/>
              </a:rPr>
              <a:t> </a:t>
            </a:r>
            <a:r>
              <a:rPr sz="2400" dirty="0">
                <a:latin typeface="Arial"/>
                <a:cs typeface="Arial"/>
              </a:rPr>
              <a:t>it</a:t>
            </a:r>
            <a:endParaRPr lang="en-US" sz="2400" dirty="0">
              <a:latin typeface="Arial"/>
              <a:cs typeface="Arial"/>
            </a:endParaRPr>
          </a:p>
          <a:p>
            <a:pPr marL="759460" indent="-342900">
              <a:lnSpc>
                <a:spcPct val="100000"/>
              </a:lnSpc>
              <a:buClr>
                <a:schemeClr val="tx1"/>
              </a:buClr>
              <a:buFont typeface="Arial" panose="020B0604020202020204" pitchFamily="34" charset="0"/>
              <a:buChar char="•"/>
              <a:tabLst>
                <a:tab pos="895350" algn="l"/>
                <a:tab pos="895985" algn="l"/>
              </a:tabLst>
            </a:pPr>
            <a:r>
              <a:rPr lang="en-US" sz="2400" dirty="0">
                <a:latin typeface="Arial"/>
                <a:cs typeface="Arial"/>
              </a:rPr>
              <a:t>It can be delivered consistently with quality</a:t>
            </a:r>
            <a:endParaRPr sz="2400" dirty="0">
              <a:latin typeface="Arial"/>
              <a:cs typeface="Arial"/>
            </a:endParaRPr>
          </a:p>
          <a:p>
            <a:pPr marL="759460" indent="-342900">
              <a:lnSpc>
                <a:spcPct val="100000"/>
              </a:lnSpc>
              <a:buClr>
                <a:schemeClr val="tx1"/>
              </a:buClr>
              <a:buFont typeface="Arial" panose="020B0604020202020204" pitchFamily="34" charset="0"/>
              <a:buChar char="•"/>
              <a:tabLst>
                <a:tab pos="895350" algn="l"/>
                <a:tab pos="895985" algn="l"/>
              </a:tabLst>
            </a:pPr>
            <a:r>
              <a:rPr lang="en-US" sz="2400" spc="-5" dirty="0">
                <a:latin typeface="Arial"/>
                <a:cs typeface="Arial"/>
              </a:rPr>
              <a:t>Intended recipients, including those</a:t>
            </a:r>
            <a:r>
              <a:rPr sz="2400" spc="-5" dirty="0">
                <a:latin typeface="Arial"/>
                <a:cs typeface="Arial"/>
              </a:rPr>
              <a:t> </a:t>
            </a:r>
            <a:r>
              <a:rPr lang="en-US" sz="2400" spc="-5" dirty="0">
                <a:latin typeface="Arial"/>
                <a:cs typeface="Arial"/>
              </a:rPr>
              <a:t>at highest risk </a:t>
            </a:r>
            <a:r>
              <a:rPr sz="2400" spc="-5" dirty="0">
                <a:latin typeface="Arial"/>
                <a:cs typeface="Arial"/>
              </a:rPr>
              <a:t>receive</a:t>
            </a:r>
            <a:r>
              <a:rPr sz="2400" spc="100" dirty="0">
                <a:latin typeface="Arial"/>
                <a:cs typeface="Arial"/>
              </a:rPr>
              <a:t> </a:t>
            </a:r>
            <a:r>
              <a:rPr sz="2400" dirty="0">
                <a:latin typeface="Arial"/>
                <a:cs typeface="Arial"/>
              </a:rPr>
              <a:t>it</a:t>
            </a:r>
          </a:p>
          <a:p>
            <a:pPr marL="759460" indent="-342900">
              <a:lnSpc>
                <a:spcPct val="100000"/>
              </a:lnSpc>
              <a:buClr>
                <a:schemeClr val="tx1"/>
              </a:buClr>
              <a:buFont typeface="Arial" panose="020B0604020202020204" pitchFamily="34" charset="0"/>
              <a:buChar char="•"/>
              <a:tabLst>
                <a:tab pos="895350" algn="l"/>
                <a:tab pos="895985" algn="l"/>
              </a:tabLst>
            </a:pPr>
            <a:r>
              <a:rPr lang="en-US" sz="2400" dirty="0">
                <a:latin typeface="Arial"/>
                <a:cs typeface="Arial"/>
              </a:rPr>
              <a:t>I</a:t>
            </a:r>
            <a:r>
              <a:rPr sz="2400" dirty="0">
                <a:latin typeface="Arial"/>
                <a:cs typeface="Arial"/>
              </a:rPr>
              <a:t>t </a:t>
            </a:r>
            <a:r>
              <a:rPr sz="2400" spc="-5" dirty="0">
                <a:latin typeface="Arial"/>
                <a:cs typeface="Arial"/>
              </a:rPr>
              <a:t>can be</a:t>
            </a:r>
            <a:r>
              <a:rPr sz="2400" dirty="0">
                <a:latin typeface="Arial"/>
                <a:cs typeface="Arial"/>
              </a:rPr>
              <a:t> </a:t>
            </a:r>
            <a:r>
              <a:rPr sz="2400" spc="-5" dirty="0">
                <a:latin typeface="Arial"/>
                <a:cs typeface="Arial"/>
              </a:rPr>
              <a:t>sustained</a:t>
            </a:r>
            <a:endParaRPr sz="2400" dirty="0">
              <a:latin typeface="Arial"/>
              <a:cs typeface="Arial"/>
            </a:endParaRPr>
          </a:p>
          <a:p>
            <a:pPr marL="12700">
              <a:lnSpc>
                <a:spcPct val="100000"/>
              </a:lnSpc>
              <a:spcBef>
                <a:spcPts val="1200"/>
              </a:spcBef>
            </a:pPr>
            <a:r>
              <a:rPr sz="2400" i="1" dirty="0">
                <a:latin typeface="Arial"/>
                <a:cs typeface="Arial"/>
              </a:rPr>
              <a:t>If </a:t>
            </a:r>
            <a:r>
              <a:rPr sz="2400" i="1" spc="-5" dirty="0">
                <a:latin typeface="Arial"/>
                <a:cs typeface="Arial"/>
              </a:rPr>
              <a:t>we assume </a:t>
            </a:r>
            <a:r>
              <a:rPr lang="en-US" sz="2400" i="1" spc="-5" dirty="0">
                <a:latin typeface="Arial"/>
                <a:cs typeface="Arial"/>
              </a:rPr>
              <a:t>7</a:t>
            </a:r>
            <a:r>
              <a:rPr sz="2400" i="1" spc="-5" dirty="0">
                <a:latin typeface="Arial"/>
                <a:cs typeface="Arial"/>
              </a:rPr>
              <a:t>0% </a:t>
            </a:r>
            <a:r>
              <a:rPr lang="en-US" sz="2400" i="1" spc="-5" dirty="0">
                <a:latin typeface="Arial"/>
                <a:cs typeface="Arial"/>
              </a:rPr>
              <a:t>success</a:t>
            </a:r>
            <a:r>
              <a:rPr sz="2400" i="1" spc="-5" dirty="0">
                <a:latin typeface="Arial"/>
                <a:cs typeface="Arial"/>
              </a:rPr>
              <a:t> </a:t>
            </a:r>
            <a:r>
              <a:rPr sz="2400" dirty="0">
                <a:latin typeface="Arial"/>
                <a:cs typeface="Arial"/>
              </a:rPr>
              <a:t>for </a:t>
            </a:r>
            <a:r>
              <a:rPr sz="2400" spc="-5" dirty="0">
                <a:latin typeface="Arial"/>
                <a:cs typeface="Arial"/>
              </a:rPr>
              <a:t>each</a:t>
            </a:r>
            <a:r>
              <a:rPr sz="2400" spc="-10" dirty="0">
                <a:latin typeface="Arial"/>
                <a:cs typeface="Arial"/>
              </a:rPr>
              <a:t> </a:t>
            </a:r>
            <a:r>
              <a:rPr sz="2400" dirty="0">
                <a:latin typeface="Arial"/>
                <a:cs typeface="Arial"/>
              </a:rPr>
              <a:t>step</a:t>
            </a:r>
            <a:r>
              <a:rPr lang="en-US" sz="2400" dirty="0">
                <a:latin typeface="Arial"/>
                <a:cs typeface="Arial"/>
              </a:rPr>
              <a:t> above</a:t>
            </a:r>
            <a:r>
              <a:rPr sz="2400" dirty="0">
                <a:latin typeface="Arial"/>
                <a:cs typeface="Arial"/>
              </a:rPr>
              <a:t>…</a:t>
            </a:r>
          </a:p>
          <a:p>
            <a:pPr marL="12700">
              <a:lnSpc>
                <a:spcPct val="100000"/>
              </a:lnSpc>
              <a:spcBef>
                <a:spcPts val="5"/>
              </a:spcBef>
            </a:pPr>
            <a:endParaRPr sz="2000" dirty="0">
              <a:latin typeface="Arial"/>
              <a:cs typeface="Arial"/>
            </a:endParaRPr>
          </a:p>
          <a:p>
            <a:pPr marL="12700">
              <a:lnSpc>
                <a:spcPct val="100000"/>
              </a:lnSpc>
              <a:tabLst>
                <a:tab pos="1179195" algn="l"/>
                <a:tab pos="1754505" algn="l"/>
                <a:tab pos="2329180" algn="l"/>
                <a:tab pos="2903855" algn="l"/>
                <a:tab pos="3562350" algn="l"/>
                <a:tab pos="3985895" algn="l"/>
                <a:tab pos="4331970" algn="l"/>
              </a:tabLst>
            </a:pPr>
            <a:r>
              <a:rPr sz="2400" b="1" dirty="0">
                <a:latin typeface="Arial"/>
                <a:cs typeface="Arial"/>
              </a:rPr>
              <a:t>Impact</a:t>
            </a:r>
            <a:r>
              <a:rPr sz="2400" dirty="0">
                <a:latin typeface="Arial"/>
                <a:cs typeface="Arial"/>
              </a:rPr>
              <a:t>:	.</a:t>
            </a:r>
            <a:r>
              <a:rPr lang="en-US" sz="2400" dirty="0">
                <a:latin typeface="Arial"/>
                <a:cs typeface="Arial"/>
              </a:rPr>
              <a:t>7</a:t>
            </a:r>
            <a:r>
              <a:rPr sz="2400" dirty="0">
                <a:latin typeface="Arial"/>
                <a:cs typeface="Arial"/>
              </a:rPr>
              <a:t>x	.</a:t>
            </a:r>
            <a:r>
              <a:rPr lang="en-US" sz="2400" dirty="0">
                <a:latin typeface="Arial"/>
                <a:cs typeface="Arial"/>
              </a:rPr>
              <a:t>7</a:t>
            </a:r>
            <a:r>
              <a:rPr sz="2400" dirty="0">
                <a:latin typeface="Arial"/>
                <a:cs typeface="Arial"/>
              </a:rPr>
              <a:t>x	.</a:t>
            </a:r>
            <a:r>
              <a:rPr lang="en-US" sz="2400" dirty="0">
                <a:latin typeface="Arial"/>
                <a:cs typeface="Arial"/>
              </a:rPr>
              <a:t>7</a:t>
            </a:r>
            <a:r>
              <a:rPr sz="2400" dirty="0">
                <a:latin typeface="Arial"/>
                <a:cs typeface="Arial"/>
              </a:rPr>
              <a:t>x	.</a:t>
            </a:r>
            <a:r>
              <a:rPr lang="en-US" sz="2400" dirty="0">
                <a:latin typeface="Arial"/>
                <a:cs typeface="Arial"/>
              </a:rPr>
              <a:t>7</a:t>
            </a:r>
            <a:r>
              <a:rPr sz="2400" dirty="0">
                <a:latin typeface="Arial"/>
                <a:cs typeface="Arial"/>
              </a:rPr>
              <a:t> x</a:t>
            </a:r>
            <a:r>
              <a:rPr lang="en-US" sz="2400" dirty="0">
                <a:latin typeface="Arial"/>
                <a:cs typeface="Arial"/>
              </a:rPr>
              <a:t> </a:t>
            </a:r>
            <a:r>
              <a:rPr sz="2400" dirty="0">
                <a:latin typeface="Arial"/>
                <a:cs typeface="Arial"/>
              </a:rPr>
              <a:t>.</a:t>
            </a:r>
            <a:r>
              <a:rPr lang="en-US" sz="2400" dirty="0">
                <a:latin typeface="Arial"/>
                <a:cs typeface="Arial"/>
              </a:rPr>
              <a:t>7</a:t>
            </a:r>
            <a:r>
              <a:rPr sz="2400" dirty="0">
                <a:latin typeface="Arial"/>
                <a:cs typeface="Arial"/>
              </a:rPr>
              <a:t>	=	</a:t>
            </a:r>
            <a:r>
              <a:rPr lang="en-US" sz="2400" b="1" spc="-5" dirty="0">
                <a:latin typeface="Arial"/>
                <a:cs typeface="Arial"/>
              </a:rPr>
              <a:t>17</a:t>
            </a:r>
            <a:r>
              <a:rPr sz="2400" b="1" spc="-5" dirty="0">
                <a:latin typeface="Arial"/>
                <a:cs typeface="Arial"/>
              </a:rPr>
              <a:t>%</a:t>
            </a:r>
            <a:r>
              <a:rPr lang="en-US" sz="2400" b="1" spc="-15" dirty="0">
                <a:latin typeface="Arial"/>
                <a:cs typeface="Arial"/>
              </a:rPr>
              <a:t> </a:t>
            </a:r>
            <a:r>
              <a:rPr sz="2400" b="1" spc="-5" dirty="0">
                <a:latin typeface="Arial"/>
                <a:cs typeface="Arial"/>
              </a:rPr>
              <a:t>benefit</a:t>
            </a:r>
            <a:r>
              <a:rPr lang="en-US" sz="2400" b="1" spc="-5" dirty="0">
                <a:latin typeface="Arial"/>
                <a:cs typeface="Arial"/>
              </a:rPr>
              <a:t> to society</a:t>
            </a:r>
          </a:p>
        </p:txBody>
      </p:sp>
      <p:sp>
        <p:nvSpPr>
          <p:cNvPr id="4" name="object 4"/>
          <p:cNvSpPr/>
          <p:nvPr/>
        </p:nvSpPr>
        <p:spPr>
          <a:xfrm>
            <a:off x="465581" y="13967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
        <p:nvSpPr>
          <p:cNvPr id="5" name="Rectangle 4"/>
          <p:cNvSpPr/>
          <p:nvPr/>
        </p:nvSpPr>
        <p:spPr>
          <a:xfrm>
            <a:off x="465580" y="6172200"/>
            <a:ext cx="8270875" cy="553998"/>
          </a:xfrm>
          <a:prstGeom prst="rect">
            <a:avLst/>
          </a:prstGeom>
        </p:spPr>
        <p:txBody>
          <a:bodyPr wrap="square">
            <a:spAutoFit/>
          </a:bodyPr>
          <a:lstStyle/>
          <a:p>
            <a:r>
              <a:rPr lang="en-US" sz="1200" spc="-5" dirty="0">
                <a:latin typeface="Arial" panose="020B0604020202020204" pitchFamily="34" charset="0"/>
                <a:cs typeface="Arial" panose="020B0604020202020204" pitchFamily="34" charset="0"/>
              </a:rPr>
              <a:t>Glasgow </a:t>
            </a:r>
            <a:r>
              <a:rPr lang="en-US" sz="1200" dirty="0">
                <a:latin typeface="Arial" panose="020B0604020202020204" pitchFamily="34" charset="0"/>
                <a:cs typeface="Arial" panose="020B0604020202020204" pitchFamily="34" charset="0"/>
              </a:rPr>
              <a:t>RE, </a:t>
            </a:r>
            <a:r>
              <a:rPr lang="en-US" sz="1200" spc="-5" dirty="0">
                <a:latin typeface="Arial" panose="020B0604020202020204" pitchFamily="34" charset="0"/>
                <a:cs typeface="Arial" panose="020B0604020202020204" pitchFamily="34" charset="0"/>
              </a:rPr>
              <a:t>Vogt </a:t>
            </a:r>
            <a:r>
              <a:rPr lang="en-US" sz="1200" dirty="0">
                <a:latin typeface="Arial" panose="020B0604020202020204" pitchFamily="34" charset="0"/>
                <a:cs typeface="Arial" panose="020B0604020202020204" pitchFamily="34" charset="0"/>
              </a:rPr>
              <a:t>TM, </a:t>
            </a:r>
            <a:r>
              <a:rPr lang="en-US" sz="1200" spc="-5" dirty="0">
                <a:latin typeface="Arial" panose="020B0604020202020204" pitchFamily="34" charset="0"/>
                <a:cs typeface="Arial" panose="020B0604020202020204" pitchFamily="34" charset="0"/>
              </a:rPr>
              <a:t>Boles SM. </a:t>
            </a:r>
            <a:r>
              <a:rPr lang="en-US" sz="1200" i="1" dirty="0">
                <a:latin typeface="Arial" panose="020B0604020202020204" pitchFamily="34" charset="0"/>
                <a:cs typeface="Arial" panose="020B0604020202020204" pitchFamily="34" charset="0"/>
              </a:rPr>
              <a:t>Am J Public Health.</a:t>
            </a:r>
            <a:r>
              <a:rPr lang="en-US" sz="1200" i="1" spc="-75" dirty="0">
                <a:latin typeface="Arial" panose="020B0604020202020204" pitchFamily="34" charset="0"/>
                <a:cs typeface="Arial" panose="020B0604020202020204" pitchFamily="34" charset="0"/>
              </a:rPr>
              <a:t> </a:t>
            </a:r>
            <a:r>
              <a:rPr lang="en-US" sz="1200" spc="-5" dirty="0">
                <a:latin typeface="Arial" panose="020B0604020202020204" pitchFamily="34" charset="0"/>
                <a:cs typeface="Arial" panose="020B0604020202020204" pitchFamily="34" charset="0"/>
              </a:rPr>
              <a:t>1999;89(9):1322</a:t>
            </a:r>
            <a:r>
              <a:rPr lang="en-US" sz="1200" b="1" spc="-5" dirty="0">
                <a:latin typeface="Arial" panose="020B0604020202020204" pitchFamily="34" charset="0"/>
                <a:cs typeface="Arial" panose="020B0604020202020204" pitchFamily="34" charset="0"/>
              </a:rPr>
              <a:t>.        </a:t>
            </a:r>
            <a:r>
              <a:rPr lang="en-US" sz="1600" b="1" u="sng" spc="-5" dirty="0">
                <a:uFill>
                  <a:solidFill>
                    <a:srgbClr val="006FC0"/>
                  </a:solidFill>
                </a:u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www.re-aim.org</a:t>
            </a:r>
            <a:r>
              <a:rPr lang="en-US" sz="1600" b="1" spc="-5" dirty="0">
                <a:latin typeface="Arial" panose="020B0604020202020204" pitchFamily="34" charset="0"/>
                <a:cs typeface="Arial" panose="020B0604020202020204" pitchFamily="34" charset="0"/>
              </a:rPr>
              <a:t>             </a:t>
            </a:r>
          </a:p>
          <a:p>
            <a:r>
              <a:rPr lang="en-US" sz="1200" spc="-5" dirty="0">
                <a:latin typeface="Arial" panose="020B0604020202020204" pitchFamily="34" charset="0"/>
                <a:cs typeface="Arial" panose="020B0604020202020204" pitchFamily="34" charset="0"/>
              </a:rPr>
              <a:t>Glasgow RE, et al. </a:t>
            </a:r>
            <a:r>
              <a:rPr lang="en-US" sz="1200" i="1" spc="-5" dirty="0">
                <a:latin typeface="Arial" panose="020B0604020202020204" pitchFamily="34" charset="0"/>
                <a:cs typeface="Arial" panose="020B0604020202020204" pitchFamily="34" charset="0"/>
              </a:rPr>
              <a:t>Frontiers Public Health </a:t>
            </a:r>
            <a:r>
              <a:rPr lang="en-US" sz="1200" spc="-5" dirty="0">
                <a:latin typeface="Arial" panose="020B0604020202020204" pitchFamily="34" charset="0"/>
                <a:cs typeface="Arial" panose="020B0604020202020204" pitchFamily="34" charset="0"/>
              </a:rPr>
              <a:t>2019 </a:t>
            </a:r>
            <a:r>
              <a:rPr lang="en-US" sz="1400" dirty="0">
                <a:latin typeface="Arial" panose="020B0604020202020204" pitchFamily="34" charset="0"/>
                <a:cs typeface="Arial" panose="020B0604020202020204" pitchFamily="34" charset="0"/>
              </a:rPr>
              <a:t>7:64. </a:t>
            </a:r>
            <a:r>
              <a:rPr lang="en-US" sz="1400" dirty="0" err="1">
                <a:latin typeface="Arial" panose="020B0604020202020204" pitchFamily="34" charset="0"/>
                <a:cs typeface="Arial" panose="020B0604020202020204" pitchFamily="34" charset="0"/>
              </a:rPr>
              <a:t>doi</a:t>
            </a:r>
            <a:r>
              <a:rPr lang="en-US" sz="1400" dirty="0">
                <a:latin typeface="Arial" panose="020B0604020202020204" pitchFamily="34" charset="0"/>
                <a:cs typeface="Arial" panose="020B0604020202020204" pitchFamily="34" charset="0"/>
              </a:rPr>
              <a:t>: 10.3389/fpubh.2019.00064</a:t>
            </a:r>
          </a:p>
        </p:txBody>
      </p:sp>
    </p:spTree>
    <p:extLst>
      <p:ext uri="{BB962C8B-B14F-4D97-AF65-F5344CB8AC3E}">
        <p14:creationId xmlns:p14="http://schemas.microsoft.com/office/powerpoint/2010/main" val="2410794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543" y="381000"/>
            <a:ext cx="8686799" cy="1367682"/>
          </a:xfrm>
          <a:prstGeom prst="rect">
            <a:avLst/>
          </a:prstGeom>
        </p:spPr>
        <p:txBody>
          <a:bodyPr vert="horz" wrap="square" lIns="0" tIns="13335" rIns="0" bIns="0" rtlCol="0">
            <a:spAutoFit/>
          </a:bodyPr>
          <a:lstStyle/>
          <a:p>
            <a:pPr marL="12700">
              <a:spcBef>
                <a:spcPts val="105"/>
              </a:spcBef>
            </a:pPr>
            <a:r>
              <a:rPr lang="en-US" sz="4400" spc="-5" dirty="0"/>
              <a:t>Designing for </a:t>
            </a:r>
            <a:r>
              <a:rPr lang="en-US" sz="4400" dirty="0"/>
              <a:t>Dissemination (D4D)</a:t>
            </a:r>
            <a:r>
              <a:rPr lang="en-US" sz="4400" spc="30" dirty="0"/>
              <a:t> </a:t>
            </a:r>
            <a:br>
              <a:rPr lang="en-US" sz="4400" dirty="0"/>
            </a:br>
            <a:endParaRPr sz="4400" dirty="0"/>
          </a:p>
        </p:txBody>
      </p:sp>
      <p:sp>
        <p:nvSpPr>
          <p:cNvPr id="3" name="object 3"/>
          <p:cNvSpPr txBox="1"/>
          <p:nvPr/>
        </p:nvSpPr>
        <p:spPr>
          <a:xfrm>
            <a:off x="493014" y="1828800"/>
            <a:ext cx="7780706" cy="3286797"/>
          </a:xfrm>
          <a:prstGeom prst="rect">
            <a:avLst/>
          </a:prstGeom>
        </p:spPr>
        <p:txBody>
          <a:bodyPr vert="horz" wrap="square" lIns="0" tIns="100330" rIns="0" bIns="0" rtlCol="0">
            <a:spAutoFit/>
          </a:bodyPr>
          <a:lstStyle/>
          <a:p>
            <a:pPr marL="1388745" marR="5080" indent="-462280">
              <a:lnSpc>
                <a:spcPct val="100000"/>
              </a:lnSpc>
              <a:spcBef>
                <a:spcPts val="595"/>
              </a:spcBef>
              <a:buFont typeface="Arial" panose="020B0604020202020204" pitchFamily="34" charset="0"/>
              <a:buChar char="•"/>
              <a:tabLst>
                <a:tab pos="1388745" algn="l"/>
              </a:tabLst>
            </a:pPr>
            <a:r>
              <a:rPr sz="2400" dirty="0">
                <a:latin typeface="Arial"/>
                <a:cs typeface="Arial"/>
              </a:rPr>
              <a:t>The </a:t>
            </a:r>
            <a:r>
              <a:rPr sz="2400" spc="-5" dirty="0">
                <a:latin typeface="Arial"/>
                <a:cs typeface="Arial"/>
              </a:rPr>
              <a:t>process </a:t>
            </a:r>
            <a:r>
              <a:rPr sz="2400" dirty="0">
                <a:latin typeface="Arial"/>
                <a:cs typeface="Arial"/>
              </a:rPr>
              <a:t>of </a:t>
            </a:r>
            <a:r>
              <a:rPr sz="2400" spc="-5" dirty="0">
                <a:latin typeface="Arial"/>
                <a:cs typeface="Arial"/>
              </a:rPr>
              <a:t>ensuring </a:t>
            </a:r>
            <a:r>
              <a:rPr sz="2400" dirty="0">
                <a:latin typeface="Arial"/>
                <a:cs typeface="Arial"/>
              </a:rPr>
              <a:t>that </a:t>
            </a:r>
            <a:r>
              <a:rPr sz="2400" spc="-5" dirty="0">
                <a:latin typeface="Arial"/>
                <a:cs typeface="Arial"/>
              </a:rPr>
              <a:t>evidence- based interventions are developed in ways  </a:t>
            </a:r>
            <a:r>
              <a:rPr sz="2400" dirty="0">
                <a:latin typeface="Arial"/>
                <a:cs typeface="Arial"/>
              </a:rPr>
              <a:t>that match </a:t>
            </a:r>
            <a:r>
              <a:rPr sz="2400" spc="-5" dirty="0">
                <a:latin typeface="Arial"/>
                <a:cs typeface="Arial"/>
              </a:rPr>
              <a:t>well with adopters’ needs,  </a:t>
            </a:r>
            <a:r>
              <a:rPr sz="2400" dirty="0">
                <a:latin typeface="Arial"/>
                <a:cs typeface="Arial"/>
              </a:rPr>
              <a:t>assets, </a:t>
            </a:r>
            <a:r>
              <a:rPr sz="2400" spc="-5" dirty="0">
                <a:latin typeface="Arial"/>
                <a:cs typeface="Arial"/>
              </a:rPr>
              <a:t>and </a:t>
            </a:r>
            <a:r>
              <a:rPr sz="2400" dirty="0">
                <a:latin typeface="Arial"/>
                <a:cs typeface="Arial"/>
              </a:rPr>
              <a:t>time</a:t>
            </a:r>
            <a:r>
              <a:rPr sz="2400" spc="-25" dirty="0">
                <a:latin typeface="Arial"/>
                <a:cs typeface="Arial"/>
              </a:rPr>
              <a:t> </a:t>
            </a:r>
            <a:r>
              <a:rPr sz="2400" dirty="0">
                <a:latin typeface="Arial"/>
                <a:cs typeface="Arial"/>
              </a:rPr>
              <a:t>frames</a:t>
            </a:r>
            <a:endParaRPr lang="en-US" sz="2400" dirty="0">
              <a:latin typeface="Arial"/>
              <a:cs typeface="Arial"/>
            </a:endParaRPr>
          </a:p>
          <a:p>
            <a:pPr marL="1388745" marR="5080" indent="-462280">
              <a:lnSpc>
                <a:spcPct val="100000"/>
              </a:lnSpc>
              <a:spcBef>
                <a:spcPts val="595"/>
              </a:spcBef>
              <a:buFont typeface="Arial" panose="020B0604020202020204" pitchFamily="34" charset="0"/>
              <a:buChar char="•"/>
              <a:tabLst>
                <a:tab pos="1388745" algn="l"/>
              </a:tabLst>
            </a:pPr>
            <a:endParaRPr sz="2400" dirty="0">
              <a:latin typeface="Arial"/>
              <a:cs typeface="Arial"/>
            </a:endParaRPr>
          </a:p>
          <a:p>
            <a:pPr marL="1388745" marR="212090" indent="-462280">
              <a:lnSpc>
                <a:spcPct val="100000"/>
              </a:lnSpc>
              <a:spcBef>
                <a:spcPts val="1180"/>
              </a:spcBef>
              <a:buFont typeface="Arial" panose="020B0604020202020204" pitchFamily="34" charset="0"/>
              <a:buChar char="•"/>
              <a:tabLst>
                <a:tab pos="1388745" algn="l"/>
              </a:tabLst>
            </a:pPr>
            <a:r>
              <a:rPr sz="2400" spc="-5" dirty="0">
                <a:latin typeface="Arial"/>
                <a:cs typeface="Arial"/>
              </a:rPr>
              <a:t>Might apply </a:t>
            </a:r>
            <a:r>
              <a:rPr sz="2400" dirty="0">
                <a:latin typeface="Arial"/>
                <a:cs typeface="Arial"/>
              </a:rPr>
              <a:t>to </a:t>
            </a:r>
            <a:r>
              <a:rPr sz="2400" spc="-5" dirty="0">
                <a:latin typeface="Arial"/>
                <a:cs typeface="Arial"/>
              </a:rPr>
              <a:t>any actionable finding</a:t>
            </a:r>
            <a:r>
              <a:rPr lang="en-US" sz="2400" spc="-5" dirty="0">
                <a:latin typeface="Arial"/>
                <a:cs typeface="Arial"/>
              </a:rPr>
              <a:t>, guideline, policy</a:t>
            </a:r>
            <a:r>
              <a:rPr sz="2400" spc="-5" dirty="0">
                <a:latin typeface="Arial"/>
                <a:cs typeface="Arial"/>
              </a:rPr>
              <a:t> or  packaging/deigning interventions </a:t>
            </a:r>
            <a:r>
              <a:rPr sz="2400" spc="-10" dirty="0">
                <a:latin typeface="Arial"/>
                <a:cs typeface="Arial"/>
              </a:rPr>
              <a:t>(RTIPs,  </a:t>
            </a:r>
            <a:r>
              <a:rPr sz="2400" spc="-5" dirty="0">
                <a:latin typeface="Arial"/>
                <a:cs typeface="Arial"/>
              </a:rPr>
              <a:t>post</a:t>
            </a:r>
            <a:r>
              <a:rPr sz="2400" spc="-15" dirty="0">
                <a:latin typeface="Arial"/>
                <a:cs typeface="Arial"/>
              </a:rPr>
              <a:t> </a:t>
            </a:r>
            <a:r>
              <a:rPr sz="2400" spc="-5" dirty="0">
                <a:latin typeface="Arial"/>
                <a:cs typeface="Arial"/>
              </a:rPr>
              <a:t>hoc)</a:t>
            </a:r>
            <a:endParaRPr sz="2400" dirty="0">
              <a:latin typeface="Arial"/>
              <a:cs typeface="Arial"/>
            </a:endParaRPr>
          </a:p>
        </p:txBody>
      </p:sp>
      <p:sp>
        <p:nvSpPr>
          <p:cNvPr id="4" name="object 4"/>
          <p:cNvSpPr/>
          <p:nvPr/>
        </p:nvSpPr>
        <p:spPr>
          <a:xfrm>
            <a:off x="493013" y="1219961"/>
            <a:ext cx="8270875" cy="0"/>
          </a:xfrm>
          <a:custGeom>
            <a:avLst/>
            <a:gdLst/>
            <a:ahLst/>
            <a:cxnLst/>
            <a:rect l="l" t="t" r="r" b="b"/>
            <a:pathLst>
              <a:path w="8270875">
                <a:moveTo>
                  <a:pt x="0" y="0"/>
                </a:moveTo>
                <a:lnTo>
                  <a:pt x="8270747" y="0"/>
                </a:lnTo>
              </a:path>
            </a:pathLst>
          </a:custGeom>
          <a:ln w="19812">
            <a:solidFill>
              <a:srgbClr val="006FC0"/>
            </a:solidFill>
          </a:ln>
        </p:spPr>
        <p:txBody>
          <a:bodyPr wrap="square" lIns="0" tIns="0" rIns="0" bIns="0" rtlCol="0"/>
          <a:lstStyle/>
          <a:p>
            <a:endParaRPr/>
          </a:p>
        </p:txBody>
      </p:sp>
      <p:sp>
        <p:nvSpPr>
          <p:cNvPr id="7" name="TextBox 6">
            <a:extLst>
              <a:ext uri="{FF2B5EF4-FFF2-40B4-BE49-F238E27FC236}">
                <a16:creationId xmlns:a16="http://schemas.microsoft.com/office/drawing/2014/main" id="{941026C9-C3E1-8F4E-881F-274AE9EF3D65}"/>
              </a:ext>
            </a:extLst>
          </p:cNvPr>
          <p:cNvSpPr txBox="1"/>
          <p:nvPr/>
        </p:nvSpPr>
        <p:spPr>
          <a:xfrm>
            <a:off x="493013" y="5257800"/>
            <a:ext cx="8001889" cy="1323439"/>
          </a:xfrm>
          <a:prstGeom prst="rect">
            <a:avLst/>
          </a:prstGeom>
          <a:noFill/>
        </p:spPr>
        <p:txBody>
          <a:bodyPr wrap="square" rtlCol="0">
            <a:spAutoFit/>
          </a:bodyPr>
          <a:lstStyle/>
          <a:p>
            <a:r>
              <a:rPr lang="en-US" sz="1600" dirty="0" err="1">
                <a:latin typeface="Arial" panose="020B0604020202020204" pitchFamily="34" charset="0"/>
                <a:cs typeface="Arial" panose="020B0604020202020204" pitchFamily="34" charset="0"/>
              </a:rPr>
              <a:t>Timmings</a:t>
            </a:r>
            <a:r>
              <a:rPr lang="en-US" sz="1600" dirty="0">
                <a:latin typeface="Arial" panose="020B0604020202020204" pitchFamily="34" charset="0"/>
                <a:cs typeface="Arial" panose="020B0604020202020204" pitchFamily="34" charset="0"/>
              </a:rPr>
              <a:t>, C., Khan, S., Moore, J., Marquez, C., </a:t>
            </a:r>
            <a:r>
              <a:rPr lang="en-US" sz="1600" dirty="0" err="1">
                <a:latin typeface="Arial" panose="020B0604020202020204" pitchFamily="34" charset="0"/>
                <a:cs typeface="Arial" panose="020B0604020202020204" pitchFamily="34" charset="0"/>
              </a:rPr>
              <a:t>Pyka</a:t>
            </a:r>
            <a:r>
              <a:rPr lang="en-US" sz="1600" dirty="0">
                <a:latin typeface="Arial" panose="020B0604020202020204" pitchFamily="34" charset="0"/>
                <a:cs typeface="Arial" panose="020B0604020202020204" pitchFamily="34" charset="0"/>
              </a:rPr>
              <a:t>, K., &amp; Straus, S. (2016). Ready, Set, Change!. </a:t>
            </a:r>
            <a:r>
              <a:rPr lang="en-US" sz="1600" i="1" dirty="0">
                <a:latin typeface="Arial" panose="020B0604020202020204" pitchFamily="34" charset="0"/>
                <a:cs typeface="Arial" panose="020B0604020202020204" pitchFamily="34" charset="0"/>
              </a:rPr>
              <a:t>BMC Medical Informatics and Decision Making</a:t>
            </a:r>
            <a:r>
              <a:rPr lang="en-US" sz="1600" dirty="0">
                <a:latin typeface="Arial" panose="020B0604020202020204" pitchFamily="34" charset="0"/>
                <a:cs typeface="Arial" panose="020B0604020202020204" pitchFamily="34" charset="0"/>
              </a:rPr>
              <a:t>, 16(24), 24.</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Dearing JW, Smith DK, Larson RS, </a:t>
            </a:r>
            <a:r>
              <a:rPr lang="en-US" sz="1600" dirty="0" err="1">
                <a:latin typeface="Arial" panose="020B0604020202020204" pitchFamily="34" charset="0"/>
                <a:cs typeface="Arial" panose="020B0604020202020204" pitchFamily="34" charset="0"/>
              </a:rPr>
              <a:t>Estabrooks</a:t>
            </a:r>
            <a:r>
              <a:rPr lang="en-US" sz="1600" dirty="0">
                <a:latin typeface="Arial" panose="020B0604020202020204" pitchFamily="34" charset="0"/>
                <a:cs typeface="Arial" panose="020B0604020202020204" pitchFamily="34" charset="0"/>
              </a:rPr>
              <a:t> CA. (2013). Designing for diffusion of a biomedical intervention. </a:t>
            </a:r>
            <a:r>
              <a:rPr lang="en-US" sz="1600" i="1" dirty="0" err="1">
                <a:latin typeface="Arial" panose="020B0604020202020204" pitchFamily="34" charset="0"/>
                <a:cs typeface="Arial" panose="020B0604020202020204" pitchFamily="34" charset="0"/>
              </a:rPr>
              <a:t>Amer</a:t>
            </a:r>
            <a:r>
              <a:rPr lang="en-US" sz="1600" i="1" dirty="0">
                <a:latin typeface="Arial" panose="020B0604020202020204" pitchFamily="34" charset="0"/>
                <a:cs typeface="Arial" panose="020B0604020202020204" pitchFamily="34" charset="0"/>
              </a:rPr>
              <a:t> J of </a:t>
            </a:r>
            <a:r>
              <a:rPr lang="en-US" sz="1600" i="1" dirty="0" err="1">
                <a:latin typeface="Arial" panose="020B0604020202020204" pitchFamily="34" charset="0"/>
                <a:cs typeface="Arial" panose="020B0604020202020204" pitchFamily="34" charset="0"/>
              </a:rPr>
              <a:t>Prev</a:t>
            </a:r>
            <a:r>
              <a:rPr lang="en-US" sz="1600" i="1" dirty="0">
                <a:latin typeface="Arial" panose="020B0604020202020204" pitchFamily="34" charset="0"/>
                <a:cs typeface="Arial" panose="020B0604020202020204" pitchFamily="34" charset="0"/>
              </a:rPr>
              <a:t> Med </a:t>
            </a:r>
            <a:r>
              <a:rPr lang="en-US" sz="1600" dirty="0">
                <a:latin typeface="Arial" panose="020B0604020202020204" pitchFamily="34" charset="0"/>
                <a:cs typeface="Arial" panose="020B0604020202020204" pitchFamily="34" charset="0"/>
              </a:rPr>
              <a:t>44: (1S2): 70-76.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20300-C1FF-7047-9DC8-9F5BDB19D335}"/>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B3B6C17E-D9AC-4244-AEAC-B47FEB9A36B8}"/>
              </a:ext>
            </a:extLst>
          </p:cNvPr>
          <p:cNvSpPr>
            <a:spLocks noGrp="1"/>
          </p:cNvSpPr>
          <p:nvPr>
            <p:ph idx="1"/>
          </p:nvPr>
        </p:nvSpPr>
        <p:spPr>
          <a:xfrm>
            <a:off x="857251" y="1676400"/>
            <a:ext cx="7404654" cy="4419600"/>
          </a:xfrm>
        </p:spPr>
        <p:txBody>
          <a:bodyPr>
            <a:normAutofit/>
          </a:bodyPr>
          <a:lstStyle/>
          <a:p>
            <a:pPr marL="34290" indent="0">
              <a:buNone/>
            </a:pPr>
            <a:r>
              <a:rPr lang="en-US" sz="3200" dirty="0">
                <a:solidFill>
                  <a:schemeClr val="tx1"/>
                </a:solidFill>
              </a:rPr>
              <a:t>What is the moral of this story?</a:t>
            </a:r>
          </a:p>
          <a:p>
            <a:pPr marL="34290" indent="0">
              <a:buNone/>
            </a:pPr>
            <a:endParaRPr lang="en-US" sz="3200" dirty="0">
              <a:solidFill>
                <a:schemeClr val="tx1"/>
              </a:solidFill>
            </a:endParaRPr>
          </a:p>
          <a:p>
            <a:pPr marL="34290" indent="0">
              <a:buNone/>
            </a:pPr>
            <a:endParaRPr lang="en-US" sz="3200" dirty="0">
              <a:solidFill>
                <a:schemeClr val="tx1"/>
              </a:solidFill>
            </a:endParaRPr>
          </a:p>
          <a:p>
            <a:pPr>
              <a:buClrTx/>
            </a:pPr>
            <a:r>
              <a:rPr lang="en-US" sz="3200" dirty="0">
                <a:solidFill>
                  <a:schemeClr val="tx1"/>
                </a:solidFill>
              </a:rPr>
              <a:t>Each step in the process is important</a:t>
            </a:r>
          </a:p>
          <a:p>
            <a:pPr>
              <a:buClrTx/>
            </a:pPr>
            <a:endParaRPr lang="en-US" sz="3200" dirty="0">
              <a:solidFill>
                <a:schemeClr val="tx1"/>
              </a:solidFill>
            </a:endParaRPr>
          </a:p>
          <a:p>
            <a:pPr>
              <a:buClrTx/>
            </a:pPr>
            <a:r>
              <a:rPr lang="en-US" sz="3200" dirty="0">
                <a:solidFill>
                  <a:schemeClr val="tx1"/>
                </a:solidFill>
              </a:rPr>
              <a:t>Research needs to devote attention to all steps- </a:t>
            </a:r>
            <a:r>
              <a:rPr lang="en-US" sz="3200" dirty="0">
                <a:solidFill>
                  <a:srgbClr val="C00000"/>
                </a:solidFill>
              </a:rPr>
              <a:t>in the research to impact process</a:t>
            </a:r>
            <a:r>
              <a:rPr lang="en-US" sz="3200" dirty="0">
                <a:solidFill>
                  <a:schemeClr val="tx1"/>
                </a:solidFill>
              </a:rPr>
              <a:t>, not just effectiveness</a:t>
            </a:r>
          </a:p>
        </p:txBody>
      </p:sp>
    </p:spTree>
    <p:extLst>
      <p:ext uri="{BB962C8B-B14F-4D97-AF65-F5344CB8AC3E}">
        <p14:creationId xmlns:p14="http://schemas.microsoft.com/office/powerpoint/2010/main" val="198594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38378" y="260118"/>
            <a:ext cx="6571615" cy="628377"/>
          </a:xfrm>
          <a:prstGeom prst="rect">
            <a:avLst/>
          </a:prstGeom>
        </p:spPr>
        <p:txBody>
          <a:bodyPr vert="horz" wrap="square" lIns="0" tIns="12700" rIns="0" bIns="0" rtlCol="0">
            <a:spAutoFit/>
          </a:bodyPr>
          <a:lstStyle/>
          <a:p>
            <a:pPr marL="12700">
              <a:lnSpc>
                <a:spcPct val="100000"/>
              </a:lnSpc>
              <a:spcBef>
                <a:spcPts val="100"/>
              </a:spcBef>
            </a:pPr>
            <a:r>
              <a:rPr dirty="0"/>
              <a:t> Key</a:t>
            </a:r>
            <a:r>
              <a:rPr spc="-185" dirty="0"/>
              <a:t> </a:t>
            </a:r>
            <a:r>
              <a:rPr spc="-80" dirty="0"/>
              <a:t>Terms</a:t>
            </a:r>
          </a:p>
        </p:txBody>
      </p:sp>
      <p:sp>
        <p:nvSpPr>
          <p:cNvPr id="5" name="object 5"/>
          <p:cNvSpPr txBox="1"/>
          <p:nvPr/>
        </p:nvSpPr>
        <p:spPr>
          <a:xfrm>
            <a:off x="447294" y="1125982"/>
            <a:ext cx="8212454" cy="5156835"/>
          </a:xfrm>
          <a:prstGeom prst="rect">
            <a:avLst/>
          </a:prstGeom>
        </p:spPr>
        <p:txBody>
          <a:bodyPr vert="horz" wrap="square" lIns="0" tIns="12700" rIns="0" bIns="0" rtlCol="0">
            <a:spAutoFit/>
          </a:bodyPr>
          <a:lstStyle/>
          <a:p>
            <a:pPr marL="355600" marR="172085" indent="-342900">
              <a:lnSpc>
                <a:spcPct val="100000"/>
              </a:lnSpc>
              <a:spcBef>
                <a:spcPts val="100"/>
              </a:spcBef>
              <a:buClr>
                <a:schemeClr val="tx1"/>
              </a:buClr>
              <a:buFont typeface="Arial" panose="020B0604020202020204" pitchFamily="34" charset="0"/>
              <a:buChar char="•"/>
              <a:tabLst>
                <a:tab pos="354965" algn="l"/>
                <a:tab pos="355600" algn="l"/>
              </a:tabLst>
            </a:pPr>
            <a:r>
              <a:rPr sz="2100" b="1" spc="-5" dirty="0">
                <a:solidFill>
                  <a:srgbClr val="006FC0"/>
                </a:solidFill>
                <a:latin typeface="Arial"/>
                <a:cs typeface="Arial"/>
              </a:rPr>
              <a:t>Implementation </a:t>
            </a:r>
            <a:r>
              <a:rPr sz="2100" b="1" dirty="0">
                <a:solidFill>
                  <a:srgbClr val="006FC0"/>
                </a:solidFill>
                <a:latin typeface="Arial"/>
                <a:cs typeface="Arial"/>
              </a:rPr>
              <a:t>science </a:t>
            </a:r>
            <a:r>
              <a:rPr sz="2100" spc="-5" dirty="0">
                <a:latin typeface="Arial"/>
                <a:cs typeface="Arial"/>
              </a:rPr>
              <a:t>is </a:t>
            </a:r>
            <a:r>
              <a:rPr sz="2100" dirty="0">
                <a:latin typeface="Arial"/>
                <a:cs typeface="Arial"/>
              </a:rPr>
              <a:t>the study of </a:t>
            </a:r>
            <a:r>
              <a:rPr sz="2100" spc="-5" dirty="0">
                <a:latin typeface="Arial"/>
                <a:cs typeface="Arial"/>
              </a:rPr>
              <a:t>methods </a:t>
            </a:r>
            <a:r>
              <a:rPr sz="2100" dirty="0">
                <a:latin typeface="Arial"/>
                <a:cs typeface="Arial"/>
              </a:rPr>
              <a:t>to </a:t>
            </a:r>
            <a:r>
              <a:rPr sz="2100" spc="-5" dirty="0">
                <a:latin typeface="Arial"/>
                <a:cs typeface="Arial"/>
              </a:rPr>
              <a:t>promote  the </a:t>
            </a:r>
            <a:r>
              <a:rPr sz="2100" b="1" i="1" spc="-5" dirty="0">
                <a:latin typeface="Arial"/>
                <a:cs typeface="Arial"/>
              </a:rPr>
              <a:t>integration </a:t>
            </a:r>
            <a:r>
              <a:rPr sz="2100" b="1" i="1" dirty="0">
                <a:latin typeface="Arial"/>
                <a:cs typeface="Arial"/>
              </a:rPr>
              <a:t>of </a:t>
            </a:r>
            <a:r>
              <a:rPr sz="2100" b="1" i="1" spc="-5" dirty="0">
                <a:latin typeface="Arial"/>
                <a:cs typeface="Arial"/>
              </a:rPr>
              <a:t>research findings and evidence </a:t>
            </a:r>
            <a:r>
              <a:rPr sz="2100" spc="-5" dirty="0">
                <a:latin typeface="Arial"/>
                <a:cs typeface="Arial"/>
              </a:rPr>
              <a:t>into  healthcare policy and</a:t>
            </a:r>
            <a:r>
              <a:rPr sz="2100" spc="-30" dirty="0">
                <a:latin typeface="Arial"/>
                <a:cs typeface="Arial"/>
              </a:rPr>
              <a:t> </a:t>
            </a:r>
            <a:r>
              <a:rPr sz="2100" spc="-5" dirty="0">
                <a:latin typeface="Arial"/>
                <a:cs typeface="Arial"/>
              </a:rPr>
              <a:t>practice.</a:t>
            </a:r>
            <a:endParaRPr sz="2100" dirty="0">
              <a:latin typeface="Arial"/>
              <a:cs typeface="Arial"/>
            </a:endParaRPr>
          </a:p>
          <a:p>
            <a:pPr marL="355600" marR="5080" indent="-342900">
              <a:lnSpc>
                <a:spcPct val="100000"/>
              </a:lnSpc>
              <a:spcBef>
                <a:spcPts val="1705"/>
              </a:spcBef>
              <a:buClr>
                <a:schemeClr val="tx1"/>
              </a:buClr>
              <a:buFont typeface="Arial" panose="020B0604020202020204" pitchFamily="34" charset="0"/>
              <a:buChar char="•"/>
              <a:tabLst>
                <a:tab pos="354965" algn="l"/>
                <a:tab pos="355600" algn="l"/>
              </a:tabLst>
            </a:pPr>
            <a:r>
              <a:rPr sz="2100" b="1" dirty="0">
                <a:solidFill>
                  <a:srgbClr val="006FC0"/>
                </a:solidFill>
                <a:latin typeface="Arial"/>
                <a:cs typeface="Arial"/>
              </a:rPr>
              <a:t>Dissemination </a:t>
            </a:r>
            <a:r>
              <a:rPr sz="2100" b="1" spc="-5" dirty="0">
                <a:solidFill>
                  <a:srgbClr val="006FC0"/>
                </a:solidFill>
                <a:latin typeface="Arial"/>
                <a:cs typeface="Arial"/>
              </a:rPr>
              <a:t>research </a:t>
            </a:r>
            <a:r>
              <a:rPr sz="2100" spc="-5" dirty="0">
                <a:latin typeface="Arial"/>
                <a:cs typeface="Arial"/>
              </a:rPr>
              <a:t>is </a:t>
            </a:r>
            <a:r>
              <a:rPr sz="2100" dirty="0">
                <a:latin typeface="Arial"/>
                <a:cs typeface="Arial"/>
              </a:rPr>
              <a:t>the </a:t>
            </a:r>
            <a:r>
              <a:rPr sz="2100" spc="-5" dirty="0">
                <a:latin typeface="Arial"/>
                <a:cs typeface="Arial"/>
              </a:rPr>
              <a:t>scientific study </a:t>
            </a:r>
            <a:r>
              <a:rPr sz="2100" dirty="0">
                <a:latin typeface="Arial"/>
                <a:cs typeface="Arial"/>
              </a:rPr>
              <a:t>of </a:t>
            </a:r>
            <a:r>
              <a:rPr sz="2100" b="1" i="1" spc="-5" dirty="0">
                <a:latin typeface="Arial"/>
                <a:cs typeface="Arial"/>
              </a:rPr>
              <a:t>targeted  distribution </a:t>
            </a:r>
            <a:r>
              <a:rPr sz="2100" b="1" i="1" dirty="0">
                <a:latin typeface="Arial"/>
                <a:cs typeface="Arial"/>
              </a:rPr>
              <a:t>of </a:t>
            </a:r>
            <a:r>
              <a:rPr sz="2100" b="1" i="1" spc="-5" dirty="0">
                <a:latin typeface="Arial"/>
                <a:cs typeface="Arial"/>
              </a:rPr>
              <a:t>information and intervention materials </a:t>
            </a:r>
            <a:r>
              <a:rPr sz="2100" dirty="0">
                <a:latin typeface="Arial"/>
                <a:cs typeface="Arial"/>
              </a:rPr>
              <a:t>to </a:t>
            </a:r>
            <a:r>
              <a:rPr sz="2100" spc="-5" dirty="0">
                <a:latin typeface="Arial"/>
                <a:cs typeface="Arial"/>
              </a:rPr>
              <a:t>a  specific public health or </a:t>
            </a:r>
            <a:r>
              <a:rPr sz="2100" dirty="0">
                <a:latin typeface="Arial"/>
                <a:cs typeface="Arial"/>
              </a:rPr>
              <a:t>clinical </a:t>
            </a:r>
            <a:r>
              <a:rPr sz="2100" spc="-5" dirty="0">
                <a:latin typeface="Arial"/>
                <a:cs typeface="Arial"/>
              </a:rPr>
              <a:t>practice audience. </a:t>
            </a:r>
            <a:r>
              <a:rPr sz="2100" dirty="0">
                <a:latin typeface="Arial"/>
                <a:cs typeface="Arial"/>
              </a:rPr>
              <a:t>The </a:t>
            </a:r>
            <a:r>
              <a:rPr sz="2100" spc="-5" dirty="0">
                <a:latin typeface="Arial"/>
                <a:cs typeface="Arial"/>
              </a:rPr>
              <a:t>intent  is </a:t>
            </a:r>
            <a:r>
              <a:rPr sz="2100" dirty="0">
                <a:latin typeface="Arial"/>
                <a:cs typeface="Arial"/>
              </a:rPr>
              <a:t>to </a:t>
            </a:r>
            <a:r>
              <a:rPr sz="2100" spc="-5" dirty="0">
                <a:latin typeface="Arial"/>
                <a:cs typeface="Arial"/>
              </a:rPr>
              <a:t>understand how best </a:t>
            </a:r>
            <a:r>
              <a:rPr sz="2100" dirty="0">
                <a:latin typeface="Arial"/>
                <a:cs typeface="Arial"/>
              </a:rPr>
              <a:t>to </a:t>
            </a:r>
            <a:r>
              <a:rPr sz="2100" spc="-5" dirty="0">
                <a:latin typeface="Arial"/>
                <a:cs typeface="Arial"/>
              </a:rPr>
              <a:t>spread and </a:t>
            </a:r>
            <a:r>
              <a:rPr sz="2100" dirty="0">
                <a:latin typeface="Arial"/>
                <a:cs typeface="Arial"/>
              </a:rPr>
              <a:t>sustain </a:t>
            </a:r>
            <a:r>
              <a:rPr sz="2100" spc="-5" dirty="0">
                <a:latin typeface="Arial"/>
                <a:cs typeface="Arial"/>
              </a:rPr>
              <a:t>knowledge  and </a:t>
            </a:r>
            <a:r>
              <a:rPr sz="2100" dirty="0">
                <a:latin typeface="Arial"/>
                <a:cs typeface="Arial"/>
              </a:rPr>
              <a:t>the associated </a:t>
            </a:r>
            <a:r>
              <a:rPr sz="2100" spc="-5" dirty="0">
                <a:latin typeface="Arial"/>
                <a:cs typeface="Arial"/>
              </a:rPr>
              <a:t>evidence-based</a:t>
            </a:r>
            <a:r>
              <a:rPr sz="2100" spc="-65" dirty="0">
                <a:latin typeface="Arial"/>
                <a:cs typeface="Arial"/>
              </a:rPr>
              <a:t> </a:t>
            </a:r>
            <a:r>
              <a:rPr sz="2100" spc="-5" dirty="0">
                <a:latin typeface="Arial"/>
                <a:cs typeface="Arial"/>
              </a:rPr>
              <a:t>interventions.</a:t>
            </a:r>
            <a:endParaRPr sz="2100" dirty="0">
              <a:latin typeface="Arial"/>
              <a:cs typeface="Arial"/>
            </a:endParaRPr>
          </a:p>
          <a:p>
            <a:pPr marL="355600" marR="57785" indent="-342900">
              <a:lnSpc>
                <a:spcPct val="100000"/>
              </a:lnSpc>
              <a:spcBef>
                <a:spcPts val="1705"/>
              </a:spcBef>
              <a:buClr>
                <a:schemeClr val="tx1"/>
              </a:buClr>
              <a:buFont typeface="Arial" panose="020B0604020202020204" pitchFamily="34" charset="0"/>
              <a:buChar char="•"/>
              <a:tabLst>
                <a:tab pos="354965" algn="l"/>
                <a:tab pos="355600" algn="l"/>
              </a:tabLst>
            </a:pPr>
            <a:r>
              <a:rPr sz="2100" b="1" spc="-5" dirty="0">
                <a:solidFill>
                  <a:srgbClr val="006FC0"/>
                </a:solidFill>
                <a:latin typeface="Arial"/>
                <a:cs typeface="Arial"/>
              </a:rPr>
              <a:t>Implementation research </a:t>
            </a:r>
            <a:r>
              <a:rPr sz="2100" spc="-5" dirty="0">
                <a:latin typeface="Arial"/>
                <a:cs typeface="Arial"/>
              </a:rPr>
              <a:t>is </a:t>
            </a:r>
            <a:r>
              <a:rPr sz="2100" dirty="0">
                <a:latin typeface="Arial"/>
                <a:cs typeface="Arial"/>
              </a:rPr>
              <a:t>the </a:t>
            </a:r>
            <a:r>
              <a:rPr sz="2100" spc="-5" dirty="0">
                <a:latin typeface="Arial"/>
                <a:cs typeface="Arial"/>
              </a:rPr>
              <a:t>scientific study </a:t>
            </a:r>
            <a:r>
              <a:rPr sz="2100" dirty="0">
                <a:latin typeface="Arial"/>
                <a:cs typeface="Arial"/>
              </a:rPr>
              <a:t>of </a:t>
            </a:r>
            <a:r>
              <a:rPr sz="2100" spc="-5" dirty="0">
                <a:latin typeface="Arial"/>
                <a:cs typeface="Arial"/>
              </a:rPr>
              <a:t>the </a:t>
            </a:r>
            <a:r>
              <a:rPr sz="2100" b="1" i="1" spc="-5" dirty="0">
                <a:latin typeface="Arial"/>
                <a:cs typeface="Arial"/>
              </a:rPr>
              <a:t>use </a:t>
            </a:r>
            <a:r>
              <a:rPr sz="2100" b="1" i="1" dirty="0">
                <a:latin typeface="Arial"/>
                <a:cs typeface="Arial"/>
              </a:rPr>
              <a:t>of  </a:t>
            </a:r>
            <a:r>
              <a:rPr sz="2100" b="1" i="1" spc="-5" dirty="0">
                <a:latin typeface="Arial"/>
                <a:cs typeface="Arial"/>
              </a:rPr>
              <a:t>strategies </a:t>
            </a:r>
            <a:r>
              <a:rPr sz="2100" b="1" i="1" dirty="0">
                <a:latin typeface="Arial"/>
                <a:cs typeface="Arial"/>
              </a:rPr>
              <a:t>to </a:t>
            </a:r>
            <a:r>
              <a:rPr sz="2100" b="1" i="1" spc="-5" dirty="0">
                <a:latin typeface="Arial"/>
                <a:cs typeface="Arial"/>
              </a:rPr>
              <a:t>adopt and integrate</a:t>
            </a:r>
            <a:r>
              <a:rPr sz="2100" i="1" spc="-5" dirty="0">
                <a:solidFill>
                  <a:srgbClr val="00AFEF"/>
                </a:solidFill>
                <a:latin typeface="Arial"/>
                <a:cs typeface="Arial"/>
              </a:rPr>
              <a:t> </a:t>
            </a:r>
            <a:r>
              <a:rPr sz="2100" spc="-5" dirty="0">
                <a:latin typeface="Arial"/>
                <a:cs typeface="Arial"/>
              </a:rPr>
              <a:t>evidence-based health  interventions </a:t>
            </a:r>
            <a:r>
              <a:rPr sz="2100" dirty="0">
                <a:latin typeface="Arial"/>
                <a:cs typeface="Arial"/>
              </a:rPr>
              <a:t>into clinical </a:t>
            </a:r>
            <a:r>
              <a:rPr sz="2100" spc="-5" dirty="0">
                <a:latin typeface="Arial"/>
                <a:cs typeface="Arial"/>
              </a:rPr>
              <a:t>and </a:t>
            </a:r>
            <a:r>
              <a:rPr sz="2100" dirty="0">
                <a:latin typeface="Arial"/>
                <a:cs typeface="Arial"/>
              </a:rPr>
              <a:t>community </a:t>
            </a:r>
            <a:r>
              <a:rPr sz="2100" spc="-5" dirty="0">
                <a:latin typeface="Arial"/>
                <a:cs typeface="Arial"/>
              </a:rPr>
              <a:t>settings </a:t>
            </a:r>
            <a:r>
              <a:rPr sz="2100" dirty="0">
                <a:latin typeface="Arial"/>
                <a:cs typeface="Arial"/>
              </a:rPr>
              <a:t>to</a:t>
            </a:r>
            <a:r>
              <a:rPr sz="2100" spc="-75" dirty="0">
                <a:latin typeface="Arial"/>
                <a:cs typeface="Arial"/>
              </a:rPr>
              <a:t> </a:t>
            </a:r>
            <a:r>
              <a:rPr sz="2100" spc="-5" dirty="0">
                <a:latin typeface="Arial"/>
                <a:cs typeface="Arial"/>
              </a:rPr>
              <a:t>improve  patient outcomes and benefit population</a:t>
            </a:r>
            <a:r>
              <a:rPr sz="2100" spc="-25" dirty="0">
                <a:latin typeface="Arial"/>
                <a:cs typeface="Arial"/>
              </a:rPr>
              <a:t> </a:t>
            </a:r>
            <a:r>
              <a:rPr sz="2100" spc="-5" dirty="0">
                <a:latin typeface="Arial"/>
                <a:cs typeface="Arial"/>
              </a:rPr>
              <a:t>health.</a:t>
            </a:r>
            <a:endParaRPr sz="2100" dirty="0">
              <a:latin typeface="Arial"/>
              <a:cs typeface="Arial"/>
            </a:endParaRPr>
          </a:p>
          <a:p>
            <a:pPr marL="355600" indent="-342900">
              <a:lnSpc>
                <a:spcPct val="100000"/>
              </a:lnSpc>
              <a:spcBef>
                <a:spcPts val="1710"/>
              </a:spcBef>
              <a:buClr>
                <a:schemeClr val="tx1"/>
              </a:buClr>
              <a:buFont typeface="Arial" panose="020B0604020202020204" pitchFamily="34" charset="0"/>
              <a:buChar char="•"/>
              <a:tabLst>
                <a:tab pos="354965" algn="l"/>
                <a:tab pos="355600" algn="l"/>
              </a:tabLst>
            </a:pPr>
            <a:r>
              <a:rPr sz="2100" b="1" spc="-5" dirty="0">
                <a:solidFill>
                  <a:srgbClr val="006FC0"/>
                </a:solidFill>
                <a:latin typeface="Arial"/>
                <a:cs typeface="Arial"/>
              </a:rPr>
              <a:t>Pragmatic research </a:t>
            </a:r>
            <a:r>
              <a:rPr sz="2100" spc="-5" dirty="0">
                <a:latin typeface="Arial"/>
                <a:cs typeface="Arial"/>
              </a:rPr>
              <a:t>is </a:t>
            </a:r>
            <a:r>
              <a:rPr sz="2100" dirty="0">
                <a:latin typeface="Arial"/>
                <a:cs typeface="Arial"/>
              </a:rPr>
              <a:t>the </a:t>
            </a:r>
            <a:r>
              <a:rPr sz="2100" spc="-5" dirty="0">
                <a:latin typeface="Arial"/>
                <a:cs typeface="Arial"/>
              </a:rPr>
              <a:t>use </a:t>
            </a:r>
            <a:r>
              <a:rPr sz="2100" dirty="0">
                <a:latin typeface="Arial"/>
                <a:cs typeface="Arial"/>
              </a:rPr>
              <a:t>of </a:t>
            </a:r>
            <a:r>
              <a:rPr sz="2100" b="1" i="1" spc="-5" dirty="0">
                <a:latin typeface="Arial"/>
                <a:cs typeface="Arial"/>
              </a:rPr>
              <a:t>real-world </a:t>
            </a:r>
            <a:r>
              <a:rPr sz="2100" b="1" i="1" dirty="0">
                <a:latin typeface="Arial"/>
                <a:cs typeface="Arial"/>
              </a:rPr>
              <a:t>tests </a:t>
            </a:r>
            <a:r>
              <a:rPr sz="2100" spc="-5" dirty="0">
                <a:latin typeface="Arial"/>
                <a:cs typeface="Arial"/>
              </a:rPr>
              <a:t>in</a:t>
            </a:r>
            <a:r>
              <a:rPr sz="2100" spc="-10" dirty="0">
                <a:latin typeface="Arial"/>
                <a:cs typeface="Arial"/>
              </a:rPr>
              <a:t> </a:t>
            </a:r>
            <a:r>
              <a:rPr sz="2100" spc="-5" dirty="0">
                <a:latin typeface="Arial"/>
                <a:cs typeface="Arial"/>
              </a:rPr>
              <a:t>real-world populations and</a:t>
            </a:r>
            <a:r>
              <a:rPr sz="2100" spc="-35" dirty="0">
                <a:latin typeface="Arial"/>
                <a:cs typeface="Arial"/>
              </a:rPr>
              <a:t> </a:t>
            </a:r>
            <a:r>
              <a:rPr sz="2100" dirty="0">
                <a:latin typeface="Arial"/>
                <a:cs typeface="Arial"/>
              </a:rPr>
              <a:t>situations.</a:t>
            </a:r>
          </a:p>
        </p:txBody>
      </p:sp>
      <p:sp>
        <p:nvSpPr>
          <p:cNvPr id="6" name="object 6"/>
          <p:cNvSpPr/>
          <p:nvPr/>
        </p:nvSpPr>
        <p:spPr>
          <a:xfrm>
            <a:off x="447294" y="977646"/>
            <a:ext cx="8270875" cy="0"/>
          </a:xfrm>
          <a:custGeom>
            <a:avLst/>
            <a:gdLst/>
            <a:ahLst/>
            <a:cxnLst/>
            <a:rect l="l" t="t" r="r" b="b"/>
            <a:pathLst>
              <a:path w="8270875">
                <a:moveTo>
                  <a:pt x="0" y="0"/>
                </a:moveTo>
                <a:lnTo>
                  <a:pt x="8270748" y="0"/>
                </a:lnTo>
              </a:path>
            </a:pathLst>
          </a:custGeom>
          <a:ln w="19812">
            <a:solidFill>
              <a:srgbClr val="006FC0"/>
            </a:solidFill>
          </a:ln>
        </p:spPr>
        <p:txBody>
          <a:bodyPr wrap="square" lIns="0" tIns="0" rIns="0" bIns="0" rtlCol="0"/>
          <a:lstStyle/>
          <a:p>
            <a:endParaRPr/>
          </a:p>
        </p:txBody>
      </p:sp>
      <p:sp>
        <p:nvSpPr>
          <p:cNvPr id="8" name="object 8"/>
          <p:cNvSpPr txBox="1"/>
          <p:nvPr/>
        </p:nvSpPr>
        <p:spPr>
          <a:xfrm>
            <a:off x="503173" y="6317018"/>
            <a:ext cx="8159115" cy="259045"/>
          </a:xfrm>
          <a:prstGeom prst="rect">
            <a:avLst/>
          </a:prstGeom>
        </p:spPr>
        <p:txBody>
          <a:bodyPr vert="horz" wrap="square" lIns="0" tIns="12700" rIns="0" bIns="0" rtlCol="0">
            <a:spAutoFit/>
          </a:bodyPr>
          <a:lstStyle/>
          <a:p>
            <a:pPr marL="12700">
              <a:lnSpc>
                <a:spcPct val="100000"/>
              </a:lnSpc>
              <a:spcBef>
                <a:spcPts val="100"/>
              </a:spcBef>
            </a:pPr>
            <a:r>
              <a:rPr sz="1600" spc="-10" dirty="0">
                <a:latin typeface="Arial" panose="020B0604020202020204" pitchFamily="34" charset="0"/>
                <a:cs typeface="Arial" panose="020B0604020202020204" pitchFamily="34" charset="0"/>
              </a:rPr>
              <a:t>Brownson, </a:t>
            </a:r>
            <a:r>
              <a:rPr sz="1600" dirty="0">
                <a:latin typeface="Arial" panose="020B0604020202020204" pitchFamily="34" charset="0"/>
                <a:cs typeface="Arial" panose="020B0604020202020204" pitchFamily="34" charset="0"/>
              </a:rPr>
              <a:t>Colditz &amp; </a:t>
            </a:r>
            <a:r>
              <a:rPr sz="1600" spc="-20" dirty="0">
                <a:latin typeface="Arial" panose="020B0604020202020204" pitchFamily="34" charset="0"/>
                <a:cs typeface="Arial" panose="020B0604020202020204" pitchFamily="34" charset="0"/>
              </a:rPr>
              <a:t>Proctor. </a:t>
            </a:r>
            <a:r>
              <a:rPr sz="1600" i="1" dirty="0">
                <a:latin typeface="Arial" panose="020B0604020202020204" pitchFamily="34" charset="0"/>
                <a:cs typeface="Arial" panose="020B0604020202020204" pitchFamily="34" charset="0"/>
              </a:rPr>
              <a:t>Dissemination and </a:t>
            </a:r>
            <a:r>
              <a:rPr sz="1600" i="1" spc="-5" dirty="0">
                <a:latin typeface="Arial" panose="020B0604020202020204" pitchFamily="34" charset="0"/>
                <a:cs typeface="Arial" panose="020B0604020202020204" pitchFamily="34" charset="0"/>
              </a:rPr>
              <a:t>Implementation </a:t>
            </a:r>
            <a:r>
              <a:rPr sz="1600" i="1" dirty="0">
                <a:latin typeface="Arial" panose="020B0604020202020204" pitchFamily="34" charset="0"/>
                <a:cs typeface="Arial" panose="020B0604020202020204" pitchFamily="34" charset="0"/>
              </a:rPr>
              <a:t>Research </a:t>
            </a:r>
            <a:r>
              <a:rPr sz="1600" i="1" spc="-5" dirty="0">
                <a:latin typeface="Arial" panose="020B0604020202020204" pitchFamily="34" charset="0"/>
                <a:cs typeface="Arial" panose="020B0604020202020204" pitchFamily="34" charset="0"/>
              </a:rPr>
              <a:t>in </a:t>
            </a:r>
            <a:r>
              <a:rPr sz="1600" i="1" dirty="0">
                <a:latin typeface="Arial" panose="020B0604020202020204" pitchFamily="34" charset="0"/>
                <a:cs typeface="Arial" panose="020B0604020202020204" pitchFamily="34" charset="0"/>
              </a:rPr>
              <a:t>Health</a:t>
            </a:r>
            <a:r>
              <a:rPr sz="1600" dirty="0">
                <a:latin typeface="Arial" panose="020B0604020202020204" pitchFamily="34" charset="0"/>
                <a:cs typeface="Arial" panose="020B0604020202020204" pitchFamily="34" charset="0"/>
              </a:rPr>
              <a:t>.</a:t>
            </a:r>
            <a:r>
              <a:rPr sz="1600" spc="-3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28FF7D65-13A2-5F4A-B403-23CD304EC2EB}"/>
              </a:ext>
            </a:extLst>
          </p:cNvPr>
          <p:cNvSpPr>
            <a:spLocks noGrp="1"/>
          </p:cNvSpPr>
          <p:nvPr>
            <p:ph type="title" idx="4294967295"/>
          </p:nvPr>
        </p:nvSpPr>
        <p:spPr>
          <a:xfrm>
            <a:off x="419694" y="329605"/>
            <a:ext cx="6946139" cy="392112"/>
          </a:xfrm>
        </p:spPr>
        <p:txBody>
          <a:bodyPr>
            <a:noAutofit/>
          </a:bodyPr>
          <a:lstStyle/>
          <a:p>
            <a:pPr>
              <a:defRPr/>
            </a:pPr>
            <a:r>
              <a:rPr lang="en-US" sz="3200" dirty="0">
                <a:solidFill>
                  <a:schemeClr val="tx1">
                    <a:lumMod val="75000"/>
                    <a:lumOff val="25000"/>
                  </a:schemeClr>
                </a:solidFill>
                <a:latin typeface="Arial" pitchFamily="34" charset="0"/>
              </a:rPr>
              <a:t>Key Characteristics of</a:t>
            </a:r>
            <a:r>
              <a:rPr lang="en-US" sz="3200" dirty="0">
                <a:solidFill>
                  <a:schemeClr val="tx1"/>
                </a:solidFill>
                <a:latin typeface="Arial" pitchFamily="34" charset="0"/>
              </a:rPr>
              <a:t> IS </a:t>
            </a:r>
            <a:r>
              <a:rPr lang="en-US" sz="3200" dirty="0">
                <a:solidFill>
                  <a:schemeClr val="tx1">
                    <a:lumMod val="75000"/>
                    <a:lumOff val="25000"/>
                  </a:schemeClr>
                </a:solidFill>
                <a:latin typeface="Arial" pitchFamily="34" charset="0"/>
              </a:rPr>
              <a:t>Science</a:t>
            </a:r>
          </a:p>
        </p:txBody>
      </p:sp>
      <p:graphicFrame>
        <p:nvGraphicFramePr>
          <p:cNvPr id="3" name="Table 2">
            <a:extLst>
              <a:ext uri="{FF2B5EF4-FFF2-40B4-BE49-F238E27FC236}">
                <a16:creationId xmlns:a16="http://schemas.microsoft.com/office/drawing/2014/main" id="{1DE59678-83EB-E64F-8246-42FB28F4C4B2}"/>
              </a:ext>
            </a:extLst>
          </p:cNvPr>
          <p:cNvGraphicFramePr>
            <a:graphicFrameLocks noGrp="1"/>
          </p:cNvGraphicFramePr>
          <p:nvPr>
            <p:extLst>
              <p:ext uri="{D42A27DB-BD31-4B8C-83A1-F6EECF244321}">
                <p14:modId xmlns:p14="http://schemas.microsoft.com/office/powerpoint/2010/main" val="2467306170"/>
              </p:ext>
            </p:extLst>
          </p:nvPr>
        </p:nvGraphicFramePr>
        <p:xfrm>
          <a:off x="381000" y="990600"/>
          <a:ext cx="8377395" cy="4840883"/>
        </p:xfrm>
        <a:graphic>
          <a:graphicData uri="http://schemas.openxmlformats.org/drawingml/2006/table">
            <a:tbl>
              <a:tblPr firstRow="1" firstCol="1" bandRow="1">
                <a:tableStyleId>{00A15C55-8517-42AA-B614-E9B94910E393}</a:tableStyleId>
              </a:tblPr>
              <a:tblGrid>
                <a:gridCol w="748155">
                  <a:extLst>
                    <a:ext uri="{9D8B030D-6E8A-4147-A177-3AD203B41FA5}">
                      <a16:colId xmlns:a16="http://schemas.microsoft.com/office/drawing/2014/main" val="20000"/>
                    </a:ext>
                  </a:extLst>
                </a:gridCol>
                <a:gridCol w="2427485">
                  <a:extLst>
                    <a:ext uri="{9D8B030D-6E8A-4147-A177-3AD203B41FA5}">
                      <a16:colId xmlns:a16="http://schemas.microsoft.com/office/drawing/2014/main" val="20001"/>
                    </a:ext>
                  </a:extLst>
                </a:gridCol>
                <a:gridCol w="5201755">
                  <a:extLst>
                    <a:ext uri="{9D8B030D-6E8A-4147-A177-3AD203B41FA5}">
                      <a16:colId xmlns:a16="http://schemas.microsoft.com/office/drawing/2014/main" val="20002"/>
                    </a:ext>
                  </a:extLst>
                </a:gridCol>
              </a:tblGrid>
              <a:tr h="389050">
                <a:tc gridSpan="3">
                  <a:txBody>
                    <a:bodyPr/>
                    <a:lstStyle/>
                    <a:p>
                      <a:pPr marL="0" marR="0">
                        <a:lnSpc>
                          <a:spcPct val="107000"/>
                        </a:lnSpc>
                        <a:spcBef>
                          <a:spcPts val="0"/>
                        </a:spcBef>
                        <a:spcAft>
                          <a:spcPts val="0"/>
                        </a:spcAft>
                      </a:pPr>
                      <a:r>
                        <a:rPr lang="en-US" sz="1600" dirty="0">
                          <a:effectLst/>
                        </a:rPr>
                        <a:t>Point #   Characteristic                          </a:t>
                      </a:r>
                      <a:r>
                        <a:rPr lang="en-US" sz="1600" baseline="0" dirty="0">
                          <a:effectLst/>
                        </a:rPr>
                        <a:t> </a:t>
                      </a:r>
                      <a:r>
                        <a:rPr lang="en-US" sz="1600" dirty="0">
                          <a:effectLst/>
                        </a:rPr>
                        <a:t>Implication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0530">
                <a:tc gridSpan="3">
                  <a:txBody>
                    <a:bodyPr/>
                    <a:lstStyle/>
                    <a:p>
                      <a:pPr marL="0" marR="0">
                        <a:lnSpc>
                          <a:spcPct val="107000"/>
                        </a:lnSpc>
                        <a:spcBef>
                          <a:spcPts val="0"/>
                        </a:spcBef>
                        <a:spcAft>
                          <a:spcPts val="0"/>
                        </a:spcAft>
                      </a:pPr>
                      <a:r>
                        <a:rPr lang="en-US" sz="1600" cap="small" baseline="0" dirty="0">
                          <a:solidFill>
                            <a:sysClr val="windowText" lastClr="000000"/>
                          </a:solidFill>
                          <a:effectLst/>
                        </a:rPr>
                        <a:t>Systems Perspective</a:t>
                      </a:r>
                      <a:endParaRPr lang="en-US" sz="1600" b="0" cap="small" baseline="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20304">
                <a:tc>
                  <a:txBody>
                    <a:bodyPr/>
                    <a:lstStyle/>
                    <a:p>
                      <a:pPr marL="0" marR="0">
                        <a:lnSpc>
                          <a:spcPct val="107000"/>
                        </a:lnSpc>
                        <a:spcBef>
                          <a:spcPts val="0"/>
                        </a:spcBef>
                        <a:spcAft>
                          <a:spcPts val="0"/>
                        </a:spcAft>
                      </a:pPr>
                      <a:r>
                        <a:rPr lang="en-US" sz="1600" dirty="0">
                          <a:effectLst/>
                        </a:rPr>
                        <a:t>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Context is critical</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Research should focus on and describe context</a:t>
                      </a:r>
                    </a:p>
                  </a:txBody>
                  <a:tcPr marL="51435" marR="51435" marT="0" marB="0" anchor="ctr"/>
                </a:tc>
                <a:extLst>
                  <a:ext uri="{0D108BD9-81ED-4DB2-BD59-A6C34878D82A}">
                    <a16:rowId xmlns:a16="http://schemas.microsoft.com/office/drawing/2014/main" val="10002"/>
                  </a:ext>
                </a:extLst>
              </a:tr>
              <a:tr h="542040">
                <a:tc>
                  <a:txBody>
                    <a:bodyPr/>
                    <a:lstStyle/>
                    <a:p>
                      <a:pPr marL="0" marR="0">
                        <a:lnSpc>
                          <a:spcPct val="107000"/>
                        </a:lnSpc>
                        <a:spcBef>
                          <a:spcPts val="0"/>
                        </a:spcBef>
                        <a:spcAft>
                          <a:spcPts val="0"/>
                        </a:spcAft>
                      </a:pPr>
                      <a:r>
                        <a:rPr lang="en-US" sz="1600" dirty="0">
                          <a:effectLst/>
                        </a:rPr>
                        <a:t>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Multilevel complexity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Most problems and </a:t>
                      </a:r>
                      <a:r>
                        <a:rPr lang="en-US" sz="1600" dirty="0">
                          <a:solidFill>
                            <a:schemeClr val="accent2">
                              <a:lumMod val="50000"/>
                            </a:schemeClr>
                          </a:solidFill>
                          <a:effectLst/>
                        </a:rPr>
                        <a:t>thus, effective </a:t>
                      </a:r>
                      <a:r>
                        <a:rPr lang="en-US" sz="1600" dirty="0">
                          <a:effectLst/>
                        </a:rPr>
                        <a:t>interventions are multilevel and complex</a:t>
                      </a:r>
                    </a:p>
                  </a:txBody>
                  <a:tcPr marL="51435" marR="51435" marT="0" marB="0" anchor="ctr"/>
                </a:tc>
                <a:extLst>
                  <a:ext uri="{0D108BD9-81ED-4DB2-BD59-A6C34878D82A}">
                    <a16:rowId xmlns:a16="http://schemas.microsoft.com/office/drawing/2014/main" val="10003"/>
                  </a:ext>
                </a:extLst>
              </a:tr>
              <a:tr h="541061">
                <a:tc>
                  <a:txBody>
                    <a:bodyPr/>
                    <a:lstStyle/>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gn="l">
                        <a:lnSpc>
                          <a:spcPct val="107000"/>
                        </a:lnSpc>
                        <a:spcBef>
                          <a:spcPts val="0"/>
                        </a:spcBef>
                        <a:spcAft>
                          <a:spcPts val="0"/>
                        </a:spcAft>
                      </a:pPr>
                      <a:r>
                        <a:rPr lang="en-US" sz="1600" dirty="0">
                          <a:effectLst/>
                        </a:rPr>
                        <a:t>Focus on systems characteristics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More emphasis needed on interrelationships among system elements and systems rules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0004"/>
                  </a:ext>
                </a:extLst>
              </a:tr>
              <a:tr h="270530">
                <a:tc gridSpan="3">
                  <a:txBody>
                    <a:bodyPr/>
                    <a:lstStyle/>
                    <a:p>
                      <a:pPr marL="0" marR="0" algn="l">
                        <a:lnSpc>
                          <a:spcPct val="107000"/>
                        </a:lnSpc>
                        <a:spcBef>
                          <a:spcPts val="0"/>
                        </a:spcBef>
                        <a:spcAft>
                          <a:spcPts val="0"/>
                        </a:spcAft>
                      </a:pPr>
                      <a:r>
                        <a:rPr lang="en-US" sz="1600" cap="small" dirty="0">
                          <a:solidFill>
                            <a:sysClr val="windowText" lastClr="000000"/>
                          </a:solidFill>
                          <a:effectLst/>
                        </a:rPr>
                        <a:t>Robust,</a:t>
                      </a:r>
                      <a:r>
                        <a:rPr lang="en-US" sz="1600" cap="small" baseline="0" dirty="0">
                          <a:solidFill>
                            <a:sysClr val="windowText" lastClr="000000"/>
                          </a:solidFill>
                          <a:effectLst/>
                        </a:rPr>
                        <a:t> Practical Goals</a:t>
                      </a:r>
                      <a:endParaRPr lang="en-US" sz="1600" cap="small"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41061">
                <a:tc>
                  <a:txBody>
                    <a:bodyPr/>
                    <a:lstStyle/>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gn="l">
                        <a:lnSpc>
                          <a:spcPct val="107000"/>
                        </a:lnSpc>
                        <a:spcBef>
                          <a:spcPts val="0"/>
                        </a:spcBef>
                        <a:spcAft>
                          <a:spcPts val="0"/>
                        </a:spcAft>
                      </a:pPr>
                      <a:r>
                        <a:rPr lang="en-US" sz="1600" dirty="0">
                          <a:effectLst/>
                        </a:rPr>
                        <a:t>Representatives and reach</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Focus on reaching broader segments of population and those most in need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0006"/>
                  </a:ext>
                </a:extLst>
              </a:tr>
              <a:tr h="583206">
                <a:tc>
                  <a:txBody>
                    <a:bodyPr/>
                    <a:lstStyle/>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gn="l">
                        <a:lnSpc>
                          <a:spcPct val="107000"/>
                        </a:lnSpc>
                        <a:spcBef>
                          <a:spcPts val="0"/>
                        </a:spcBef>
                        <a:spcAft>
                          <a:spcPts val="0"/>
                        </a:spcAft>
                      </a:pPr>
                      <a:r>
                        <a:rPr lang="en-US" sz="1600" dirty="0">
                          <a:effectLst/>
                        </a:rPr>
                        <a:t>Generalizability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Study generalization (or lack of such) across settings, subgroups, staff, and conditions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0007"/>
                  </a:ext>
                </a:extLst>
              </a:tr>
              <a:tr h="542040">
                <a:tc>
                  <a:txBody>
                    <a:bodyPr/>
                    <a:lstStyle/>
                    <a:p>
                      <a:pPr marL="0" marR="0">
                        <a:lnSpc>
                          <a:spcPct val="107000"/>
                        </a:lnSpc>
                        <a:spcBef>
                          <a:spcPts val="0"/>
                        </a:spcBef>
                        <a:spcAft>
                          <a:spcPts val="0"/>
                        </a:spcAft>
                      </a:pPr>
                      <a:r>
                        <a:rPr lang="en-US" sz="1600" dirty="0">
                          <a:effectLst/>
                        </a:rPr>
                        <a:t>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Pragmatic and practical</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Producing answers to specific questions relevant to stakeholders</a:t>
                      </a:r>
                    </a:p>
                  </a:txBody>
                  <a:tcPr marL="51435" marR="51435" marT="0" marB="0" anchor="ctr"/>
                </a:tc>
                <a:extLst>
                  <a:ext uri="{0D108BD9-81ED-4DB2-BD59-A6C34878D82A}">
                    <a16:rowId xmlns:a16="http://schemas.microsoft.com/office/drawing/2014/main" val="10008"/>
                  </a:ext>
                </a:extLst>
              </a:tr>
              <a:tr h="541061">
                <a:tc>
                  <a:txBody>
                    <a:bodyPr/>
                    <a:lstStyle/>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tc>
                <a:tc>
                  <a:txBody>
                    <a:bodyPr/>
                    <a:lstStyle/>
                    <a:p>
                      <a:pPr marL="0" marR="0" algn="l">
                        <a:lnSpc>
                          <a:spcPct val="107000"/>
                        </a:lnSpc>
                        <a:spcBef>
                          <a:spcPts val="0"/>
                        </a:spcBef>
                        <a:spcAft>
                          <a:spcPts val="0"/>
                        </a:spcAft>
                      </a:pPr>
                      <a:r>
                        <a:rPr lang="en-US" sz="1600" dirty="0">
                          <a:effectLst/>
                        </a:rPr>
                        <a:t>Scalability and sustainability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rPr>
                        <a:t>From outset, greater focus on scale-up potential and likelihood of sustainability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0009"/>
                  </a:ext>
                </a:extLst>
              </a:tr>
            </a:tbl>
          </a:graphicData>
        </a:graphic>
      </p:graphicFrame>
      <p:sp>
        <p:nvSpPr>
          <p:cNvPr id="10" name="Oval 9">
            <a:extLst>
              <a:ext uri="{FF2B5EF4-FFF2-40B4-BE49-F238E27FC236}">
                <a16:creationId xmlns:a16="http://schemas.microsoft.com/office/drawing/2014/main" id="{75F3D6BC-CA79-AE46-BFCA-B1A7DEC7FB34}"/>
              </a:ext>
            </a:extLst>
          </p:cNvPr>
          <p:cNvSpPr/>
          <p:nvPr/>
        </p:nvSpPr>
        <p:spPr>
          <a:xfrm>
            <a:off x="990600" y="1752600"/>
            <a:ext cx="2209974" cy="4500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350" dirty="0"/>
          </a:p>
        </p:txBody>
      </p:sp>
      <p:sp>
        <p:nvSpPr>
          <p:cNvPr id="32813" name="Oval 10">
            <a:extLst>
              <a:ext uri="{FF2B5EF4-FFF2-40B4-BE49-F238E27FC236}">
                <a16:creationId xmlns:a16="http://schemas.microsoft.com/office/drawing/2014/main" id="{D8336C30-DE29-A54B-ADE8-AAADE1240BD3}"/>
              </a:ext>
            </a:extLst>
          </p:cNvPr>
          <p:cNvSpPr>
            <a:spLocks noChangeArrowheads="1"/>
          </p:cNvSpPr>
          <p:nvPr/>
        </p:nvSpPr>
        <p:spPr bwMode="auto">
          <a:xfrm>
            <a:off x="838200" y="5221883"/>
            <a:ext cx="2485053" cy="685800"/>
          </a:xfrm>
          <a:prstGeom prst="ellipse">
            <a:avLst/>
          </a:prstGeom>
          <a:noFill/>
          <a:ln w="127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350"/>
          </a:p>
        </p:txBody>
      </p:sp>
      <p:sp>
        <p:nvSpPr>
          <p:cNvPr id="32814" name="Oval 11">
            <a:extLst>
              <a:ext uri="{FF2B5EF4-FFF2-40B4-BE49-F238E27FC236}">
                <a16:creationId xmlns:a16="http://schemas.microsoft.com/office/drawing/2014/main" id="{DCFF9B8A-79C6-1A4D-8FE3-FD49869789CA}"/>
              </a:ext>
            </a:extLst>
          </p:cNvPr>
          <p:cNvSpPr>
            <a:spLocks noChangeArrowheads="1"/>
          </p:cNvSpPr>
          <p:nvPr/>
        </p:nvSpPr>
        <p:spPr bwMode="auto">
          <a:xfrm>
            <a:off x="1066800" y="3621683"/>
            <a:ext cx="2454315" cy="495748"/>
          </a:xfrm>
          <a:prstGeom prst="ellipse">
            <a:avLst/>
          </a:prstGeom>
          <a:noFill/>
          <a:ln w="127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350"/>
          </a:p>
        </p:txBody>
      </p:sp>
      <p:sp>
        <p:nvSpPr>
          <p:cNvPr id="9" name="TextBox 8">
            <a:extLst>
              <a:ext uri="{FF2B5EF4-FFF2-40B4-BE49-F238E27FC236}">
                <a16:creationId xmlns:a16="http://schemas.microsoft.com/office/drawing/2014/main" id="{B8CA278D-4DCA-E947-A0CA-70C62DE819E8}"/>
              </a:ext>
            </a:extLst>
          </p:cNvPr>
          <p:cNvSpPr txBox="1"/>
          <p:nvPr/>
        </p:nvSpPr>
        <p:spPr>
          <a:xfrm>
            <a:off x="533400" y="5996347"/>
            <a:ext cx="8001001" cy="523220"/>
          </a:xfrm>
          <a:prstGeom prst="rect">
            <a:avLst/>
          </a:prstGeom>
          <a:noFill/>
        </p:spPr>
        <p:txBody>
          <a:bodyPr wrap="square" rtlCol="0">
            <a:spAutoFit/>
          </a:bodyPr>
          <a:lstStyle/>
          <a:p>
            <a:pPr marL="12700" marR="5080">
              <a:lnSpc>
                <a:spcPct val="100000"/>
              </a:lnSpc>
              <a:spcBef>
                <a:spcPts val="100"/>
              </a:spcBef>
            </a:pPr>
            <a:r>
              <a:rPr lang="en-US" sz="1400" spc="-5" dirty="0">
                <a:latin typeface="Arial"/>
                <a:cs typeface="Arial"/>
              </a:rPr>
              <a:t>Glasgow </a:t>
            </a:r>
            <a:r>
              <a:rPr lang="en-US" sz="1400" dirty="0">
                <a:latin typeface="Arial"/>
                <a:cs typeface="Arial"/>
              </a:rPr>
              <a:t>RE, </a:t>
            </a:r>
            <a:r>
              <a:rPr lang="en-US" sz="1400" spc="-5" dirty="0">
                <a:latin typeface="Arial"/>
                <a:cs typeface="Arial"/>
              </a:rPr>
              <a:t>Chambers </a:t>
            </a:r>
            <a:r>
              <a:rPr lang="en-US" sz="1400" dirty="0">
                <a:latin typeface="Arial"/>
                <a:cs typeface="Arial"/>
              </a:rPr>
              <a:t>D. </a:t>
            </a:r>
            <a:r>
              <a:rPr lang="en-US" sz="1400" spc="-5" dirty="0">
                <a:latin typeface="Arial"/>
                <a:cs typeface="Arial"/>
              </a:rPr>
              <a:t>Developing </a:t>
            </a:r>
            <a:r>
              <a:rPr lang="en-US" sz="1400" dirty="0">
                <a:latin typeface="Arial"/>
                <a:cs typeface="Arial"/>
              </a:rPr>
              <a:t>robust, </a:t>
            </a:r>
            <a:r>
              <a:rPr lang="en-US" sz="1400" spc="-5" dirty="0">
                <a:latin typeface="Arial"/>
                <a:cs typeface="Arial"/>
              </a:rPr>
              <a:t>sustainable, implementation systems </a:t>
            </a:r>
            <a:r>
              <a:rPr lang="en-US" sz="1400" dirty="0">
                <a:latin typeface="Arial"/>
                <a:cs typeface="Arial"/>
              </a:rPr>
              <a:t>using </a:t>
            </a:r>
            <a:r>
              <a:rPr lang="en-US" sz="1400" spc="-5" dirty="0">
                <a:latin typeface="Arial"/>
                <a:cs typeface="Arial"/>
              </a:rPr>
              <a:t>rigorous, rapid and relevant  </a:t>
            </a:r>
            <a:r>
              <a:rPr lang="en-US" sz="1400" dirty="0">
                <a:latin typeface="Arial"/>
                <a:cs typeface="Arial"/>
              </a:rPr>
              <a:t>science. </a:t>
            </a:r>
            <a:r>
              <a:rPr lang="en-US" sz="1400" i="1" spc="-5" dirty="0" err="1">
                <a:latin typeface="Arial"/>
                <a:cs typeface="Arial"/>
              </a:rPr>
              <a:t>Clin</a:t>
            </a:r>
            <a:r>
              <a:rPr lang="en-US" sz="1400" i="1" spc="-5" dirty="0">
                <a:latin typeface="Arial"/>
                <a:cs typeface="Arial"/>
              </a:rPr>
              <a:t> </a:t>
            </a:r>
            <a:r>
              <a:rPr lang="en-US" sz="1400" i="1" spc="-5" dirty="0" err="1">
                <a:latin typeface="Arial"/>
                <a:cs typeface="Arial"/>
              </a:rPr>
              <a:t>Transl</a:t>
            </a:r>
            <a:r>
              <a:rPr lang="en-US" sz="1400" i="1" spc="-5" dirty="0">
                <a:latin typeface="Arial"/>
                <a:cs typeface="Arial"/>
              </a:rPr>
              <a:t> </a:t>
            </a:r>
            <a:r>
              <a:rPr lang="en-US" sz="1400" i="1" dirty="0">
                <a:latin typeface="Arial"/>
                <a:cs typeface="Arial"/>
              </a:rPr>
              <a:t>Sci.</a:t>
            </a:r>
            <a:r>
              <a:rPr lang="en-US" sz="1400" i="1" spc="-25" dirty="0">
                <a:latin typeface="Arial"/>
                <a:cs typeface="Arial"/>
              </a:rPr>
              <a:t> </a:t>
            </a:r>
            <a:r>
              <a:rPr lang="en-US" sz="1400" spc="-5" dirty="0">
                <a:latin typeface="Arial"/>
                <a:cs typeface="Arial"/>
              </a:rPr>
              <a:t>2012;5(1):48</a:t>
            </a:r>
            <a:endParaRPr lang="en-US" sz="1400" dirty="0">
              <a:latin typeface="Arial"/>
              <a:cs typeface="Arial"/>
            </a:endParaRPr>
          </a:p>
        </p:txBody>
      </p:sp>
    </p:spTree>
    <p:extLst>
      <p:ext uri="{BB962C8B-B14F-4D97-AF65-F5344CB8AC3E}">
        <p14:creationId xmlns:p14="http://schemas.microsoft.com/office/powerpoint/2010/main" val="262095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EEE6AF3-61E0-DC42-8FA0-3D9FD6BBC911}"/>
              </a:ext>
            </a:extLst>
          </p:cNvPr>
          <p:cNvGraphicFramePr>
            <a:graphicFrameLocks noGrp="1"/>
          </p:cNvGraphicFramePr>
          <p:nvPr>
            <p:extLst>
              <p:ext uri="{D42A27DB-BD31-4B8C-83A1-F6EECF244321}">
                <p14:modId xmlns:p14="http://schemas.microsoft.com/office/powerpoint/2010/main" val="92397358"/>
              </p:ext>
            </p:extLst>
          </p:nvPr>
        </p:nvGraphicFramePr>
        <p:xfrm>
          <a:off x="381000" y="990600"/>
          <a:ext cx="8382000" cy="5077035"/>
        </p:xfrm>
        <a:graphic>
          <a:graphicData uri="http://schemas.openxmlformats.org/drawingml/2006/table">
            <a:tbl>
              <a:tblPr firstRow="1" firstCol="1" bandRow="1">
                <a:tableStyleId>{00A15C55-8517-42AA-B614-E9B94910E393}</a:tableStyleId>
              </a:tblPr>
              <a:tblGrid>
                <a:gridCol w="748566">
                  <a:extLst>
                    <a:ext uri="{9D8B030D-6E8A-4147-A177-3AD203B41FA5}">
                      <a16:colId xmlns:a16="http://schemas.microsoft.com/office/drawing/2014/main" val="20000"/>
                    </a:ext>
                  </a:extLst>
                </a:gridCol>
                <a:gridCol w="2428820">
                  <a:extLst>
                    <a:ext uri="{9D8B030D-6E8A-4147-A177-3AD203B41FA5}">
                      <a16:colId xmlns:a16="http://schemas.microsoft.com/office/drawing/2014/main" val="20001"/>
                    </a:ext>
                  </a:extLst>
                </a:gridCol>
                <a:gridCol w="5204614">
                  <a:extLst>
                    <a:ext uri="{9D8B030D-6E8A-4147-A177-3AD203B41FA5}">
                      <a16:colId xmlns:a16="http://schemas.microsoft.com/office/drawing/2014/main" val="20002"/>
                    </a:ext>
                  </a:extLst>
                </a:gridCol>
              </a:tblGrid>
              <a:tr h="311624">
                <a:tc gridSpan="3">
                  <a:txBody>
                    <a:bodyPr/>
                    <a:lstStyle/>
                    <a:p>
                      <a:pPr marL="0" marR="0">
                        <a:lnSpc>
                          <a:spcPct val="107000"/>
                        </a:lnSpc>
                        <a:spcBef>
                          <a:spcPts val="0"/>
                        </a:spcBef>
                        <a:spcAft>
                          <a:spcPts val="0"/>
                        </a:spcAft>
                      </a:pPr>
                      <a:r>
                        <a:rPr lang="en-US" sz="1600" dirty="0">
                          <a:effectLst/>
                        </a:rPr>
                        <a:t>Point #   Characteristic                          </a:t>
                      </a:r>
                      <a:r>
                        <a:rPr lang="en-US" sz="1600" baseline="0" dirty="0">
                          <a:effectLst/>
                        </a:rPr>
                        <a:t> </a:t>
                      </a:r>
                      <a:r>
                        <a:rPr lang="en-US" sz="1600" dirty="0">
                          <a:effectLst/>
                        </a:rPr>
                        <a:t>Implication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6239">
                <a:tc gridSpan="3">
                  <a:txBody>
                    <a:bodyPr/>
                    <a:lstStyle/>
                    <a:p>
                      <a:pPr marL="0" marR="0">
                        <a:lnSpc>
                          <a:spcPct val="107000"/>
                        </a:lnSpc>
                        <a:spcBef>
                          <a:spcPts val="0"/>
                        </a:spcBef>
                        <a:spcAft>
                          <a:spcPts val="0"/>
                        </a:spcAft>
                      </a:pPr>
                      <a:r>
                        <a:rPr lang="en-US" sz="1600" cap="small" baseline="0" dirty="0">
                          <a:solidFill>
                            <a:sysClr val="windowText" lastClr="000000"/>
                          </a:solidFill>
                          <a:effectLst/>
                        </a:rPr>
                        <a:t>Research Methods to Enhance Relevance</a:t>
                      </a:r>
                      <a:endParaRPr lang="en-US" sz="1600" b="0" cap="small" baseline="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23877">
                <a:tc>
                  <a:txBody>
                    <a:bodyPr/>
                    <a:lstStyle/>
                    <a:p>
                      <a:pPr marL="0" marR="0" algn="l">
                        <a:lnSpc>
                          <a:spcPct val="107000"/>
                        </a:lnSpc>
                        <a:spcBef>
                          <a:spcPts val="0"/>
                        </a:spcBef>
                        <a:spcAft>
                          <a:spcPts val="0"/>
                        </a:spcAft>
                      </a:pPr>
                      <a:r>
                        <a:rPr lang="en-US" sz="1600" dirty="0">
                          <a:effectLst/>
                        </a:rPr>
                        <a:t>  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tc>
                  <a:txBody>
                    <a:bodyPr/>
                    <a:lstStyle/>
                    <a:p>
                      <a:pPr marL="0" marR="0">
                        <a:lnSpc>
                          <a:spcPct val="107000"/>
                        </a:lnSpc>
                        <a:spcBef>
                          <a:spcPts val="0"/>
                        </a:spcBef>
                        <a:spcAft>
                          <a:spcPts val="0"/>
                        </a:spcAft>
                      </a:pPr>
                      <a:r>
                        <a:rPr lang="en-US" sz="1600" dirty="0">
                          <a:effectLst/>
                        </a:rPr>
                        <a:t>Rigorous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tc>
                  <a:txBody>
                    <a:bodyPr/>
                    <a:lstStyle/>
                    <a:p>
                      <a:pPr marL="0" marR="0">
                        <a:lnSpc>
                          <a:spcPct val="100000"/>
                        </a:lnSpc>
                        <a:spcBef>
                          <a:spcPts val="0"/>
                        </a:spcBef>
                        <a:spcAft>
                          <a:spcPts val="0"/>
                        </a:spcAft>
                      </a:pPr>
                      <a:r>
                        <a:rPr lang="en-US" sz="1600" dirty="0">
                          <a:effectLst/>
                        </a:rPr>
                        <a:t>Identify and address plausible</a:t>
                      </a:r>
                      <a:r>
                        <a:rPr lang="en-US" sz="1600" baseline="0" dirty="0">
                          <a:effectLst/>
                        </a:rPr>
                        <a:t> threats to validity in context of questions. Greater focus on replication.</a:t>
                      </a:r>
                      <a:endParaRPr lang="en-US" sz="1600" dirty="0">
                        <a:effectLst/>
                      </a:endParaRPr>
                    </a:p>
                  </a:txBody>
                  <a:tcPr marL="51436" marR="51436" marT="0" marB="0" anchor="ctr"/>
                </a:tc>
                <a:extLst>
                  <a:ext uri="{0D108BD9-81ED-4DB2-BD59-A6C34878D82A}">
                    <a16:rowId xmlns:a16="http://schemas.microsoft.com/office/drawing/2014/main" val="10002"/>
                  </a:ext>
                </a:extLst>
              </a:tr>
              <a:tr h="609600">
                <a:tc>
                  <a:txBody>
                    <a:bodyPr/>
                    <a:lstStyle/>
                    <a:p>
                      <a:pPr marL="0" marR="0" indent="115888" algn="l">
                        <a:lnSpc>
                          <a:spcPct val="107000"/>
                        </a:lnSpc>
                        <a:spcBef>
                          <a:spcPts val="0"/>
                        </a:spcBef>
                        <a:spcAft>
                          <a:spcPts val="0"/>
                        </a:spcAft>
                      </a:pPr>
                      <a:r>
                        <a:rPr lang="en-US" sz="1600" dirty="0">
                          <a:effectLst/>
                        </a:rPr>
                        <a:t>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tc>
                  <a:txBody>
                    <a:bodyPr/>
                    <a:lstStyle/>
                    <a:p>
                      <a:pPr marL="0" marR="0">
                        <a:lnSpc>
                          <a:spcPct val="100000"/>
                        </a:lnSpc>
                        <a:spcBef>
                          <a:spcPts val="0"/>
                        </a:spcBef>
                        <a:spcAft>
                          <a:spcPts val="0"/>
                        </a:spcAft>
                      </a:pPr>
                      <a:r>
                        <a:rPr lang="en-US" sz="1600" dirty="0">
                          <a:effectLst/>
                        </a:rPr>
                        <a:t>Rapid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tc>
                  <a:txBody>
                    <a:bodyPr/>
                    <a:lstStyle/>
                    <a:p>
                      <a:pPr marL="0" marR="0">
                        <a:lnSpc>
                          <a:spcPct val="107000"/>
                        </a:lnSpc>
                        <a:spcBef>
                          <a:spcPts val="0"/>
                        </a:spcBef>
                        <a:spcAft>
                          <a:spcPts val="0"/>
                        </a:spcAft>
                      </a:pPr>
                      <a:r>
                        <a:rPr lang="en-US" sz="1600" dirty="0">
                          <a:effectLst/>
                        </a:rPr>
                        <a:t>Approaches</a:t>
                      </a:r>
                      <a:r>
                        <a:rPr lang="en-US" sz="1600" baseline="0" dirty="0">
                          <a:effectLst/>
                        </a:rPr>
                        <a:t> that produce faster answers</a:t>
                      </a:r>
                      <a:endParaRPr lang="en-US" sz="1600" dirty="0">
                        <a:effectLst/>
                      </a:endParaRPr>
                    </a:p>
                  </a:txBody>
                  <a:tcPr marL="51436" marR="51436" marT="0" marB="0" anchor="ctr"/>
                </a:tc>
                <a:extLst>
                  <a:ext uri="{0D108BD9-81ED-4DB2-BD59-A6C34878D82A}">
                    <a16:rowId xmlns:a16="http://schemas.microsoft.com/office/drawing/2014/main" val="10003"/>
                  </a:ext>
                </a:extLst>
              </a:tr>
              <a:tr h="609600">
                <a:tc>
                  <a:txBody>
                    <a:bodyPr/>
                    <a:lstStyle/>
                    <a:p>
                      <a:pPr marL="0" marR="0" algn="l">
                        <a:lnSpc>
                          <a:spcPct val="107000"/>
                        </a:lnSpc>
                        <a:spcBef>
                          <a:spcPts val="0"/>
                        </a:spcBef>
                        <a:spcAft>
                          <a:spcPts val="0"/>
                        </a:spcAft>
                      </a:pPr>
                      <a:r>
                        <a:rPr lang="en-US" sz="1600" dirty="0">
                          <a:effectLst/>
                        </a:rPr>
                        <a:t> 10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tc>
                  <a:txBody>
                    <a:bodyPr/>
                    <a:lstStyle/>
                    <a:p>
                      <a:pPr marL="0" marR="0">
                        <a:lnSpc>
                          <a:spcPct val="107000"/>
                        </a:lnSpc>
                        <a:spcBef>
                          <a:spcPts val="0"/>
                        </a:spcBef>
                        <a:spcAft>
                          <a:spcPts val="0"/>
                        </a:spcAft>
                      </a:pPr>
                      <a:r>
                        <a:rPr lang="en-US" sz="1600" dirty="0">
                          <a:effectLst/>
                        </a:rPr>
                        <a:t>Adaptive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tc>
                  <a:txBody>
                    <a:bodyPr/>
                    <a:lstStyle/>
                    <a:p>
                      <a:pPr marL="0" marR="0">
                        <a:lnSpc>
                          <a:spcPct val="107000"/>
                        </a:lnSpc>
                        <a:spcBef>
                          <a:spcPts val="0"/>
                        </a:spcBef>
                        <a:spcAft>
                          <a:spcPts val="0"/>
                        </a:spcAft>
                      </a:pPr>
                      <a:r>
                        <a:rPr lang="en-US" sz="1600" dirty="0">
                          <a:effectLst/>
                        </a:rPr>
                        <a:t>Best solutions usually evolve over time, as a result of informed hypotheses</a:t>
                      </a:r>
                      <a:r>
                        <a:rPr lang="en-US" sz="1600" baseline="0" dirty="0">
                          <a:effectLst/>
                        </a:rPr>
                        <a:t> and mini-tests with feedback</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tc>
                <a:extLst>
                  <a:ext uri="{0D108BD9-81ED-4DB2-BD59-A6C34878D82A}">
                    <a16:rowId xmlns:a16="http://schemas.microsoft.com/office/drawing/2014/main" val="10004"/>
                  </a:ext>
                </a:extLst>
              </a:tr>
              <a:tr h="533400">
                <a:tc>
                  <a:txBody>
                    <a:bodyPr/>
                    <a:lstStyle/>
                    <a:p>
                      <a:pPr marL="0" marR="0" algn="l">
                        <a:lnSpc>
                          <a:spcPct val="107000"/>
                        </a:lnSpc>
                        <a:spcBef>
                          <a:spcPts val="0"/>
                        </a:spcBef>
                        <a:spcAft>
                          <a:spcPts val="0"/>
                        </a:spcAft>
                      </a:pPr>
                      <a:r>
                        <a:rPr lang="en-US" sz="1600" dirty="0">
                          <a:effectLst/>
                        </a:rPr>
                        <a:t> 11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tc>
                  <a:txBody>
                    <a:bodyPr/>
                    <a:lstStyle/>
                    <a:p>
                      <a:pPr marL="0" marR="0">
                        <a:lnSpc>
                          <a:spcPct val="107000"/>
                        </a:lnSpc>
                        <a:spcBef>
                          <a:spcPts val="0"/>
                        </a:spcBef>
                        <a:spcAft>
                          <a:spcPts val="0"/>
                        </a:spcAft>
                      </a:pPr>
                      <a:r>
                        <a:rPr lang="en-US" sz="1600" dirty="0">
                          <a:effectLst/>
                        </a:rPr>
                        <a:t>Integration of methods;</a:t>
                      </a:r>
                      <a:r>
                        <a:rPr lang="en-US" sz="1600" baseline="0" dirty="0">
                          <a:effectLst/>
                        </a:rPr>
                        <a:t> triangulation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tc>
                  <a:txBody>
                    <a:bodyPr/>
                    <a:lstStyle/>
                    <a:p>
                      <a:pPr marL="0" marR="0">
                        <a:lnSpc>
                          <a:spcPct val="107000"/>
                        </a:lnSpc>
                        <a:spcBef>
                          <a:spcPts val="0"/>
                        </a:spcBef>
                        <a:spcAft>
                          <a:spcPts val="0"/>
                        </a:spcAft>
                      </a:pPr>
                      <a:r>
                        <a:rPr lang="en-US" sz="1600" dirty="0">
                          <a:effectLst/>
                        </a:rPr>
                        <a:t>For</a:t>
                      </a:r>
                      <a:r>
                        <a:rPr lang="en-US" sz="1600" baseline="0" dirty="0">
                          <a:effectLst/>
                        </a:rPr>
                        <a:t> greater understanding, integrated Quantitative and Qualitative methods are often required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extLst>
                  <a:ext uri="{0D108BD9-81ED-4DB2-BD59-A6C34878D82A}">
                    <a16:rowId xmlns:a16="http://schemas.microsoft.com/office/drawing/2014/main" val="10005"/>
                  </a:ext>
                </a:extLst>
              </a:tr>
              <a:tr h="533400">
                <a:tc>
                  <a:txBody>
                    <a:bodyPr/>
                    <a:lstStyle/>
                    <a:p>
                      <a:pPr marL="0" marR="0" algn="l">
                        <a:lnSpc>
                          <a:spcPct val="107000"/>
                        </a:lnSpc>
                        <a:spcBef>
                          <a:spcPts val="0"/>
                        </a:spcBef>
                        <a:spcAft>
                          <a:spcPts val="0"/>
                        </a:spcAft>
                      </a:pPr>
                      <a:r>
                        <a:rPr lang="en-US" sz="1600" dirty="0">
                          <a:effectLst/>
                        </a:rPr>
                        <a:t> </a:t>
                      </a:r>
                      <a:r>
                        <a:rPr lang="en-US" sz="1600" baseline="0" dirty="0">
                          <a:effectLst/>
                        </a:rPr>
                        <a:t>12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tc>
                  <a:txBody>
                    <a:bodyPr/>
                    <a:lstStyle/>
                    <a:p>
                      <a:pPr marL="0" marR="0">
                        <a:lnSpc>
                          <a:spcPct val="107000"/>
                        </a:lnSpc>
                        <a:spcBef>
                          <a:spcPts val="0"/>
                        </a:spcBef>
                        <a:spcAft>
                          <a:spcPts val="0"/>
                        </a:spcAft>
                      </a:pPr>
                      <a:r>
                        <a:rPr lang="en-US" sz="1600" dirty="0">
                          <a:effectLst/>
                        </a:rPr>
                        <a:t> Relevance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tc>
                  <a:txBody>
                    <a:bodyPr/>
                    <a:lstStyle/>
                    <a:p>
                      <a:pPr marL="0" marR="0">
                        <a:lnSpc>
                          <a:spcPct val="107000"/>
                        </a:lnSpc>
                        <a:spcBef>
                          <a:spcPts val="0"/>
                        </a:spcBef>
                        <a:spcAft>
                          <a:spcPts val="0"/>
                        </a:spcAft>
                      </a:pPr>
                      <a:r>
                        <a:rPr lang="en-US" sz="1600" dirty="0">
                          <a:effectLst/>
                        </a:rPr>
                        <a:t>Relevance to stakeholders should be top priority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extLst>
                  <a:ext uri="{0D108BD9-81ED-4DB2-BD59-A6C34878D82A}">
                    <a16:rowId xmlns:a16="http://schemas.microsoft.com/office/drawing/2014/main" val="10006"/>
                  </a:ext>
                </a:extLst>
              </a:tr>
              <a:tr h="26072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cap="small" baseline="0" dirty="0">
                          <a:solidFill>
                            <a:sysClr val="windowText" lastClr="000000"/>
                          </a:solidFill>
                          <a:effectLst/>
                        </a:rPr>
                        <a:t>Flexibility</a:t>
                      </a:r>
                      <a:endParaRPr lang="en-US" sz="1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noFill/>
                  </a:tcPr>
                </a:tc>
                <a:tc hMerge="1">
                  <a:txBody>
                    <a:bodyPr/>
                    <a:lstStyle/>
                    <a:p>
                      <a:pPr marL="0" marR="0">
                        <a:lnSpc>
                          <a:spcPct val="107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hMerge="1">
                  <a:txBody>
                    <a:bodyPr/>
                    <a:lstStyle/>
                    <a:p>
                      <a:pPr marL="0" marR="0">
                        <a:lnSpc>
                          <a:spcPct val="107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7"/>
                  </a:ext>
                </a:extLst>
              </a:tr>
              <a:tr h="577479">
                <a:tc>
                  <a:txBody>
                    <a:bodyPr/>
                    <a:lstStyle/>
                    <a:p>
                      <a:pPr marL="0" marR="0">
                        <a:lnSpc>
                          <a:spcPct val="107000"/>
                        </a:lnSpc>
                        <a:spcBef>
                          <a:spcPts val="0"/>
                        </a:spcBef>
                        <a:spcAft>
                          <a:spcPts val="0"/>
                        </a:spcAft>
                      </a:pPr>
                      <a:r>
                        <a:rPr lang="en-US" sz="1600" baseline="0" dirty="0">
                          <a:effectLst/>
                        </a:rPr>
                        <a:t> 13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tc>
                  <a:txBody>
                    <a:bodyPr/>
                    <a:lstStyle/>
                    <a:p>
                      <a:pPr marL="0" marR="0">
                        <a:lnSpc>
                          <a:spcPct val="100000"/>
                        </a:lnSpc>
                        <a:spcBef>
                          <a:spcPts val="0"/>
                        </a:spcBef>
                        <a:spcAft>
                          <a:spcPts val="0"/>
                        </a:spcAft>
                      </a:pPr>
                      <a:r>
                        <a:rPr lang="en-US" sz="1600" dirty="0">
                          <a:effectLst/>
                        </a:rPr>
                        <a:t>Multiplicity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nchor="ctr"/>
                </a:tc>
                <a:tc>
                  <a:txBody>
                    <a:bodyPr/>
                    <a:lstStyle/>
                    <a:p>
                      <a:pPr marL="0" marR="0">
                        <a:lnSpc>
                          <a:spcPct val="107000"/>
                        </a:lnSpc>
                        <a:spcBef>
                          <a:spcPts val="0"/>
                        </a:spcBef>
                        <a:spcAft>
                          <a:spcPts val="0"/>
                        </a:spcAft>
                      </a:pPr>
                      <a:r>
                        <a:rPr lang="en-US" sz="1600" dirty="0">
                          <a:effectLst/>
                        </a:rPr>
                        <a:t>Encourage and support diverse approaches with the above characteristics (all models are wrong)</a:t>
                      </a:r>
                    </a:p>
                  </a:txBody>
                  <a:tcPr marL="51436" marR="51436" marT="0" marB="0" anchor="ctr"/>
                </a:tc>
                <a:extLst>
                  <a:ext uri="{0D108BD9-81ED-4DB2-BD59-A6C34878D82A}">
                    <a16:rowId xmlns:a16="http://schemas.microsoft.com/office/drawing/2014/main" val="10008"/>
                  </a:ext>
                </a:extLst>
              </a:tr>
              <a:tr h="708716">
                <a:tc>
                  <a:txBody>
                    <a:bodyPr/>
                    <a:lstStyle/>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baseline="0" dirty="0">
                          <a:effectLst/>
                        </a:rPr>
                        <a:t> 14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tc>
                <a:tc>
                  <a:txBody>
                    <a:bodyPr/>
                    <a:lstStyle/>
                    <a:p>
                      <a:pPr marL="0" marR="0">
                        <a:lnSpc>
                          <a:spcPct val="107000"/>
                        </a:lnSpc>
                        <a:spcBef>
                          <a:spcPts val="0"/>
                        </a:spcBef>
                        <a:spcAft>
                          <a:spcPts val="0"/>
                        </a:spcAft>
                      </a:pPr>
                      <a:r>
                        <a:rPr lang="en-US" sz="1600" dirty="0">
                          <a:effectLst/>
                        </a:rPr>
                        <a:t>Respect for diverse approaches; humility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tc>
                <a:tc>
                  <a:txBody>
                    <a:bodyPr/>
                    <a:lstStyle/>
                    <a:p>
                      <a:pPr marL="0" marR="0">
                        <a:lnSpc>
                          <a:spcPct val="107000"/>
                        </a:lnSpc>
                        <a:spcBef>
                          <a:spcPts val="0"/>
                        </a:spcBef>
                        <a:spcAft>
                          <a:spcPts val="0"/>
                        </a:spcAft>
                      </a:pPr>
                      <a:r>
                        <a:rPr lang="en-US" sz="1600" dirty="0">
                          <a:effectLst/>
                        </a:rPr>
                        <a:t>Different perspectives,</a:t>
                      </a:r>
                      <a:r>
                        <a:rPr lang="en-US" sz="1600" baseline="0" dirty="0">
                          <a:effectLst/>
                        </a:rPr>
                        <a:t> goals, methods and approaches are needed. Continuing the same existing approaches will produce the same unsatisfactory results.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6" marR="51436" marT="0" marB="0"/>
                </a:tc>
                <a:extLst>
                  <a:ext uri="{0D108BD9-81ED-4DB2-BD59-A6C34878D82A}">
                    <a16:rowId xmlns:a16="http://schemas.microsoft.com/office/drawing/2014/main" val="10009"/>
                  </a:ext>
                </a:extLst>
              </a:tr>
            </a:tbl>
          </a:graphicData>
        </a:graphic>
      </p:graphicFrame>
      <p:sp>
        <p:nvSpPr>
          <p:cNvPr id="10" name="Oval 9">
            <a:extLst>
              <a:ext uri="{FF2B5EF4-FFF2-40B4-BE49-F238E27FC236}">
                <a16:creationId xmlns:a16="http://schemas.microsoft.com/office/drawing/2014/main" id="{9CB593A6-CDE4-D148-8A7D-A130F9525F0C}"/>
              </a:ext>
            </a:extLst>
          </p:cNvPr>
          <p:cNvSpPr/>
          <p:nvPr/>
        </p:nvSpPr>
        <p:spPr>
          <a:xfrm>
            <a:off x="838200" y="2872823"/>
            <a:ext cx="1582341" cy="4383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4861" name="Oval 10">
            <a:extLst>
              <a:ext uri="{FF2B5EF4-FFF2-40B4-BE49-F238E27FC236}">
                <a16:creationId xmlns:a16="http://schemas.microsoft.com/office/drawing/2014/main" id="{4A1FC435-5C17-E14E-BC93-F2A81438C8AB}"/>
              </a:ext>
            </a:extLst>
          </p:cNvPr>
          <p:cNvSpPr>
            <a:spLocks noChangeArrowheads="1"/>
          </p:cNvSpPr>
          <p:nvPr/>
        </p:nvSpPr>
        <p:spPr bwMode="auto">
          <a:xfrm>
            <a:off x="762000" y="5229138"/>
            <a:ext cx="2590800" cy="767885"/>
          </a:xfrm>
          <a:prstGeom prst="ellipse">
            <a:avLst/>
          </a:prstGeom>
          <a:noFill/>
          <a:ln w="127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8" name="Title 1">
            <a:extLst>
              <a:ext uri="{FF2B5EF4-FFF2-40B4-BE49-F238E27FC236}">
                <a16:creationId xmlns:a16="http://schemas.microsoft.com/office/drawing/2014/main" id="{28FF7D65-13A2-5F4A-B403-23CD304EC2EB}"/>
              </a:ext>
            </a:extLst>
          </p:cNvPr>
          <p:cNvSpPr txBox="1">
            <a:spLocks/>
          </p:cNvSpPr>
          <p:nvPr/>
        </p:nvSpPr>
        <p:spPr>
          <a:xfrm>
            <a:off x="419694" y="329605"/>
            <a:ext cx="7752756" cy="3921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defRPr/>
            </a:pPr>
            <a:r>
              <a:rPr lang="en-US" sz="3200" dirty="0">
                <a:solidFill>
                  <a:schemeClr val="tx1">
                    <a:lumMod val="75000"/>
                    <a:lumOff val="25000"/>
                  </a:schemeClr>
                </a:solidFill>
                <a:latin typeface="Arial" pitchFamily="34" charset="0"/>
              </a:rPr>
              <a:t>Key Characteristics of </a:t>
            </a:r>
            <a:r>
              <a:rPr lang="en-US" sz="3200" dirty="0">
                <a:solidFill>
                  <a:schemeClr val="tx1"/>
                </a:solidFill>
                <a:latin typeface="Arial" pitchFamily="34" charset="0"/>
              </a:rPr>
              <a:t>IS</a:t>
            </a:r>
            <a:r>
              <a:rPr lang="en-US" sz="3200" dirty="0">
                <a:solidFill>
                  <a:schemeClr val="tx1">
                    <a:lumMod val="75000"/>
                    <a:lumOff val="25000"/>
                  </a:schemeClr>
                </a:solidFill>
                <a:latin typeface="Arial" pitchFamily="34" charset="0"/>
              </a:rPr>
              <a:t> Science (cont.)</a:t>
            </a:r>
          </a:p>
        </p:txBody>
      </p:sp>
      <p:sp>
        <p:nvSpPr>
          <p:cNvPr id="6" name="Oval 5">
            <a:extLst>
              <a:ext uri="{FF2B5EF4-FFF2-40B4-BE49-F238E27FC236}">
                <a16:creationId xmlns:a16="http://schemas.microsoft.com/office/drawing/2014/main" id="{9CB593A6-CDE4-D148-8A7D-A130F9525F0C}"/>
              </a:ext>
            </a:extLst>
          </p:cNvPr>
          <p:cNvSpPr/>
          <p:nvPr/>
        </p:nvSpPr>
        <p:spPr>
          <a:xfrm>
            <a:off x="838199" y="1664587"/>
            <a:ext cx="1582341" cy="4383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Tree>
    <p:extLst>
      <p:ext uri="{BB962C8B-B14F-4D97-AF65-F5344CB8AC3E}">
        <p14:creationId xmlns:p14="http://schemas.microsoft.com/office/powerpoint/2010/main" val="862574844"/>
      </p:ext>
    </p:extLst>
  </p:cSld>
  <p:clrMapOvr>
    <a:masterClrMapping/>
  </p:clrMapOvr>
</p:sld>
</file>

<file path=ppt/theme/theme1.xml><?xml version="1.0" encoding="utf-8"?>
<a:theme xmlns:a="http://schemas.openxmlformats.org/drawingml/2006/main" name="Basis">
  <a:themeElements>
    <a:clrScheme name="Basis">
      <a:dk1>
        <a:srgbClr val="000000"/>
      </a:dk1>
      <a:lt1>
        <a:sysClr val="window" lastClr="FFFFFF"/>
      </a:lt1>
      <a:dk2>
        <a:srgbClr val="5E5E5E"/>
      </a:dk2>
      <a:lt2>
        <a:srgbClr val="DDDDDD"/>
      </a:lt2>
      <a:accent1>
        <a:srgbClr val="DF5327"/>
      </a:accent1>
      <a:accent2>
        <a:srgbClr val="A6B727"/>
      </a:accent2>
      <a:accent3>
        <a:srgbClr val="FE9E00"/>
      </a:accent3>
      <a:accent4>
        <a:srgbClr val="418AB3"/>
      </a:accent4>
      <a:accent5>
        <a:srgbClr val="D7D447"/>
      </a:accent5>
      <a:accent6>
        <a:srgbClr val="8383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5B13FF0214BA45B6FDD175697FB3E0" ma:contentTypeVersion="13" ma:contentTypeDescription="Create a new document." ma:contentTypeScope="" ma:versionID="d7b090bc3efb47b64c721981a0585b44">
  <xsd:schema xmlns:xsd="http://www.w3.org/2001/XMLSchema" xmlns:xs="http://www.w3.org/2001/XMLSchema" xmlns:p="http://schemas.microsoft.com/office/2006/metadata/properties" xmlns:ns3="9b80e145-7f39-4cce-b421-a16eaa22d21f" xmlns:ns4="ce888dc0-43bc-4e2b-af15-c9bd816684e9" targetNamespace="http://schemas.microsoft.com/office/2006/metadata/properties" ma:root="true" ma:fieldsID="37360ca62a42dce1326626da0995e487" ns3:_="" ns4:_="">
    <xsd:import namespace="9b80e145-7f39-4cce-b421-a16eaa22d21f"/>
    <xsd:import namespace="ce888dc0-43bc-4e2b-af15-c9bd816684e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80e145-7f39-4cce-b421-a16eaa22d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888dc0-43bc-4e2b-af15-c9bd816684e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8F92E3-DCFE-4F3C-9981-F64B63526C8E}">
  <ds:schemaRefs>
    <ds:schemaRef ds:uri="9b80e145-7f39-4cce-b421-a16eaa22d21f"/>
    <ds:schemaRef ds:uri="http://schemas.microsoft.com/office/infopath/2007/PartnerControls"/>
    <ds:schemaRef ds:uri="http://purl.org/dc/dcmitype/"/>
    <ds:schemaRef ds:uri="ce888dc0-43bc-4e2b-af15-c9bd816684e9"/>
    <ds:schemaRef ds:uri="http://purl.org/dc/elements/1.1/"/>
    <ds:schemaRef ds:uri="http://purl.org/dc/term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F8532D10-D2BB-435C-BD60-CBBC9F2AC5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80e145-7f39-4cce-b421-a16eaa22d21f"/>
    <ds:schemaRef ds:uri="ce888dc0-43bc-4e2b-af15-c9bd816684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44F04D-8540-4B00-9C24-846CB9DA4B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19068</TotalTime>
  <Words>4278</Words>
  <Application>Microsoft Macintosh PowerPoint</Application>
  <PresentationFormat>On-screen Show (4:3)</PresentationFormat>
  <Paragraphs>521</Paragraphs>
  <Slides>50</Slides>
  <Notes>40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MS PGothic</vt:lpstr>
      <vt:lpstr>MS PGothic</vt:lpstr>
      <vt:lpstr>Arial</vt:lpstr>
      <vt:lpstr>Arial Narrow</vt:lpstr>
      <vt:lpstr>Calibri</vt:lpstr>
      <vt:lpstr>Constantia</vt:lpstr>
      <vt:lpstr>Corbel</vt:lpstr>
      <vt:lpstr>Courier New</vt:lpstr>
      <vt:lpstr>Times</vt:lpstr>
      <vt:lpstr>Times New Roman</vt:lpstr>
      <vt:lpstr>Verdana</vt:lpstr>
      <vt:lpstr>Wingdings 2</vt:lpstr>
      <vt:lpstr>Basis</vt:lpstr>
      <vt:lpstr>PowerPoint Presentation</vt:lpstr>
      <vt:lpstr>Objectives</vt:lpstr>
      <vt:lpstr>Need for IS Research</vt:lpstr>
      <vt:lpstr>Too often, we have assumed,  “If you build it…”</vt:lpstr>
      <vt:lpstr>Implementing An Evidence-Based Product (or Obesity Tx Program; or COVID-19 Vaccine) Story</vt:lpstr>
      <vt:lpstr>Conclusions?</vt:lpstr>
      <vt:lpstr> Key Terms</vt:lpstr>
      <vt:lpstr>Key Characteristics of IS Science</vt:lpstr>
      <vt:lpstr>PowerPoint Presentation</vt:lpstr>
      <vt:lpstr>PowerPoint Presentation</vt:lpstr>
      <vt:lpstr>Types of Outcomes in Implementation  Research- focus on setting and staff delivery</vt:lpstr>
      <vt:lpstr>PowerPoint Presentation</vt:lpstr>
      <vt:lpstr>PowerPoint Presentation</vt:lpstr>
      <vt:lpstr>PowerPoint Presentation</vt:lpstr>
      <vt:lpstr>PowerPoint Presentation</vt:lpstr>
      <vt:lpstr>RE-AIM—Health Equity Implications</vt:lpstr>
      <vt:lpstr>PowerPoint Presentation</vt:lpstr>
      <vt:lpstr>My Own Heath Report (MOHR)</vt:lpstr>
      <vt:lpstr>PowerPoint Presentation</vt:lpstr>
      <vt:lpstr>Example of Planning for Context, Equity and Adaptations using RE-AIM in the MOHR Study </vt:lpstr>
      <vt:lpstr>Adoption</vt:lpstr>
      <vt:lpstr>Overall Reach: 1768 of 3591 patients (49.2%)</vt:lpstr>
      <vt:lpstr>Implementation and adaptations (content of computerized system was standardized)</vt:lpstr>
      <vt:lpstr>Effectiveness: Secondary Outcome Have you made any positive changes? </vt:lpstr>
      <vt:lpstr>    </vt:lpstr>
      <vt:lpstr>PowerPoint Presentation</vt:lpstr>
      <vt:lpstr>PowerPoint Presentation</vt:lpstr>
      <vt:lpstr>PowerPoint Presentation</vt:lpstr>
      <vt:lpstr>PowerPoint Presentation</vt:lpstr>
      <vt:lpstr>RE-AIM Summary Points</vt:lpstr>
      <vt:lpstr> All Models (and Methods) Are Wrong…Some Are Useful</vt:lpstr>
      <vt:lpstr>PowerPoint Presentation</vt:lpstr>
      <vt:lpstr>Traditional View of Fidelity and Adaptation: ‘Tug of War’</vt:lpstr>
      <vt:lpstr>Form vs. Function</vt:lpstr>
      <vt:lpstr>Types of Adaptations – Cultural; Resources; AND Local: ALL WITH AND DRIVEN BY STAKEHOLDERS</vt:lpstr>
      <vt:lpstr>Steps in Designing  Impactful IS Research  </vt:lpstr>
      <vt:lpstr>PowerPoint Presentation</vt:lpstr>
      <vt:lpstr>IS Theories, Models + Frameworks are Available!</vt:lpstr>
      <vt:lpstr>PowerPoint Presentation</vt:lpstr>
      <vt:lpstr>Evaluation and Reporting in IS Research</vt:lpstr>
      <vt:lpstr>Equity Issues in Evidence-Based Research:  Evidence on What? (take home point)</vt:lpstr>
      <vt:lpstr>Everything I Know (about Implementation Science)</vt:lpstr>
      <vt:lpstr>PowerPoint Presentation</vt:lpstr>
      <vt:lpstr>PowerPoint Presentation</vt:lpstr>
      <vt:lpstr>Key Science Questions- New and Old</vt:lpstr>
      <vt:lpstr>Areas Ripe for Exploration</vt:lpstr>
      <vt:lpstr>Current IS Funding Opportunities</vt:lpstr>
      <vt:lpstr>Dissemination: What we know</vt:lpstr>
      <vt:lpstr>Adaptation, Fidelity and Tailoring Interest Group</vt:lpstr>
      <vt:lpstr>Designing for Dissemination (D4D)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Webinar</dc:title>
  <dc:creator>Bernal, Sarah (NIH/NCI) [E]</dc:creator>
  <cp:lastModifiedBy>Glasgow, Russell</cp:lastModifiedBy>
  <cp:revision>135</cp:revision>
  <dcterms:created xsi:type="dcterms:W3CDTF">2019-08-02T17:48:05Z</dcterms:created>
  <dcterms:modified xsi:type="dcterms:W3CDTF">2020-12-17T16:10:35Z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2018-03-08T00:00:00Z</vt:filetime>
  </property>
  <property fmtid="{D5CDD505-2E9C-101B-9397-08002B2CF9AE}" pid="3" name="Creator">
    <vt:lpwstr>Microsoft® PowerPoint® 2016</vt:lpwstr>
  </property>
  <property fmtid="{D5CDD505-2E9C-101B-9397-08002B2CF9AE}" pid="4" name="LastSaved">
    <vt:filetime>2019-08-02T00:00:00Z</vt:filetime>
  </property>
  <property fmtid="{D5CDD505-2E9C-101B-9397-08002B2CF9AE}" pid="5" name="ContentTypeId">
    <vt:lpwstr>0x010100595B13FF0214BA45B6FDD175697FB3E0</vt:lpwstr>
  </property>
</Properties>
</file>