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520" r:id="rId3"/>
    <p:sldId id="528" r:id="rId4"/>
    <p:sldId id="521" r:id="rId5"/>
    <p:sldId id="525" r:id="rId6"/>
    <p:sldId id="516" r:id="rId7"/>
  </p:sldIdLst>
  <p:sldSz cx="24387175" cy="13716000"/>
  <p:notesSz cx="7010400" cy="9296400"/>
  <p:defaultTextStyle>
    <a:defPPr>
      <a:defRPr lang="en-US"/>
    </a:defPPr>
    <a:lvl1pPr marL="0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1088639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liam Calo" initials="WC" lastIdx="1" clrIdx="0">
    <p:extLst>
      <p:ext uri="{19B8F6BF-5375-455C-9EA6-DF929625EA0E}">
        <p15:presenceInfo xmlns:p15="http://schemas.microsoft.com/office/powerpoint/2012/main" userId="S-1-5-21-926686505-811670754-2100207009-62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83312" autoAdjust="0"/>
  </p:normalViewPr>
  <p:slideViewPr>
    <p:cSldViewPr snapToGrid="0" snapToObjects="1">
      <p:cViewPr varScale="1">
        <p:scale>
          <a:sx n="29" d="100"/>
          <a:sy n="29" d="100"/>
        </p:scale>
        <p:origin x="804" y="68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350A69-50B0-47DA-B933-B4F63AA6BF01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36E083-4A19-48A5-A008-C891CB2F7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22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E083-4A19-48A5-A008-C891CB2F7B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22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E083-4A19-48A5-A008-C891CB2F7B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29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579D2-C235-4ED6-AECE-F4AE1A05BE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28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579D2-C235-4ED6-AECE-F4AE1A05BE8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52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579D2-C235-4ED6-AECE-F4AE1A05BE8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04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AE10D8E-311E-4900-8D14-FA1784D38CDD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8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F7DC78A-82CA-4BBD-8B3A-911C487B6537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4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5" y="1098550"/>
            <a:ext cx="4349893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AD971C67-BB02-4520-BBAA-942C34B69998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1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5537082-9CCD-48C7-ACFB-74BF95DF13E0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48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A02A7BF-9079-4C0D-8D66-D842A3C4209C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1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3" y="6400801"/>
            <a:ext cx="29065619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1"/>
            <a:ext cx="29065616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6B4354FC-46F5-4AF8-B1C1-85C6B8E892C0}" type="datetime1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1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B0EDABDA-7C08-421A-936D-B2BACBAA3091}" type="datetime1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EFCEC85-5663-4B42-9C38-2985BE2F0BEA}" type="datetime1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9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1615B61-CA1A-481D-A611-C2DCAED00A6F}" type="datetime1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0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C2E677-E6B1-4CC5-9996-26D34053B9D0}" type="datetime1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9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AC93209A-9B2B-47CF-883C-573B87808F8A}" type="datetime1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32E997AB-70A1-1340-8D14-CFD0EA5BA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1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1486481"/>
            <a:ext cx="24387175" cy="2229519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53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1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PSU_MED_RGB_2C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404" y="11887954"/>
            <a:ext cx="4338037" cy="115501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 vert="horz" lIns="217728" tIns="108864" rIns="217728" bIns="10886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200401"/>
            <a:ext cx="21948458" cy="7558365"/>
          </a:xfrm>
          <a:prstGeom prst="rect">
            <a:avLst/>
          </a:prstGeom>
        </p:spPr>
        <p:txBody>
          <a:bodyPr vert="horz" lIns="217728" tIns="108864" rIns="217728" bIns="10886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InspiredTogether_blue_stacked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3193" y="11995126"/>
            <a:ext cx="2674623" cy="95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8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088639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1088639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1088639" rtl="0" eaLnBrk="1" latinLnBrk="0" hangingPunct="1">
        <a:spcBef>
          <a:spcPct val="20000"/>
        </a:spcBef>
        <a:buFont typeface="Arial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1088639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1088639" rtl="0" eaLnBrk="1" latinLnBrk="0" hangingPunct="1">
        <a:spcBef>
          <a:spcPct val="20000"/>
        </a:spcBef>
        <a:buFont typeface="Arial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1088639" rtl="0" eaLnBrk="1" latinLnBrk="0" hangingPunct="1">
        <a:spcBef>
          <a:spcPct val="20000"/>
        </a:spcBef>
        <a:buFont typeface="Arial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1088639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1088639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1088639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1088639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1088639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9038" y="4639987"/>
            <a:ext cx="20729099" cy="294005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</a:rPr>
              <a:t>Improving </a:t>
            </a:r>
            <a:r>
              <a:rPr lang="en-US" sz="7200" b="1" dirty="0">
                <a:solidFill>
                  <a:srgbClr val="0070C0"/>
                </a:solidFill>
              </a:rPr>
              <a:t>vaccine communication interventions through implementation </a:t>
            </a:r>
            <a:r>
              <a:rPr lang="en-US" sz="7200" b="1" dirty="0" smtClean="0">
                <a:solidFill>
                  <a:srgbClr val="0070C0"/>
                </a:solidFill>
              </a:rPr>
              <a:t>science</a:t>
            </a:r>
            <a:endParaRPr lang="en-US" sz="7200" b="1" dirty="0">
              <a:solidFill>
                <a:srgbClr val="0070C0"/>
              </a:solidFill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2297830" y="9166299"/>
            <a:ext cx="19791514" cy="246297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4400" b="1" dirty="0">
                <a:solidFill>
                  <a:schemeClr val="tx1"/>
                </a:solidFill>
                <a:latin typeface="+mj-lt"/>
              </a:rPr>
              <a:t>William A. Calo, PhD, JD</a:t>
            </a:r>
          </a:p>
          <a:p>
            <a:pPr algn="l">
              <a:spcBef>
                <a:spcPts val="0"/>
              </a:spcBef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Assistant </a:t>
            </a: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Professor of Public </a:t>
            </a:r>
            <a:r>
              <a:rPr lang="en-US" sz="4400" dirty="0">
                <a:solidFill>
                  <a:schemeClr val="tx1"/>
                </a:solidFill>
                <a:latin typeface="+mj-lt"/>
              </a:rPr>
              <a:t>Health </a:t>
            </a: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Sciences &amp; Family and Community Medicine</a:t>
            </a:r>
          </a:p>
          <a:p>
            <a:pPr algn="l">
              <a:spcBef>
                <a:spcPts val="0"/>
              </a:spcBef>
            </a:pP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Implementation Research Director, Penn State Project ECHO</a:t>
            </a:r>
            <a:endParaRPr lang="en-US" sz="4400" dirty="0">
              <a:solidFill>
                <a:schemeClr val="tx1"/>
              </a:solidFill>
              <a:latin typeface="+mj-lt"/>
            </a:endParaRPr>
          </a:p>
          <a:p>
            <a:pPr algn="l">
              <a:spcBef>
                <a:spcPts val="0"/>
              </a:spcBef>
            </a:pP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47953" y="-13029"/>
            <a:ext cx="5994966" cy="33789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30300" y="2854986"/>
            <a:ext cx="5630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Implementation Science Lab </a:t>
            </a:r>
          </a:p>
          <a:p>
            <a:pPr algn="ctr"/>
            <a:r>
              <a:rPr lang="en-US" sz="3600" b="1" dirty="0" smtClean="0"/>
              <a:t>for Community Health</a:t>
            </a:r>
          </a:p>
        </p:txBody>
      </p:sp>
    </p:spTree>
    <p:extLst>
      <p:ext uri="{BB962C8B-B14F-4D97-AF65-F5344CB8AC3E}">
        <p14:creationId xmlns:p14="http://schemas.microsoft.com/office/powerpoint/2010/main" val="355825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406" y="2152494"/>
            <a:ext cx="20964292" cy="994115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dirty="0" smtClean="0"/>
              <a:t>Only 54</a:t>
            </a:r>
            <a:r>
              <a:rPr lang="en-US" sz="4400" dirty="0"/>
              <a:t>% of 13-to 17-year-old girls and boys were up-to-date by </a:t>
            </a:r>
            <a:r>
              <a:rPr lang="en-US" sz="4400" dirty="0" smtClean="0"/>
              <a:t>2019</a:t>
            </a:r>
            <a:endParaRPr lang="en-US" sz="44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dirty="0" smtClean="0"/>
              <a:t>Over 34,800 </a:t>
            </a:r>
            <a:r>
              <a:rPr lang="en-US" sz="4400" dirty="0"/>
              <a:t>new </a:t>
            </a:r>
            <a:r>
              <a:rPr lang="en-US" sz="4400" dirty="0" smtClean="0"/>
              <a:t>HPV-related cancers </a:t>
            </a:r>
            <a:r>
              <a:rPr lang="en-US" sz="4400" dirty="0"/>
              <a:t>in U.S. women and men </a:t>
            </a:r>
            <a:r>
              <a:rPr lang="en-US" sz="4400" dirty="0" smtClean="0"/>
              <a:t>annually</a:t>
            </a:r>
            <a:endParaRPr lang="en-US" sz="44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dirty="0" smtClean="0"/>
              <a:t>Evidence-based intervention for vaccine communication are underused:</a:t>
            </a:r>
          </a:p>
          <a:p>
            <a:pPr marL="1088639" lvl="1" indent="0">
              <a:lnSpc>
                <a:spcPct val="110000"/>
              </a:lnSpc>
              <a:spcBef>
                <a:spcPts val="0"/>
              </a:spcBef>
              <a:spcAft>
                <a:spcPts val="4200"/>
              </a:spcAft>
              <a:buNone/>
            </a:pPr>
            <a:r>
              <a:rPr lang="en-US" sz="4400" dirty="0" smtClean="0"/>
              <a:t>	Announcement Approach training 		Systems </a:t>
            </a:r>
            <a:r>
              <a:rPr lang="en-US" sz="4400" dirty="0" smtClean="0"/>
              <a:t>communication  </a:t>
            </a:r>
            <a:endParaRPr lang="en-US" sz="44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dirty="0" smtClean="0"/>
              <a:t>Never tested to support HPV vaccination efforts, the ECHO Model is a promising implementation strategy that allows “hub” specialists to connect with “spokes” to discuss best practices in care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dirty="0" smtClean="0"/>
              <a:t>The objective </a:t>
            </a:r>
            <a:r>
              <a:rPr lang="en-US" sz="4400" dirty="0"/>
              <a:t>of this </a:t>
            </a:r>
            <a:r>
              <a:rPr lang="en-US" sz="4400" dirty="0" smtClean="0"/>
              <a:t>study </a:t>
            </a:r>
            <a:r>
              <a:rPr lang="en-US" sz="4400" dirty="0"/>
              <a:t>is to test the effectiveness </a:t>
            </a:r>
            <a:r>
              <a:rPr lang="en-US" sz="4400" dirty="0" smtClean="0"/>
              <a:t>and implementation of </a:t>
            </a:r>
            <a:r>
              <a:rPr lang="en-US" sz="4400" dirty="0"/>
              <a:t>two ECHO-delivered HPV vaccination communication interventions in </a:t>
            </a:r>
            <a:r>
              <a:rPr lang="en-US" sz="4400" dirty="0" smtClean="0"/>
              <a:t>primary </a:t>
            </a:r>
            <a:r>
              <a:rPr lang="en-US" sz="4400" dirty="0"/>
              <a:t>care </a:t>
            </a:r>
            <a:r>
              <a:rPr lang="en-US" sz="4400" dirty="0" smtClean="0"/>
              <a:t>clinics </a:t>
            </a:r>
            <a:endParaRPr lang="en-US" sz="4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893" y="5000812"/>
            <a:ext cx="1276661" cy="12766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23590" y="4935569"/>
            <a:ext cx="1386508" cy="1386508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677986" y="358368"/>
            <a:ext cx="21382735" cy="1578741"/>
          </a:xfrm>
        </p:spPr>
        <p:txBody>
          <a:bodyPr>
            <a:normAutofit/>
          </a:bodyPr>
          <a:lstStyle/>
          <a:p>
            <a:r>
              <a:rPr lang="en-US" sz="5600" b="1" dirty="0" smtClean="0">
                <a:solidFill>
                  <a:schemeClr val="tx2"/>
                </a:solidFill>
              </a:rPr>
              <a:t>The problem of low HPV vaccination</a:t>
            </a:r>
            <a:endParaRPr lang="en-US" sz="5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066230" y="1863710"/>
            <a:ext cx="16110174" cy="937921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00"/>
          </a:p>
        </p:txBody>
      </p:sp>
      <p:sp>
        <p:nvSpPr>
          <p:cNvPr id="8" name="Oval 7"/>
          <p:cNvSpPr/>
          <p:nvPr/>
        </p:nvSpPr>
        <p:spPr>
          <a:xfrm>
            <a:off x="5488751" y="2739254"/>
            <a:ext cx="11395104" cy="771761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0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03749" y="3011512"/>
            <a:ext cx="38117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CONTEXT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 of vaccine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)information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Vaccine hesitancy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Rural regions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44656" y="2969371"/>
            <a:ext cx="31662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CONTEXT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 demographics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Clinic specialty &amp;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Practice 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Implementation climate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68389" y="6336632"/>
            <a:ext cx="3048125" cy="187004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</a:t>
            </a:r>
            <a:endParaRPr 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Announcement 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 communication</a:t>
            </a: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853805" y="4908362"/>
            <a:ext cx="3281264" cy="34853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strategy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ECHO Model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endCxn id="14" idx="1"/>
          </p:cNvCxnSpPr>
          <p:nvPr/>
        </p:nvCxnSpPr>
        <p:spPr>
          <a:xfrm>
            <a:off x="5135069" y="6686963"/>
            <a:ext cx="947391" cy="98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6082460" y="5204776"/>
            <a:ext cx="3049311" cy="29840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Appropriateness</a:t>
            </a:r>
            <a:endParaRPr lang="en-US" sz="20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Penetration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  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148978" y="6686961"/>
            <a:ext cx="575975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9720929" y="5251275"/>
            <a:ext cx="3049311" cy="29910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Effectiveness (Best Practice Adoption)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 strong recommendation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concerns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systems communication 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3361784" y="5215616"/>
            <a:ext cx="2736273" cy="29910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 (Effectiveness)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HPV vaccine initiation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Up-to-date vaccination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acceptance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2782928" y="6672109"/>
            <a:ext cx="575975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Brace 21"/>
          <p:cNvSpPr/>
          <p:nvPr/>
        </p:nvSpPr>
        <p:spPr>
          <a:xfrm rot="5400000">
            <a:off x="10921256" y="5073289"/>
            <a:ext cx="648656" cy="710832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8600"/>
          </a:p>
        </p:txBody>
      </p:sp>
      <p:sp>
        <p:nvSpPr>
          <p:cNvPr id="23" name="TextBox 22"/>
          <p:cNvSpPr txBox="1"/>
          <p:nvPr/>
        </p:nvSpPr>
        <p:spPr>
          <a:xfrm>
            <a:off x="9165664" y="9036812"/>
            <a:ext cx="4708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PROCESSES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82418" y="8937515"/>
            <a:ext cx="3127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CHARACTERISTICS  </a:t>
            </a:r>
          </a:p>
        </p:txBody>
      </p:sp>
      <p:sp>
        <p:nvSpPr>
          <p:cNvPr id="25" name="Right Brace 24"/>
          <p:cNvSpPr/>
          <p:nvPr/>
        </p:nvSpPr>
        <p:spPr>
          <a:xfrm rot="3684026">
            <a:off x="4580599" y="7924720"/>
            <a:ext cx="381516" cy="16142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8600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730948" y="589900"/>
            <a:ext cx="8780738" cy="97922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2"/>
                </a:solidFill>
              </a:rPr>
              <a:t>Conceptual model 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006280" y="3762405"/>
            <a:ext cx="550723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Consolidated Framework for Implementation Research (CFIR)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Outcomes Framework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outcome – Effectiveness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outcome </a:t>
            </a:r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Effectiveness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outcome- – Implementation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outcome </a:t>
            </a:r>
            <a:r>
              <a:rPr lang="en-US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863670" y="10659315"/>
            <a:ext cx="4892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NCI R37CA253279 (Calo) </a:t>
            </a:r>
            <a:endParaRPr lang="en-US" sz="3600" dirty="0"/>
          </a:p>
        </p:txBody>
      </p:sp>
      <p:sp>
        <p:nvSpPr>
          <p:cNvPr id="21" name="Rectangle 20"/>
          <p:cNvSpPr/>
          <p:nvPr/>
        </p:nvSpPr>
        <p:spPr>
          <a:xfrm>
            <a:off x="15863670" y="10012984"/>
            <a:ext cx="79645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ClinicalTrials.gov Identifier: NCT04587167</a:t>
            </a:r>
          </a:p>
        </p:txBody>
      </p:sp>
    </p:spTree>
    <p:extLst>
      <p:ext uri="{BB962C8B-B14F-4D97-AF65-F5344CB8AC3E}">
        <p14:creationId xmlns:p14="http://schemas.microsoft.com/office/powerpoint/2010/main" val="330079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1694984" y="843093"/>
            <a:ext cx="20139101" cy="1247294"/>
          </a:xfrm>
          <a:prstGeom prst="rect">
            <a:avLst/>
          </a:prstGeom>
        </p:spPr>
        <p:txBody>
          <a:bodyPr vert="horz" lIns="217728" tIns="108864" rIns="217728" bIns="108864" rtlCol="0">
            <a:noAutofit/>
          </a:bodyPr>
          <a:lstStyle>
            <a:lvl1pPr marL="816479" indent="-816479" algn="l" defTabSz="1088639" rtl="0" eaLnBrk="1" latinLnBrk="0" hangingPunct="1">
              <a:spcBef>
                <a:spcPct val="20000"/>
              </a:spcBef>
              <a:buFont typeface="Arial"/>
              <a:buChar char="•"/>
              <a:defRPr sz="7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69038" indent="-680399" algn="l" defTabSz="1088639" rtl="0" eaLnBrk="1" latinLnBrk="0" hangingPunct="1">
              <a:spcBef>
                <a:spcPct val="20000"/>
              </a:spcBef>
              <a:buFont typeface="Arial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21597" indent="-544319" algn="l" defTabSz="1088639" rtl="0" eaLnBrk="1" latinLnBrk="0" hangingPunct="1">
              <a:spcBef>
                <a:spcPct val="20000"/>
              </a:spcBef>
              <a:buFont typeface="Arial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10236" indent="-544319" algn="l" defTabSz="1088639" rtl="0" eaLnBrk="1" latinLnBrk="0" hangingPunct="1">
              <a:spcBef>
                <a:spcPct val="20000"/>
              </a:spcBef>
              <a:buFont typeface="Arial"/>
              <a:buChar char="–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98875" indent="-544319" algn="l" defTabSz="1088639" rtl="0" eaLnBrk="1" latinLnBrk="0" hangingPunct="1">
              <a:spcBef>
                <a:spcPct val="20000"/>
              </a:spcBef>
              <a:buFont typeface="Arial"/>
              <a:buChar char="»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87514" indent="-544319" algn="l" defTabSz="1088639" rtl="0" eaLnBrk="1" latinLnBrk="0" hangingPunct="1">
              <a:spcBef>
                <a:spcPct val="20000"/>
              </a:spcBef>
              <a:buFont typeface="Arial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76153" indent="-544319" algn="l" defTabSz="1088639" rtl="0" eaLnBrk="1" latinLnBrk="0" hangingPunct="1">
              <a:spcBef>
                <a:spcPct val="20000"/>
              </a:spcBef>
              <a:buFont typeface="Arial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64792" indent="-544319" algn="l" defTabSz="1088639" rtl="0" eaLnBrk="1" latinLnBrk="0" hangingPunct="1">
              <a:spcBef>
                <a:spcPct val="20000"/>
              </a:spcBef>
              <a:buFont typeface="Arial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53431" indent="-544319" algn="l" defTabSz="1088639" rtl="0" eaLnBrk="1" latinLnBrk="0" hangingPunct="1">
              <a:spcBef>
                <a:spcPct val="20000"/>
              </a:spcBef>
              <a:buFont typeface="Arial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5400" b="1" dirty="0" smtClean="0">
                <a:solidFill>
                  <a:schemeClr val="tx2"/>
                </a:solidFill>
              </a:rPr>
              <a:t>3-arm RCT with 36 primary care clinics in rural Pennsylvania</a:t>
            </a:r>
          </a:p>
        </p:txBody>
      </p:sp>
      <p:sp>
        <p:nvSpPr>
          <p:cNvPr id="8" name="Rectangle 7"/>
          <p:cNvSpPr/>
          <p:nvPr/>
        </p:nvSpPr>
        <p:spPr>
          <a:xfrm>
            <a:off x="1984934" y="2408659"/>
            <a:ext cx="5954729" cy="959011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HPV ECHO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902230" y="2408665"/>
            <a:ext cx="6016838" cy="959010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HPV ECHO+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5862337" y="2408660"/>
            <a:ext cx="5971749" cy="959011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84934" y="3367671"/>
            <a:ext cx="5954729" cy="1598478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902230" y="3367676"/>
            <a:ext cx="6016838" cy="1598473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5862337" y="3367671"/>
            <a:ext cx="5971749" cy="1598474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8713" y="3586179"/>
            <a:ext cx="1280271" cy="128027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29702" y="3582768"/>
            <a:ext cx="1228286" cy="127666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44933" y="3527845"/>
            <a:ext cx="1333971" cy="1386508"/>
          </a:xfrm>
          <a:prstGeom prst="rect">
            <a:avLst/>
          </a:prstGeom>
        </p:spPr>
      </p:pic>
      <p:pic>
        <p:nvPicPr>
          <p:cNvPr id="22" name="Graphic 3" descr="Badge Cross outline">
            <a:extLst>
              <a:ext uri="{FF2B5EF4-FFF2-40B4-BE49-F238E27FC236}">
                <a16:creationId xmlns:a16="http://schemas.microsoft.com/office/drawing/2014/main" xmlns="" id="{069F04D3-97DE-4286-9645-EBEE6F9100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8083903" y="3505538"/>
            <a:ext cx="1429855" cy="1438303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166259" y="5184651"/>
            <a:ext cx="57734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10 one-hour sessions </a:t>
            </a:r>
            <a:r>
              <a:rPr lang="en-US" sz="3200" dirty="0"/>
              <a:t>will be held twice a month </a:t>
            </a:r>
            <a:r>
              <a:rPr lang="en-US" sz="3200" dirty="0" smtClean="0"/>
              <a:t>at </a:t>
            </a:r>
            <a:r>
              <a:rPr lang="en-US" sz="3200" dirty="0"/>
              <a:t>regularly scheduled times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Brief didactic presentations following Announcement Approach </a:t>
            </a:r>
            <a:r>
              <a:rPr lang="en-US" sz="3200" dirty="0" smtClean="0"/>
              <a:t>training   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1-2 case presentations per session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Online resource library with infographic cards, recorded sessions, and other materials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No cost CME (up to 10 hours)</a:t>
            </a:r>
            <a:endParaRPr lang="en-US" sz="3200" dirty="0"/>
          </a:p>
        </p:txBody>
      </p:sp>
      <p:sp>
        <p:nvSpPr>
          <p:cNvPr id="29" name="Rectangle 28"/>
          <p:cNvSpPr/>
          <p:nvPr/>
        </p:nvSpPr>
        <p:spPr>
          <a:xfrm>
            <a:off x="1984940" y="4966149"/>
            <a:ext cx="5954728" cy="6229678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907005" y="4943841"/>
            <a:ext cx="6011630" cy="5069144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5862338" y="4943840"/>
            <a:ext cx="5971748" cy="2884315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863670" y="10659315"/>
            <a:ext cx="4892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NCI R37CA253279 (Calo) </a:t>
            </a:r>
            <a:endParaRPr lang="en-US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9143196" y="5203239"/>
            <a:ext cx="57734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Same HPV ECHO curriculum </a:t>
            </a:r>
          </a:p>
          <a:p>
            <a:endParaRPr lang="en-US" sz="3200" i="1" dirty="0" smtClean="0"/>
          </a:p>
          <a:p>
            <a:r>
              <a:rPr lang="en-US" sz="3200" i="1" dirty="0" smtClean="0"/>
              <a:t>PLUS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Electronic recall </a:t>
            </a:r>
            <a:r>
              <a:rPr lang="en-US" sz="3200" dirty="0"/>
              <a:t>notices to </a:t>
            </a:r>
            <a:r>
              <a:rPr lang="en-US" sz="3200" dirty="0" smtClean="0"/>
              <a:t>vaccine-declining parents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Research-tested </a:t>
            </a:r>
            <a:r>
              <a:rPr lang="en-US" sz="3200" dirty="0"/>
              <a:t>messages to </a:t>
            </a:r>
            <a:r>
              <a:rPr lang="en-US" sz="3200" dirty="0" smtClean="0"/>
              <a:t>address parent concerns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Visual </a:t>
            </a:r>
            <a:r>
              <a:rPr lang="en-US" sz="3200" dirty="0"/>
              <a:t>aids </a:t>
            </a:r>
            <a:r>
              <a:rPr lang="en-US" sz="3200" dirty="0" smtClean="0"/>
              <a:t>(infographic) to </a:t>
            </a:r>
            <a:r>
              <a:rPr lang="en-US" sz="3200" dirty="0"/>
              <a:t>facilitate comprehension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016078" y="5104012"/>
            <a:ext cx="57734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No intervention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At the end of </a:t>
            </a:r>
            <a:r>
              <a:rPr lang="en-US" sz="3200" dirty="0" smtClean="0"/>
              <a:t>the study</a:t>
            </a:r>
            <a:r>
              <a:rPr lang="en-US" sz="3200" dirty="0" smtClean="0"/>
              <a:t>, </a:t>
            </a:r>
            <a:r>
              <a:rPr lang="en-US" sz="3200" dirty="0" smtClean="0"/>
              <a:t>clinics will be offered access to online resource </a:t>
            </a:r>
            <a:r>
              <a:rPr lang="en-US" sz="3200" dirty="0" smtClean="0"/>
              <a:t>library and recall notices </a:t>
            </a:r>
            <a:endParaRPr lang="en-US" sz="32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5863670" y="10012984"/>
            <a:ext cx="79645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ClinicalTrials.gov Identifier: NCT04587167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474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616182"/>
            <a:ext cx="21948458" cy="1457944"/>
          </a:xfrm>
        </p:spPr>
        <p:txBody>
          <a:bodyPr>
            <a:normAutofit/>
          </a:bodyPr>
          <a:lstStyle/>
          <a:p>
            <a:r>
              <a:rPr lang="en-US" sz="5600" b="1" dirty="0" smtClean="0">
                <a:solidFill>
                  <a:schemeClr val="tx2"/>
                </a:solidFill>
              </a:rPr>
              <a:t>Effectiveness-implementation hybrid design</a:t>
            </a:r>
            <a:endParaRPr lang="en-US" sz="56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19359" y="4416652"/>
            <a:ext cx="10775238" cy="7902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000" b="1" i="1" dirty="0" smtClean="0"/>
              <a:t>Primary </a:t>
            </a:r>
            <a:r>
              <a:rPr lang="en-US" sz="4000" b="1" i="1" dirty="0"/>
              <a:t>outcome </a:t>
            </a:r>
            <a:r>
              <a:rPr lang="en-US" sz="4000" dirty="0"/>
              <a:t>is HPV vaccine initiation (≥1 doses) among adolescents, ages 11-14, between baseline and 12-month follow-up at the clinic </a:t>
            </a:r>
            <a:r>
              <a:rPr lang="en-US" sz="4000" dirty="0" smtClean="0"/>
              <a:t>level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000" b="1" i="1" dirty="0" smtClean="0"/>
              <a:t>H1: </a:t>
            </a:r>
            <a:r>
              <a:rPr lang="en-US" sz="4000" dirty="0" smtClean="0"/>
              <a:t>HPV ECHO and HPV ECHO+ </a:t>
            </a:r>
            <a:r>
              <a:rPr lang="en-US" sz="4000" dirty="0"/>
              <a:t>will increase vaccination compared to </a:t>
            </a:r>
            <a:r>
              <a:rPr lang="en-US" sz="4000" dirty="0" smtClean="0"/>
              <a:t>control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000" b="1" i="1" dirty="0" smtClean="0"/>
              <a:t>H2: </a:t>
            </a:r>
            <a:r>
              <a:rPr lang="en-US" sz="4000" dirty="0" smtClean="0"/>
              <a:t>HPV ECHO+ will show higher vaccination rates </a:t>
            </a:r>
            <a:endParaRPr lang="en-US" sz="4000" dirty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000" b="1" i="1" dirty="0" smtClean="0"/>
              <a:t>Secondary </a:t>
            </a:r>
            <a:r>
              <a:rPr lang="en-US" sz="4000" b="1" i="1" dirty="0"/>
              <a:t>outcomes </a:t>
            </a:r>
            <a:r>
              <a:rPr lang="en-US" sz="4000" dirty="0"/>
              <a:t>include vaccination by gender, </a:t>
            </a:r>
            <a:r>
              <a:rPr lang="en-US" sz="4000" dirty="0" smtClean="0"/>
              <a:t>other age groups, up-to-date, and </a:t>
            </a:r>
            <a:r>
              <a:rPr lang="en-US" sz="4000" dirty="0"/>
              <a:t>at interim time </a:t>
            </a:r>
            <a:r>
              <a:rPr lang="en-US" sz="4000" dirty="0" smtClean="0"/>
              <a:t>points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544462" y="4416652"/>
            <a:ext cx="10779470" cy="7902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000" b="1" i="1" dirty="0" smtClean="0"/>
              <a:t>Primary </a:t>
            </a:r>
            <a:r>
              <a:rPr lang="en-US" sz="4000" b="1" i="1" dirty="0"/>
              <a:t>outcome </a:t>
            </a:r>
            <a:r>
              <a:rPr lang="en-US" sz="4000" dirty="0" smtClean="0"/>
              <a:t>is cost </a:t>
            </a:r>
            <a:r>
              <a:rPr lang="en-US" sz="4000" dirty="0"/>
              <a:t>to </a:t>
            </a:r>
            <a:r>
              <a:rPr lang="en-US" sz="4000" dirty="0" smtClean="0"/>
              <a:t>clinics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000" b="1" i="1" dirty="0" smtClean="0"/>
              <a:t>H3: </a:t>
            </a:r>
            <a:r>
              <a:rPr lang="en-US" sz="4000" dirty="0" smtClean="0"/>
              <a:t>Clinics </a:t>
            </a:r>
            <a:r>
              <a:rPr lang="en-US" sz="4000" dirty="0"/>
              <a:t>receiving HPV </a:t>
            </a:r>
            <a:r>
              <a:rPr lang="en-US" sz="4000" dirty="0" smtClean="0"/>
              <a:t>ECHO+ </a:t>
            </a:r>
            <a:r>
              <a:rPr lang="en-US" sz="4000" dirty="0"/>
              <a:t>will incur higher overall costs but lower cost per additional vaccine dose </a:t>
            </a:r>
            <a:r>
              <a:rPr lang="en-US" sz="4000" dirty="0" smtClean="0"/>
              <a:t>delivered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000" b="1" i="1" dirty="0" smtClean="0"/>
              <a:t>Secondary </a:t>
            </a:r>
            <a:r>
              <a:rPr lang="en-US" sz="4000" b="1" i="1" dirty="0"/>
              <a:t>outcomes </a:t>
            </a:r>
            <a:r>
              <a:rPr lang="en-US" sz="4000" dirty="0" smtClean="0"/>
              <a:t>are acceptability</a:t>
            </a:r>
            <a:r>
              <a:rPr lang="en-US" sz="4000" dirty="0"/>
              <a:t>, appropriateness, adoption, penetration, and sustainability.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000" b="1" i="1" dirty="0" smtClean="0"/>
              <a:t>H4: </a:t>
            </a:r>
            <a:r>
              <a:rPr lang="en-US" sz="4000" dirty="0" smtClean="0"/>
              <a:t>Clinics </a:t>
            </a:r>
            <a:r>
              <a:rPr lang="en-US" sz="4000" dirty="0"/>
              <a:t>in both intervention arms will perform equally highly on all other non-cost </a:t>
            </a:r>
            <a:r>
              <a:rPr lang="en-US" sz="4000" dirty="0" smtClean="0"/>
              <a:t>outcomes </a:t>
            </a:r>
            <a:endParaRPr lang="en-US" sz="4000" dirty="0"/>
          </a:p>
        </p:txBody>
      </p:sp>
      <p:sp>
        <p:nvSpPr>
          <p:cNvPr id="7" name="Rounded Rectangle 6"/>
          <p:cNvSpPr/>
          <p:nvPr/>
        </p:nvSpPr>
        <p:spPr>
          <a:xfrm>
            <a:off x="2213411" y="2572561"/>
            <a:ext cx="8224130" cy="1479468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Clinical Effectiveness Research Aim 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14385156" y="2624674"/>
            <a:ext cx="7359722" cy="1479468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Implementation Research Aim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759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442951"/>
            <a:ext cx="21948458" cy="1569456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Implementation Science </a:t>
            </a:r>
            <a:r>
              <a:rPr lang="en-US" sz="5400" b="1" dirty="0">
                <a:solidFill>
                  <a:schemeClr val="tx2"/>
                </a:solidFill>
              </a:rPr>
              <a:t>C</a:t>
            </a:r>
            <a:r>
              <a:rPr lang="en-US" sz="5400" b="1" dirty="0" smtClean="0">
                <a:solidFill>
                  <a:schemeClr val="tx2"/>
                </a:solidFill>
              </a:rPr>
              <a:t>ommunity at PSCOM</a:t>
            </a:r>
            <a:endParaRPr lang="en-US" sz="5400" b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7572" y="2137873"/>
            <a:ext cx="3240706" cy="42815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6036" y="2137872"/>
            <a:ext cx="3326103" cy="42815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64504" y="2118732"/>
            <a:ext cx="64462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Jennifer Kraschnewski, MD, MPH</a:t>
            </a:r>
            <a:endParaRPr lang="en-US" sz="3600" b="1" dirty="0"/>
          </a:p>
          <a:p>
            <a:r>
              <a:rPr lang="en-US" sz="3600" dirty="0" smtClean="0"/>
              <a:t>Director, Project ECHO </a:t>
            </a:r>
          </a:p>
          <a:p>
            <a:endParaRPr lang="en-US" sz="3600" dirty="0" smtClean="0"/>
          </a:p>
          <a:p>
            <a:r>
              <a:rPr lang="en-US" sz="3600" dirty="0" smtClean="0"/>
              <a:t>RCT to evaluate the use </a:t>
            </a:r>
            <a:r>
              <a:rPr lang="en-US" sz="3600" dirty="0"/>
              <a:t>of </a:t>
            </a:r>
            <a:r>
              <a:rPr lang="en-US" sz="3600" dirty="0" smtClean="0"/>
              <a:t>Project ECHO to increase adoption of COVID-19 infection control best practices in 200 nursing homes  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6145795" y="2118732"/>
            <a:ext cx="62407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Jennifer Moss, PhD</a:t>
            </a:r>
          </a:p>
          <a:p>
            <a:endParaRPr lang="en-US" sz="3600" dirty="0" smtClean="0"/>
          </a:p>
          <a:p>
            <a:r>
              <a:rPr lang="en-US" sz="3600" dirty="0" smtClean="0"/>
              <a:t>Implementation evaluation of </a:t>
            </a:r>
            <a:r>
              <a:rPr lang="en-US" sz="3600" dirty="0"/>
              <a:t>self-sampling tools for cancer screening </a:t>
            </a:r>
            <a:r>
              <a:rPr lang="en-US" sz="3600" dirty="0" smtClean="0"/>
              <a:t>in </a:t>
            </a:r>
            <a:r>
              <a:rPr lang="en-US" sz="3600" dirty="0"/>
              <a:t>rural and racially-segregated communities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924" y="6816199"/>
            <a:ext cx="3425215" cy="42815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64504" y="6739970"/>
            <a:ext cx="62407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Katie Schmitz, PhD</a:t>
            </a:r>
          </a:p>
          <a:p>
            <a:r>
              <a:rPr lang="en-US" sz="3600" dirty="0" smtClean="0"/>
              <a:t>Director, The ONE Group</a:t>
            </a:r>
          </a:p>
          <a:p>
            <a:endParaRPr lang="en-US" sz="3600" dirty="0"/>
          </a:p>
          <a:p>
            <a:r>
              <a:rPr lang="en-US" sz="3600" dirty="0" smtClean="0"/>
              <a:t>Use of technology to facilitate the dissemination of best-practice guidelines for exercise oncology among patients and community oncology centers </a:t>
            </a:r>
          </a:p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27571" y="6606657"/>
            <a:ext cx="5994966" cy="3378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670102" y="9560980"/>
            <a:ext cx="100835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Implementation Science Lab for Community Health</a:t>
            </a:r>
          </a:p>
          <a:p>
            <a:r>
              <a:rPr lang="en-US" sz="3600" dirty="0"/>
              <a:t>https://sites.psu.edu/impscilab/</a:t>
            </a:r>
          </a:p>
          <a:p>
            <a:r>
              <a:rPr lang="en-US" sz="3600" dirty="0" smtClean="0"/>
              <a:t>wcalo@pennstatehealth.psu.edu </a:t>
            </a:r>
          </a:p>
        </p:txBody>
      </p:sp>
    </p:spTree>
    <p:extLst>
      <p:ext uri="{BB962C8B-B14F-4D97-AF65-F5344CB8AC3E}">
        <p14:creationId xmlns:p14="http://schemas.microsoft.com/office/powerpoint/2010/main" val="285208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8506</TotalTime>
  <Words>538</Words>
  <Application>Microsoft Office PowerPoint</Application>
  <PresentationFormat>Custom</PresentationFormat>
  <Paragraphs>104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Improving vaccine communication interventions through implementation science</vt:lpstr>
      <vt:lpstr>The problem of low HPV vaccination</vt:lpstr>
      <vt:lpstr>Conceptual model </vt:lpstr>
      <vt:lpstr>PowerPoint Presentation</vt:lpstr>
      <vt:lpstr>Effectiveness-implementation hybrid design</vt:lpstr>
      <vt:lpstr>Implementation Science Community at PSCOM</vt:lpstr>
    </vt:vector>
  </TitlesOfParts>
  <Company>penn state hershey medical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hansell</dc:creator>
  <cp:lastModifiedBy>William Calo</cp:lastModifiedBy>
  <cp:revision>466</cp:revision>
  <cp:lastPrinted>2018-11-09T21:44:52Z</cp:lastPrinted>
  <dcterms:created xsi:type="dcterms:W3CDTF">2016-02-16T18:39:30Z</dcterms:created>
  <dcterms:modified xsi:type="dcterms:W3CDTF">2020-12-18T17:36:45Z</dcterms:modified>
</cp:coreProperties>
</file>