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57" r:id="rId3"/>
    <p:sldId id="299" r:id="rId4"/>
    <p:sldId id="295" r:id="rId5"/>
    <p:sldId id="375" r:id="rId6"/>
    <p:sldId id="308" r:id="rId7"/>
    <p:sldId id="335" r:id="rId8"/>
    <p:sldId id="338" r:id="rId9"/>
    <p:sldId id="324" r:id="rId10"/>
    <p:sldId id="326" r:id="rId11"/>
    <p:sldId id="346" r:id="rId12"/>
    <p:sldId id="363" r:id="rId13"/>
    <p:sldId id="364" r:id="rId14"/>
    <p:sldId id="369" r:id="rId15"/>
    <p:sldId id="406" r:id="rId16"/>
    <p:sldId id="374" r:id="rId17"/>
    <p:sldId id="389" r:id="rId18"/>
    <p:sldId id="384" r:id="rId19"/>
    <p:sldId id="385" r:id="rId20"/>
    <p:sldId id="386" r:id="rId21"/>
    <p:sldId id="412" r:id="rId22"/>
    <p:sldId id="387" r:id="rId23"/>
    <p:sldId id="392" r:id="rId24"/>
    <p:sldId id="397" r:id="rId25"/>
    <p:sldId id="402" r:id="rId26"/>
    <p:sldId id="405" r:id="rId27"/>
    <p:sldId id="398" r:id="rId28"/>
    <p:sldId id="400" r:id="rId29"/>
    <p:sldId id="414" r:id="rId30"/>
    <p:sldId id="415" r:id="rId31"/>
    <p:sldId id="376" r:id="rId32"/>
    <p:sldId id="381" r:id="rId33"/>
    <p:sldId id="382" r:id="rId34"/>
    <p:sldId id="355" r:id="rId35"/>
    <p:sldId id="409" r:id="rId36"/>
    <p:sldId id="411" r:id="rId37"/>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guide id="3" pos="5088" userDrawn="1">
          <p15:clr>
            <a:srgbClr val="A4A3A4"/>
          </p15:clr>
        </p15:guide>
        <p15:guide id="4" pos="25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B26"/>
    <a:srgbClr val="1EA185"/>
    <a:srgbClr val="3C255B"/>
    <a:srgbClr val="572E29"/>
    <a:srgbClr val="FB6905"/>
    <a:srgbClr val="911F27"/>
    <a:srgbClr val="C77E1E"/>
    <a:srgbClr val="BD392F"/>
    <a:srgbClr val="9BBB5C"/>
    <a:srgbClr val="4454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0" autoAdjust="0"/>
    <p:restoredTop sz="95578"/>
  </p:normalViewPr>
  <p:slideViewPr>
    <p:cSldViewPr snapToGrid="0">
      <p:cViewPr varScale="1">
        <p:scale>
          <a:sx n="121" d="100"/>
          <a:sy n="121" d="100"/>
        </p:scale>
        <p:origin x="200" y="200"/>
      </p:cViewPr>
      <p:guideLst>
        <p:guide orient="horz" pos="2160"/>
        <p:guide pos="3816"/>
        <p:guide pos="5088"/>
        <p:guide pos="25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3177" tIns="46589" rIns="93177" bIns="46589" rtlCol="0"/>
          <a:lstStyle>
            <a:lvl1pPr algn="r">
              <a:defRPr sz="1200"/>
            </a:lvl1pPr>
          </a:lstStyle>
          <a:p>
            <a:fld id="{150D811D-5F49-483D-9F93-4EF4652320E8}" type="datetimeFigureOut">
              <a:rPr lang="en-US" smtClean="0"/>
              <a:t>9/20/21</a:t>
            </a:fld>
            <a:endParaRPr lang="en-US"/>
          </a:p>
        </p:txBody>
      </p:sp>
      <p:sp>
        <p:nvSpPr>
          <p:cNvPr id="4" name="Footer Placeholder 3"/>
          <p:cNvSpPr>
            <a:spLocks noGrp="1"/>
          </p:cNvSpPr>
          <p:nvPr>
            <p:ph type="ftr" sz="quarter" idx="2"/>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8"/>
            <a:ext cx="2982119" cy="466433"/>
          </a:xfrm>
          <a:prstGeom prst="rect">
            <a:avLst/>
          </a:prstGeom>
        </p:spPr>
        <p:txBody>
          <a:bodyPr vert="horz" lIns="93177" tIns="46589" rIns="93177" bIns="46589" rtlCol="0" anchor="b"/>
          <a:lstStyle>
            <a:lvl1pPr algn="r">
              <a:defRPr sz="1200"/>
            </a:lvl1pPr>
          </a:lstStyle>
          <a:p>
            <a:fld id="{25992874-7A29-4D42-8215-9C6AADFD977A}" type="slidenum">
              <a:rPr lang="en-US" smtClean="0"/>
              <a:t>‹#›</a:t>
            </a:fld>
            <a:endParaRPr lang="en-US"/>
          </a:p>
        </p:txBody>
      </p:sp>
    </p:spTree>
    <p:extLst>
      <p:ext uri="{BB962C8B-B14F-4D97-AF65-F5344CB8AC3E}">
        <p14:creationId xmlns:p14="http://schemas.microsoft.com/office/powerpoint/2010/main" val="372357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3177" tIns="46589" rIns="93177" bIns="46589" rtlCol="0"/>
          <a:lstStyle>
            <a:lvl1pPr algn="r">
              <a:defRPr sz="1200"/>
            </a:lvl1pPr>
          </a:lstStyle>
          <a:p>
            <a:fld id="{D5187620-B081-4277-9BEB-F66C3165A2B7}" type="datetimeFigureOut">
              <a:rPr lang="en-US" smtClean="0"/>
              <a:t>9/20/21</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8"/>
            <a:ext cx="2982119" cy="466433"/>
          </a:xfrm>
          <a:prstGeom prst="rect">
            <a:avLst/>
          </a:prstGeom>
        </p:spPr>
        <p:txBody>
          <a:bodyPr vert="horz" lIns="93177" tIns="46589" rIns="93177" bIns="46589" rtlCol="0" anchor="b"/>
          <a:lstStyle>
            <a:lvl1pPr algn="r">
              <a:defRPr sz="1200"/>
            </a:lvl1pPr>
          </a:lstStyle>
          <a:p>
            <a:fld id="{A66473F8-F8B1-4CCD-ABD9-6305753C0EB3}" type="slidenum">
              <a:rPr lang="en-US" smtClean="0"/>
              <a:t>‹#›</a:t>
            </a:fld>
            <a:endParaRPr lang="en-US"/>
          </a:p>
        </p:txBody>
      </p:sp>
    </p:spTree>
    <p:extLst>
      <p:ext uri="{BB962C8B-B14F-4D97-AF65-F5344CB8AC3E}">
        <p14:creationId xmlns:p14="http://schemas.microsoft.com/office/powerpoint/2010/main" val="2136562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473F8-F8B1-4CCD-ABD9-6305753C0EB3}" type="slidenum">
              <a:rPr lang="en-US" smtClean="0"/>
              <a:t>1</a:t>
            </a:fld>
            <a:endParaRPr lang="en-US"/>
          </a:p>
        </p:txBody>
      </p:sp>
    </p:spTree>
    <p:extLst>
      <p:ext uri="{BB962C8B-B14F-4D97-AF65-F5344CB8AC3E}">
        <p14:creationId xmlns:p14="http://schemas.microsoft.com/office/powerpoint/2010/main" val="2093288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473F8-F8B1-4CCD-ABD9-6305753C0EB3}" type="slidenum">
              <a:rPr lang="en-US" smtClean="0"/>
              <a:t>18</a:t>
            </a:fld>
            <a:endParaRPr lang="en-US"/>
          </a:p>
        </p:txBody>
      </p:sp>
    </p:spTree>
    <p:extLst>
      <p:ext uri="{BB962C8B-B14F-4D97-AF65-F5344CB8AC3E}">
        <p14:creationId xmlns:p14="http://schemas.microsoft.com/office/powerpoint/2010/main" val="3221068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473F8-F8B1-4CCD-ABD9-6305753C0EB3}" type="slidenum">
              <a:rPr lang="en-US" smtClean="0"/>
              <a:t>19</a:t>
            </a:fld>
            <a:endParaRPr lang="en-US"/>
          </a:p>
        </p:txBody>
      </p:sp>
    </p:spTree>
    <p:extLst>
      <p:ext uri="{BB962C8B-B14F-4D97-AF65-F5344CB8AC3E}">
        <p14:creationId xmlns:p14="http://schemas.microsoft.com/office/powerpoint/2010/main" val="4023286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473F8-F8B1-4CCD-ABD9-6305753C0EB3}" type="slidenum">
              <a:rPr lang="en-US" smtClean="0"/>
              <a:t>20</a:t>
            </a:fld>
            <a:endParaRPr lang="en-US"/>
          </a:p>
        </p:txBody>
      </p:sp>
    </p:spTree>
    <p:extLst>
      <p:ext uri="{BB962C8B-B14F-4D97-AF65-F5344CB8AC3E}">
        <p14:creationId xmlns:p14="http://schemas.microsoft.com/office/powerpoint/2010/main" val="2668577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473F8-F8B1-4CCD-ABD9-6305753C0EB3}" type="slidenum">
              <a:rPr lang="en-US" smtClean="0"/>
              <a:t>21</a:t>
            </a:fld>
            <a:endParaRPr lang="en-US"/>
          </a:p>
        </p:txBody>
      </p:sp>
    </p:spTree>
    <p:extLst>
      <p:ext uri="{BB962C8B-B14F-4D97-AF65-F5344CB8AC3E}">
        <p14:creationId xmlns:p14="http://schemas.microsoft.com/office/powerpoint/2010/main" val="1483946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473F8-F8B1-4CCD-ABD9-6305753C0EB3}" type="slidenum">
              <a:rPr lang="en-US" smtClean="0"/>
              <a:t>23</a:t>
            </a:fld>
            <a:endParaRPr lang="en-US"/>
          </a:p>
        </p:txBody>
      </p:sp>
    </p:spTree>
    <p:extLst>
      <p:ext uri="{BB962C8B-B14F-4D97-AF65-F5344CB8AC3E}">
        <p14:creationId xmlns:p14="http://schemas.microsoft.com/office/powerpoint/2010/main" val="3509233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473F8-F8B1-4CCD-ABD9-6305753C0EB3}" type="slidenum">
              <a:rPr lang="en-US" smtClean="0"/>
              <a:t>25</a:t>
            </a:fld>
            <a:endParaRPr lang="en-US"/>
          </a:p>
        </p:txBody>
      </p:sp>
    </p:spTree>
    <p:extLst>
      <p:ext uri="{BB962C8B-B14F-4D97-AF65-F5344CB8AC3E}">
        <p14:creationId xmlns:p14="http://schemas.microsoft.com/office/powerpoint/2010/main" val="1915041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473F8-F8B1-4CCD-ABD9-6305753C0EB3}" type="slidenum">
              <a:rPr lang="en-US" smtClean="0"/>
              <a:t>27</a:t>
            </a:fld>
            <a:endParaRPr lang="en-US"/>
          </a:p>
        </p:txBody>
      </p:sp>
    </p:spTree>
    <p:extLst>
      <p:ext uri="{BB962C8B-B14F-4D97-AF65-F5344CB8AC3E}">
        <p14:creationId xmlns:p14="http://schemas.microsoft.com/office/powerpoint/2010/main" val="2060802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473F8-F8B1-4CCD-ABD9-6305753C0EB3}" type="slidenum">
              <a:rPr lang="en-US" smtClean="0"/>
              <a:t>29</a:t>
            </a:fld>
            <a:endParaRPr lang="en-US"/>
          </a:p>
        </p:txBody>
      </p:sp>
    </p:spTree>
    <p:extLst>
      <p:ext uri="{BB962C8B-B14F-4D97-AF65-F5344CB8AC3E}">
        <p14:creationId xmlns:p14="http://schemas.microsoft.com/office/powerpoint/2010/main" val="3802820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473F8-F8B1-4CCD-ABD9-6305753C0EB3}" type="slidenum">
              <a:rPr lang="en-US" smtClean="0"/>
              <a:t>31</a:t>
            </a:fld>
            <a:endParaRPr lang="en-US"/>
          </a:p>
        </p:txBody>
      </p:sp>
    </p:spTree>
    <p:extLst>
      <p:ext uri="{BB962C8B-B14F-4D97-AF65-F5344CB8AC3E}">
        <p14:creationId xmlns:p14="http://schemas.microsoft.com/office/powerpoint/2010/main" val="1045598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473F8-F8B1-4CCD-ABD9-6305753C0EB3}" type="slidenum">
              <a:rPr lang="en-US" smtClean="0"/>
              <a:t>32</a:t>
            </a:fld>
            <a:endParaRPr lang="en-US"/>
          </a:p>
        </p:txBody>
      </p:sp>
    </p:spTree>
    <p:extLst>
      <p:ext uri="{BB962C8B-B14F-4D97-AF65-F5344CB8AC3E}">
        <p14:creationId xmlns:p14="http://schemas.microsoft.com/office/powerpoint/2010/main" val="1391048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473F8-F8B1-4CCD-ABD9-6305753C0EB3}" type="slidenum">
              <a:rPr lang="en-US" smtClean="0"/>
              <a:t>6</a:t>
            </a:fld>
            <a:endParaRPr lang="en-US"/>
          </a:p>
        </p:txBody>
      </p:sp>
    </p:spTree>
    <p:extLst>
      <p:ext uri="{BB962C8B-B14F-4D97-AF65-F5344CB8AC3E}">
        <p14:creationId xmlns:p14="http://schemas.microsoft.com/office/powerpoint/2010/main" val="1729477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473F8-F8B1-4CCD-ABD9-6305753C0EB3}" type="slidenum">
              <a:rPr lang="en-US" smtClean="0"/>
              <a:t>33</a:t>
            </a:fld>
            <a:endParaRPr lang="en-US"/>
          </a:p>
        </p:txBody>
      </p:sp>
    </p:spTree>
    <p:extLst>
      <p:ext uri="{BB962C8B-B14F-4D97-AF65-F5344CB8AC3E}">
        <p14:creationId xmlns:p14="http://schemas.microsoft.com/office/powerpoint/2010/main" val="554636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473F8-F8B1-4CCD-ABD9-6305753C0EB3}" type="slidenum">
              <a:rPr lang="en-US" smtClean="0"/>
              <a:t>35</a:t>
            </a:fld>
            <a:endParaRPr lang="en-US"/>
          </a:p>
        </p:txBody>
      </p:sp>
    </p:spTree>
    <p:extLst>
      <p:ext uri="{BB962C8B-B14F-4D97-AF65-F5344CB8AC3E}">
        <p14:creationId xmlns:p14="http://schemas.microsoft.com/office/powerpoint/2010/main" val="1115549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473F8-F8B1-4CCD-ABD9-6305753C0EB3}" type="slidenum">
              <a:rPr lang="en-US" smtClean="0"/>
              <a:t>7</a:t>
            </a:fld>
            <a:endParaRPr lang="en-US"/>
          </a:p>
        </p:txBody>
      </p:sp>
    </p:spTree>
    <p:extLst>
      <p:ext uri="{BB962C8B-B14F-4D97-AF65-F5344CB8AC3E}">
        <p14:creationId xmlns:p14="http://schemas.microsoft.com/office/powerpoint/2010/main" val="112774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PICTURE?</a:t>
            </a:r>
          </a:p>
        </p:txBody>
      </p:sp>
      <p:sp>
        <p:nvSpPr>
          <p:cNvPr id="4" name="Slide Number Placeholder 3"/>
          <p:cNvSpPr>
            <a:spLocks noGrp="1"/>
          </p:cNvSpPr>
          <p:nvPr>
            <p:ph type="sldNum" sz="quarter" idx="10"/>
          </p:nvPr>
        </p:nvSpPr>
        <p:spPr/>
        <p:txBody>
          <a:bodyPr/>
          <a:lstStyle/>
          <a:p>
            <a:fld id="{A66473F8-F8B1-4CCD-ABD9-6305753C0EB3}" type="slidenum">
              <a:rPr lang="en-US" smtClean="0"/>
              <a:t>11</a:t>
            </a:fld>
            <a:endParaRPr lang="en-US"/>
          </a:p>
        </p:txBody>
      </p:sp>
    </p:spTree>
    <p:extLst>
      <p:ext uri="{BB962C8B-B14F-4D97-AF65-F5344CB8AC3E}">
        <p14:creationId xmlns:p14="http://schemas.microsoft.com/office/powerpoint/2010/main" val="833609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473F8-F8B1-4CCD-ABD9-6305753C0EB3}" type="slidenum">
              <a:rPr lang="en-US" smtClean="0"/>
              <a:t>12</a:t>
            </a:fld>
            <a:endParaRPr lang="en-US"/>
          </a:p>
        </p:txBody>
      </p:sp>
    </p:spTree>
    <p:extLst>
      <p:ext uri="{BB962C8B-B14F-4D97-AF65-F5344CB8AC3E}">
        <p14:creationId xmlns:p14="http://schemas.microsoft.com/office/powerpoint/2010/main" val="1115549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473F8-F8B1-4CCD-ABD9-6305753C0EB3}" type="slidenum">
              <a:rPr lang="en-US" smtClean="0"/>
              <a:t>13</a:t>
            </a:fld>
            <a:endParaRPr lang="en-US"/>
          </a:p>
        </p:txBody>
      </p:sp>
    </p:spTree>
    <p:extLst>
      <p:ext uri="{BB962C8B-B14F-4D97-AF65-F5344CB8AC3E}">
        <p14:creationId xmlns:p14="http://schemas.microsoft.com/office/powerpoint/2010/main" val="1115549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473F8-F8B1-4CCD-ABD9-6305753C0EB3}" type="slidenum">
              <a:rPr lang="en-US" smtClean="0"/>
              <a:t>14</a:t>
            </a:fld>
            <a:endParaRPr lang="en-US"/>
          </a:p>
        </p:txBody>
      </p:sp>
    </p:spTree>
    <p:extLst>
      <p:ext uri="{BB962C8B-B14F-4D97-AF65-F5344CB8AC3E}">
        <p14:creationId xmlns:p14="http://schemas.microsoft.com/office/powerpoint/2010/main" val="1115549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473F8-F8B1-4CCD-ABD9-6305753C0EB3}" type="slidenum">
              <a:rPr lang="en-US" smtClean="0"/>
              <a:t>15</a:t>
            </a:fld>
            <a:endParaRPr lang="en-US"/>
          </a:p>
        </p:txBody>
      </p:sp>
    </p:spTree>
    <p:extLst>
      <p:ext uri="{BB962C8B-B14F-4D97-AF65-F5344CB8AC3E}">
        <p14:creationId xmlns:p14="http://schemas.microsoft.com/office/powerpoint/2010/main" val="1439219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473F8-F8B1-4CCD-ABD9-6305753C0EB3}" type="slidenum">
              <a:rPr lang="en-US" smtClean="0"/>
              <a:t>16</a:t>
            </a:fld>
            <a:endParaRPr lang="en-US"/>
          </a:p>
        </p:txBody>
      </p:sp>
    </p:spTree>
    <p:extLst>
      <p:ext uri="{BB962C8B-B14F-4D97-AF65-F5344CB8AC3E}">
        <p14:creationId xmlns:p14="http://schemas.microsoft.com/office/powerpoint/2010/main" val="1115549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1552FB5-3CC6-40C3-8BED-FB063C9EE91B}" type="datetimeFigureOut">
              <a:rPr lang="en-US" smtClean="0"/>
              <a:t>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64340C-95EC-4413-9463-1947826B5500}" type="slidenum">
              <a:rPr lang="en-US" smtClean="0"/>
              <a:t>‹#›</a:t>
            </a:fld>
            <a:endParaRPr lang="en-US"/>
          </a:p>
        </p:txBody>
      </p:sp>
    </p:spTree>
    <p:extLst>
      <p:ext uri="{BB962C8B-B14F-4D97-AF65-F5344CB8AC3E}">
        <p14:creationId xmlns:p14="http://schemas.microsoft.com/office/powerpoint/2010/main" val="866736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1552FB5-3CC6-40C3-8BED-FB063C9EE91B}" type="datetimeFigureOut">
              <a:rPr lang="en-US" smtClean="0"/>
              <a:t>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64340C-95EC-4413-9463-1947826B5500}" type="slidenum">
              <a:rPr lang="en-US" smtClean="0"/>
              <a:t>‹#›</a:t>
            </a:fld>
            <a:endParaRPr lang="en-US"/>
          </a:p>
        </p:txBody>
      </p:sp>
    </p:spTree>
    <p:extLst>
      <p:ext uri="{BB962C8B-B14F-4D97-AF65-F5344CB8AC3E}">
        <p14:creationId xmlns:p14="http://schemas.microsoft.com/office/powerpoint/2010/main" val="3047226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1552FB5-3CC6-40C3-8BED-FB063C9EE91B}" type="datetimeFigureOut">
              <a:rPr lang="en-US" smtClean="0"/>
              <a:t>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64340C-95EC-4413-9463-1947826B5500}" type="slidenum">
              <a:rPr lang="en-US" smtClean="0"/>
              <a:t>‹#›</a:t>
            </a:fld>
            <a:endParaRPr lang="en-US"/>
          </a:p>
        </p:txBody>
      </p:sp>
    </p:spTree>
    <p:extLst>
      <p:ext uri="{BB962C8B-B14F-4D97-AF65-F5344CB8AC3E}">
        <p14:creationId xmlns:p14="http://schemas.microsoft.com/office/powerpoint/2010/main" val="2771393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1552FB5-3CC6-40C3-8BED-FB063C9EE91B}" type="datetimeFigureOut">
              <a:rPr lang="en-US" smtClean="0"/>
              <a:t>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64340C-95EC-4413-9463-1947826B5500}" type="slidenum">
              <a:rPr lang="en-US" smtClean="0"/>
              <a:t>‹#›</a:t>
            </a:fld>
            <a:endParaRPr lang="en-US"/>
          </a:p>
        </p:txBody>
      </p:sp>
    </p:spTree>
    <p:extLst>
      <p:ext uri="{BB962C8B-B14F-4D97-AF65-F5344CB8AC3E}">
        <p14:creationId xmlns:p14="http://schemas.microsoft.com/office/powerpoint/2010/main" val="156124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1552FB5-3CC6-40C3-8BED-FB063C9EE91B}" type="datetimeFigureOut">
              <a:rPr lang="en-US" smtClean="0"/>
              <a:t>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64340C-95EC-4413-9463-1947826B5500}" type="slidenum">
              <a:rPr lang="en-US" smtClean="0"/>
              <a:t>‹#›</a:t>
            </a:fld>
            <a:endParaRPr lang="en-US"/>
          </a:p>
        </p:txBody>
      </p:sp>
    </p:spTree>
    <p:extLst>
      <p:ext uri="{BB962C8B-B14F-4D97-AF65-F5344CB8AC3E}">
        <p14:creationId xmlns:p14="http://schemas.microsoft.com/office/powerpoint/2010/main" val="28624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1552FB5-3CC6-40C3-8BED-FB063C9EE91B}" type="datetimeFigureOut">
              <a:rPr lang="en-US" smtClean="0"/>
              <a:t>9/20/21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64340C-95EC-4413-9463-1947826B5500}" type="slidenum">
              <a:rPr lang="en-US" smtClean="0"/>
              <a:t>‹#›</a:t>
            </a:fld>
            <a:endParaRPr lang="en-US"/>
          </a:p>
        </p:txBody>
      </p:sp>
    </p:spTree>
    <p:extLst>
      <p:ext uri="{BB962C8B-B14F-4D97-AF65-F5344CB8AC3E}">
        <p14:creationId xmlns:p14="http://schemas.microsoft.com/office/powerpoint/2010/main" val="272448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1552FB5-3CC6-40C3-8BED-FB063C9EE91B}" type="datetimeFigureOut">
              <a:rPr lang="en-US" smtClean="0"/>
              <a:t>9/20/21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564340C-95EC-4413-9463-1947826B5500}" type="slidenum">
              <a:rPr lang="en-US" smtClean="0"/>
              <a:t>‹#›</a:t>
            </a:fld>
            <a:endParaRPr lang="en-US"/>
          </a:p>
        </p:txBody>
      </p:sp>
    </p:spTree>
    <p:extLst>
      <p:ext uri="{BB962C8B-B14F-4D97-AF65-F5344CB8AC3E}">
        <p14:creationId xmlns:p14="http://schemas.microsoft.com/office/powerpoint/2010/main" val="365080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1552FB5-3CC6-40C3-8BED-FB063C9EE91B}" type="datetimeFigureOut">
              <a:rPr lang="en-US" smtClean="0"/>
              <a:t>9/20/21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564340C-95EC-4413-9463-1947826B5500}" type="slidenum">
              <a:rPr lang="en-US" smtClean="0"/>
              <a:t>‹#›</a:t>
            </a:fld>
            <a:endParaRPr lang="en-US"/>
          </a:p>
        </p:txBody>
      </p:sp>
    </p:spTree>
    <p:extLst>
      <p:ext uri="{BB962C8B-B14F-4D97-AF65-F5344CB8AC3E}">
        <p14:creationId xmlns:p14="http://schemas.microsoft.com/office/powerpoint/2010/main" val="212905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1552FB5-3CC6-40C3-8BED-FB063C9EE91B}" type="datetimeFigureOut">
              <a:rPr lang="en-US" smtClean="0"/>
              <a:t>9/20/21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64340C-95EC-4413-9463-1947826B5500}" type="slidenum">
              <a:rPr lang="en-US" smtClean="0"/>
              <a:t>‹#›</a:t>
            </a:fld>
            <a:endParaRPr lang="en-US"/>
          </a:p>
        </p:txBody>
      </p:sp>
    </p:spTree>
    <p:extLst>
      <p:ext uri="{BB962C8B-B14F-4D97-AF65-F5344CB8AC3E}">
        <p14:creationId xmlns:p14="http://schemas.microsoft.com/office/powerpoint/2010/main" val="3795211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1552FB5-3CC6-40C3-8BED-FB063C9EE91B}" type="datetimeFigureOut">
              <a:rPr lang="en-US" smtClean="0"/>
              <a:t>9/20/21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64340C-95EC-4413-9463-1947826B5500}" type="slidenum">
              <a:rPr lang="en-US" smtClean="0"/>
              <a:t>‹#›</a:t>
            </a:fld>
            <a:endParaRPr lang="en-US"/>
          </a:p>
        </p:txBody>
      </p:sp>
    </p:spTree>
    <p:extLst>
      <p:ext uri="{BB962C8B-B14F-4D97-AF65-F5344CB8AC3E}">
        <p14:creationId xmlns:p14="http://schemas.microsoft.com/office/powerpoint/2010/main" val="23387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1552FB5-3CC6-40C3-8BED-FB063C9EE91B}" type="datetimeFigureOut">
              <a:rPr lang="en-US" smtClean="0"/>
              <a:t>9/20/21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64340C-95EC-4413-9463-1947826B5500}" type="slidenum">
              <a:rPr lang="en-US" smtClean="0"/>
              <a:t>‹#›</a:t>
            </a:fld>
            <a:endParaRPr lang="en-US"/>
          </a:p>
        </p:txBody>
      </p:sp>
    </p:spTree>
    <p:extLst>
      <p:ext uri="{BB962C8B-B14F-4D97-AF65-F5344CB8AC3E}">
        <p14:creationId xmlns:p14="http://schemas.microsoft.com/office/powerpoint/2010/main" val="2330567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821165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ssri.psu.edu/funding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info@ssri.psu.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ssri.psu.edu/funding1/advanced-level-services" TargetMode="External"/><Relationship Id="rId3" Type="http://schemas.openxmlformats.org/officeDocument/2006/relationships/image" Target="../media/image4.png"/><Relationship Id="rId7" Type="http://schemas.openxmlformats.org/officeDocument/2006/relationships/hyperlink" Target="http://www.ssri.psu.edu/funding1/intermediate-level-servic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ssri.psu.edu/funding1/basic-level-services" TargetMode="External"/><Relationship Id="rId5" Type="http://schemas.openxmlformats.org/officeDocument/2006/relationships/hyperlink" Target="http://www.ssri.psu.edu/services/geographic-information-analysis-core/contact-gia-services" TargetMode="External"/><Relationship Id="rId4" Type="http://schemas.openxmlformats.org/officeDocument/2006/relationships/hyperlink" Target="http://www.ssri.psu.edu/sites/ssri/files/GIA-Pilot-Hours-Application.docx"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imaging.psu.edu/for-investigators" TargetMode="External"/><Relationship Id="rId4" Type="http://schemas.openxmlformats.org/officeDocument/2006/relationships/hyperlink" Target="https://imaging.ssridrupal.ssri.psu.edu/sites/sleic/files/Request_for_SLEIC_Hours_20151214.docx"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pact.la.psu.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sri.psu.edu/sites/ssri/files/HDFS%20Proposal%20for%20Child%20Maltreatment%20Position%20-final.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4548" y="2636665"/>
            <a:ext cx="4851236" cy="392777"/>
          </a:xfrm>
        </p:spPr>
        <p:txBody>
          <a:bodyPr>
            <a:noAutofit/>
          </a:bodyPr>
          <a:lstStyle/>
          <a:p>
            <a:r>
              <a:rPr lang="en-US" dirty="0">
                <a:solidFill>
                  <a:schemeClr val="bg1"/>
                </a:solidFill>
                <a:latin typeface="Avenir Book" charset="0"/>
                <a:ea typeface="Avenir Book" charset="0"/>
                <a:cs typeface="Avenir Book" charset="0"/>
              </a:rPr>
              <a:t>Deborah </a:t>
            </a:r>
            <a:r>
              <a:rPr lang="en-US" dirty="0" err="1">
                <a:solidFill>
                  <a:schemeClr val="bg1"/>
                </a:solidFill>
                <a:latin typeface="Avenir Book" charset="0"/>
                <a:ea typeface="Avenir Book" charset="0"/>
                <a:cs typeface="Avenir Book" charset="0"/>
              </a:rPr>
              <a:t>Ehrenthal</a:t>
            </a:r>
            <a:r>
              <a:rPr lang="en-US" dirty="0">
                <a:solidFill>
                  <a:schemeClr val="bg1"/>
                </a:solidFill>
                <a:latin typeface="Avenir Book" charset="0"/>
                <a:ea typeface="Avenir Book" charset="0"/>
                <a:cs typeface="Avenir Book" charset="0"/>
              </a:rPr>
              <a:t>, Director</a:t>
            </a:r>
          </a:p>
          <a:p>
            <a:r>
              <a:rPr lang="en-US" sz="2000" dirty="0">
                <a:solidFill>
                  <a:schemeClr val="bg1"/>
                </a:solidFill>
                <a:latin typeface="Avenir Book" charset="0"/>
                <a:ea typeface="Avenir Book" charset="0"/>
                <a:cs typeface="Avenir Book" charset="0"/>
              </a:rPr>
              <a:t>Executive Committee:</a:t>
            </a:r>
          </a:p>
          <a:p>
            <a:r>
              <a:rPr lang="en-US" sz="1800" dirty="0">
                <a:solidFill>
                  <a:schemeClr val="bg1"/>
                </a:solidFill>
                <a:latin typeface="Avenir Book" charset="0"/>
                <a:ea typeface="Avenir Book" charset="0"/>
                <a:cs typeface="Avenir Book" charset="0"/>
              </a:rPr>
              <a:t>Keith Aronson</a:t>
            </a:r>
          </a:p>
          <a:p>
            <a:r>
              <a:rPr lang="en-US" sz="1800" dirty="0">
                <a:solidFill>
                  <a:schemeClr val="bg1"/>
                </a:solidFill>
                <a:latin typeface="Avenir Book" charset="0"/>
                <a:ea typeface="Avenir Book" charset="0"/>
                <a:cs typeface="Avenir Book" charset="0"/>
              </a:rPr>
              <a:t>Danielle Downs</a:t>
            </a:r>
          </a:p>
          <a:p>
            <a:r>
              <a:rPr lang="en-US" sz="1800" dirty="0">
                <a:solidFill>
                  <a:schemeClr val="bg1"/>
                </a:solidFill>
                <a:latin typeface="Avenir Book" charset="0"/>
                <a:ea typeface="Avenir Book" charset="0"/>
                <a:cs typeface="Avenir Book" charset="0"/>
              </a:rPr>
              <a:t>Leif Jensen</a:t>
            </a:r>
          </a:p>
          <a:p>
            <a:r>
              <a:rPr lang="en-US" sz="1800" dirty="0" err="1">
                <a:solidFill>
                  <a:schemeClr val="bg1"/>
                </a:solidFill>
                <a:latin typeface="Avenir Book" panose="02000503020000020003" pitchFamily="2" charset="0"/>
              </a:rPr>
              <a:t>Koraly</a:t>
            </a:r>
            <a:r>
              <a:rPr lang="en-US" sz="1800" dirty="0">
                <a:solidFill>
                  <a:schemeClr val="bg1"/>
                </a:solidFill>
                <a:latin typeface="Avenir Book" panose="02000503020000020003" pitchFamily="2" charset="0"/>
              </a:rPr>
              <a:t> Pérez-Edgar</a:t>
            </a:r>
            <a:endParaRPr lang="en-US" sz="1800" dirty="0">
              <a:solidFill>
                <a:schemeClr val="bg1"/>
              </a:solidFill>
              <a:latin typeface="Avenir Book" panose="02000503020000020003" pitchFamily="2" charset="0"/>
              <a:ea typeface="Avenir Book" charset="0"/>
              <a:cs typeface="Avenir Book" charset="0"/>
            </a:endParaRPr>
          </a:p>
          <a:p>
            <a:r>
              <a:rPr lang="en-US" sz="1800" dirty="0">
                <a:solidFill>
                  <a:schemeClr val="bg1"/>
                </a:solidFill>
                <a:latin typeface="Avenir Book" charset="0"/>
                <a:ea typeface="Avenir Book" charset="0"/>
                <a:cs typeface="Avenir Book" charset="0"/>
              </a:rPr>
              <a:t>Joshua Smyth</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80788" y="1242938"/>
            <a:ext cx="3782568" cy="1179576"/>
          </a:xfrm>
          <a:prstGeom prst="rect">
            <a:avLst/>
          </a:prstGeom>
        </p:spPr>
      </p:pic>
    </p:spTree>
    <p:extLst>
      <p:ext uri="{BB962C8B-B14F-4D97-AF65-F5344CB8AC3E}">
        <p14:creationId xmlns:p14="http://schemas.microsoft.com/office/powerpoint/2010/main" val="2001467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p:blipFill>
        <p:spPr>
          <a:xfrm>
            <a:off x="-9001" y="-1"/>
            <a:ext cx="12218353" cy="6876789"/>
          </a:xfrm>
          <a:prstGeom prst="rect">
            <a:avLst/>
          </a:prstGeom>
        </p:spPr>
      </p:pic>
      <p:sp>
        <p:nvSpPr>
          <p:cNvPr id="5" name="Rectangle 4"/>
          <p:cNvSpPr/>
          <p:nvPr/>
        </p:nvSpPr>
        <p:spPr>
          <a:xfrm>
            <a:off x="-2" y="1604823"/>
            <a:ext cx="12192000" cy="24972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314890" y="2152940"/>
            <a:ext cx="7506504" cy="1323439"/>
          </a:xfrm>
          <a:prstGeom prst="rect">
            <a:avLst/>
          </a:prstGeom>
          <a:noFill/>
        </p:spPr>
        <p:txBody>
          <a:bodyPr wrap="square" rtlCol="0">
            <a:spAutoFit/>
          </a:bodyPr>
          <a:lstStyle/>
          <a:p>
            <a:pPr marL="11113" lvl="1"/>
            <a:r>
              <a:rPr lang="en-US" sz="2000" b="1" dirty="0">
                <a:solidFill>
                  <a:schemeClr val="tx1">
                    <a:lumMod val="75000"/>
                    <a:lumOff val="25000"/>
                  </a:schemeClr>
                </a:solidFill>
                <a:latin typeface="Avenir Book" charset="0"/>
                <a:ea typeface="Avenir Book" charset="0"/>
                <a:cs typeface="Avenir Book" charset="0"/>
              </a:rPr>
              <a:t>Data </a:t>
            </a:r>
            <a:r>
              <a:rPr lang="en-US" sz="2000" b="1" dirty="0">
                <a:solidFill>
                  <a:schemeClr val="tx1">
                    <a:lumMod val="75000"/>
                    <a:lumOff val="25000"/>
                  </a:schemeClr>
                </a:solidFill>
                <a:latin typeface="Avenir Book" charset="0"/>
                <a:ea typeface="Avenir Book" charset="0"/>
                <a:cs typeface="Avenir Book" charset="0"/>
                <a:sym typeface="Wingdings" panose="05000000000000000000" pitchFamily="2" charset="2"/>
              </a:rPr>
              <a:t>K</a:t>
            </a:r>
            <a:r>
              <a:rPr lang="en-US" sz="2000" b="1" dirty="0">
                <a:solidFill>
                  <a:schemeClr val="tx1">
                    <a:lumMod val="75000"/>
                    <a:lumOff val="25000"/>
                  </a:schemeClr>
                </a:solidFill>
                <a:latin typeface="Avenir Book" charset="0"/>
                <a:ea typeface="Avenir Book" charset="0"/>
                <a:cs typeface="Avenir Book" charset="0"/>
              </a:rPr>
              <a:t>nowledge </a:t>
            </a:r>
          </a:p>
          <a:p>
            <a:pPr marL="11113" lvl="1"/>
            <a:r>
              <a:rPr lang="en-US" sz="2000" b="1" dirty="0">
                <a:solidFill>
                  <a:schemeClr val="tx1">
                    <a:lumMod val="75000"/>
                    <a:lumOff val="25000"/>
                  </a:schemeClr>
                </a:solidFill>
                <a:latin typeface="Avenir Book" charset="0"/>
                <a:ea typeface="Avenir Book" charset="0"/>
                <a:cs typeface="Avenir Book" charset="0"/>
              </a:rPr>
              <a:t>Novel approaches to research design; data collection, privacy and security; and modeling and analysis to illuminate the complexities of human behavior, health and development</a:t>
            </a:r>
          </a:p>
        </p:txBody>
      </p:sp>
      <p:sp>
        <p:nvSpPr>
          <p:cNvPr id="7" name="Rectangle 6"/>
          <p:cNvSpPr/>
          <p:nvPr/>
        </p:nvSpPr>
        <p:spPr>
          <a:xfrm>
            <a:off x="9861" y="1604824"/>
            <a:ext cx="4038600" cy="24972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42"/>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46481" y="-217159"/>
            <a:ext cx="1351151" cy="1351151"/>
          </a:xfrm>
        </p:spPr>
      </p:pic>
      <p:sp>
        <p:nvSpPr>
          <p:cNvPr id="10" name="Title 1"/>
          <p:cNvSpPr txBox="1">
            <a:spLocks/>
          </p:cNvSpPr>
          <p:nvPr/>
        </p:nvSpPr>
        <p:spPr>
          <a:xfrm>
            <a:off x="838198" y="226423"/>
            <a:ext cx="10515600" cy="5109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F29B26"/>
                </a:solidFill>
                <a:latin typeface="Rockwell" charset="0"/>
                <a:ea typeface="Rockwell" charset="0"/>
                <a:cs typeface="Rockwell" charset="0"/>
              </a:rPr>
              <a:t>SSRI 2015-2024 Strategic Aims</a:t>
            </a:r>
          </a:p>
        </p:txBody>
      </p:sp>
      <p:grpSp>
        <p:nvGrpSpPr>
          <p:cNvPr id="3" name="Group 2"/>
          <p:cNvGrpSpPr/>
          <p:nvPr/>
        </p:nvGrpSpPr>
        <p:grpSpPr>
          <a:xfrm>
            <a:off x="180783" y="2065764"/>
            <a:ext cx="3677033" cy="1273380"/>
            <a:chOff x="180783" y="2065764"/>
            <a:chExt cx="3677033" cy="1273380"/>
          </a:xfrm>
        </p:grpSpPr>
        <p:sp>
          <p:nvSpPr>
            <p:cNvPr id="8" name="Rectangle 7"/>
            <p:cNvSpPr/>
            <p:nvPr/>
          </p:nvSpPr>
          <p:spPr>
            <a:xfrm>
              <a:off x="180783" y="2815924"/>
              <a:ext cx="3677033" cy="523220"/>
            </a:xfrm>
            <a:prstGeom prst="rect">
              <a:avLst/>
            </a:prstGeom>
          </p:spPr>
          <p:txBody>
            <a:bodyPr wrap="none">
              <a:spAutoFit/>
            </a:bodyPr>
            <a:lstStyle/>
            <a:p>
              <a:pPr algn="ctr"/>
              <a:r>
                <a:rPr lang="en-US" sz="2800" b="1" dirty="0">
                  <a:solidFill>
                    <a:schemeClr val="tx1">
                      <a:lumMod val="75000"/>
                      <a:lumOff val="25000"/>
                    </a:schemeClr>
                  </a:solidFill>
                  <a:latin typeface="Rockwell" charset="0"/>
                  <a:ea typeface="Rockwell" charset="0"/>
                  <a:cs typeface="Rockwell" charset="0"/>
                </a:rPr>
                <a:t>Innovative Methods</a:t>
              </a:r>
            </a:p>
          </p:txBody>
        </p:sp>
        <p:grpSp>
          <p:nvGrpSpPr>
            <p:cNvPr id="2" name="Group 1"/>
            <p:cNvGrpSpPr/>
            <p:nvPr/>
          </p:nvGrpSpPr>
          <p:grpSpPr>
            <a:xfrm>
              <a:off x="1642290" y="2065764"/>
              <a:ext cx="748896" cy="748896"/>
              <a:chOff x="1642290" y="2065764"/>
              <a:chExt cx="748896" cy="748896"/>
            </a:xfrm>
          </p:grpSpPr>
          <p:sp>
            <p:nvSpPr>
              <p:cNvPr id="19" name="Oval 18"/>
              <p:cNvSpPr/>
              <p:nvPr/>
            </p:nvSpPr>
            <p:spPr>
              <a:xfrm>
                <a:off x="1642290" y="2065764"/>
                <a:ext cx="748896" cy="748896"/>
              </a:xfrm>
              <a:prstGeom prst="ellipse">
                <a:avLst/>
              </a:prstGeom>
              <a:solidFill>
                <a:srgbClr val="BD3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762732" y="2189578"/>
                <a:ext cx="474500" cy="433902"/>
                <a:chOff x="2046288" y="3759200"/>
                <a:chExt cx="296863" cy="271463"/>
              </a:xfrm>
              <a:solidFill>
                <a:schemeClr val="bg1"/>
              </a:solidFill>
            </p:grpSpPr>
            <p:sp>
              <p:nvSpPr>
                <p:cNvPr id="13" name="Rectangle 160"/>
                <p:cNvSpPr>
                  <a:spLocks noChangeArrowheads="1"/>
                </p:cNvSpPr>
                <p:nvPr/>
              </p:nvSpPr>
              <p:spPr bwMode="auto">
                <a:xfrm>
                  <a:off x="2065338" y="3973513"/>
                  <a:ext cx="55563" cy="57150"/>
                </a:xfrm>
                <a:prstGeom prst="rect">
                  <a:avLst/>
                </a:prstGeom>
                <a:grpFill/>
                <a:ln w="9525">
                  <a:noFill/>
                  <a:miter lim="800000"/>
                  <a:headEnd/>
                  <a:tailEnd/>
                </a:ln>
              </p:spPr>
              <p:txBody>
                <a:bodyPr/>
                <a:lstStyle/>
                <a:p>
                  <a:pPr fontAlgn="auto">
                    <a:spcBef>
                      <a:spcPts val="0"/>
                    </a:spcBef>
                    <a:spcAft>
                      <a:spcPts val="0"/>
                    </a:spcAft>
                    <a:defRPr/>
                  </a:pPr>
                  <a:endParaRPr lang="en-US">
                    <a:latin typeface="+mn-lt"/>
                    <a:ea typeface="+mn-ea"/>
                  </a:endParaRPr>
                </a:p>
              </p:txBody>
            </p:sp>
            <p:sp>
              <p:nvSpPr>
                <p:cNvPr id="14" name="Rectangle 161"/>
                <p:cNvSpPr>
                  <a:spLocks noChangeArrowheads="1"/>
                </p:cNvSpPr>
                <p:nvPr/>
              </p:nvSpPr>
              <p:spPr bwMode="auto">
                <a:xfrm>
                  <a:off x="2139950" y="3935413"/>
                  <a:ext cx="55563" cy="95250"/>
                </a:xfrm>
                <a:prstGeom prst="rect">
                  <a:avLst/>
                </a:prstGeom>
                <a:grpFill/>
                <a:ln w="9525">
                  <a:noFill/>
                  <a:miter lim="800000"/>
                  <a:headEnd/>
                  <a:tailEnd/>
                </a:ln>
              </p:spPr>
              <p:txBody>
                <a:bodyPr/>
                <a:lstStyle/>
                <a:p>
                  <a:pPr fontAlgn="auto">
                    <a:spcBef>
                      <a:spcPts val="0"/>
                    </a:spcBef>
                    <a:spcAft>
                      <a:spcPts val="0"/>
                    </a:spcAft>
                    <a:defRPr/>
                  </a:pPr>
                  <a:endParaRPr lang="en-US">
                    <a:latin typeface="+mn-lt"/>
                    <a:ea typeface="+mn-ea"/>
                  </a:endParaRPr>
                </a:p>
              </p:txBody>
            </p:sp>
            <p:sp>
              <p:nvSpPr>
                <p:cNvPr id="15" name="Rectangle 162"/>
                <p:cNvSpPr>
                  <a:spLocks noChangeArrowheads="1"/>
                </p:cNvSpPr>
                <p:nvPr/>
              </p:nvSpPr>
              <p:spPr bwMode="auto">
                <a:xfrm>
                  <a:off x="2212975" y="3898900"/>
                  <a:ext cx="57150" cy="131763"/>
                </a:xfrm>
                <a:prstGeom prst="rect">
                  <a:avLst/>
                </a:prstGeom>
                <a:grpFill/>
                <a:ln w="9525">
                  <a:noFill/>
                  <a:miter lim="800000"/>
                  <a:headEnd/>
                  <a:tailEnd/>
                </a:ln>
              </p:spPr>
              <p:txBody>
                <a:bodyPr/>
                <a:lstStyle/>
                <a:p>
                  <a:pPr fontAlgn="auto">
                    <a:spcBef>
                      <a:spcPts val="0"/>
                    </a:spcBef>
                    <a:spcAft>
                      <a:spcPts val="0"/>
                    </a:spcAft>
                    <a:defRPr/>
                  </a:pPr>
                  <a:endParaRPr lang="en-US">
                    <a:latin typeface="+mn-lt"/>
                    <a:ea typeface="+mn-ea"/>
                  </a:endParaRPr>
                </a:p>
              </p:txBody>
            </p:sp>
            <p:sp>
              <p:nvSpPr>
                <p:cNvPr id="16" name="Rectangle 163"/>
                <p:cNvSpPr>
                  <a:spLocks noChangeArrowheads="1"/>
                </p:cNvSpPr>
                <p:nvPr/>
              </p:nvSpPr>
              <p:spPr bwMode="auto">
                <a:xfrm>
                  <a:off x="2287588" y="3860800"/>
                  <a:ext cx="55563" cy="169863"/>
                </a:xfrm>
                <a:prstGeom prst="rect">
                  <a:avLst/>
                </a:prstGeom>
                <a:grpFill/>
                <a:ln w="9525">
                  <a:noFill/>
                  <a:miter lim="800000"/>
                  <a:headEnd/>
                  <a:tailEnd/>
                </a:ln>
              </p:spPr>
              <p:txBody>
                <a:bodyPr/>
                <a:lstStyle/>
                <a:p>
                  <a:pPr fontAlgn="auto">
                    <a:spcBef>
                      <a:spcPts val="0"/>
                    </a:spcBef>
                    <a:spcAft>
                      <a:spcPts val="0"/>
                    </a:spcAft>
                    <a:defRPr/>
                  </a:pPr>
                  <a:endParaRPr lang="en-US">
                    <a:latin typeface="+mn-lt"/>
                    <a:ea typeface="+mn-ea"/>
                  </a:endParaRPr>
                </a:p>
              </p:txBody>
            </p:sp>
            <p:sp>
              <p:nvSpPr>
                <p:cNvPr id="17" name="Freeform 164"/>
                <p:cNvSpPr>
                  <a:spLocks/>
                </p:cNvSpPr>
                <p:nvPr/>
              </p:nvSpPr>
              <p:spPr bwMode="auto">
                <a:xfrm>
                  <a:off x="2046288" y="3759200"/>
                  <a:ext cx="296863" cy="176213"/>
                </a:xfrm>
                <a:custGeom>
                  <a:avLst/>
                  <a:gdLst/>
                  <a:ahLst/>
                  <a:cxnLst>
                    <a:cxn ang="0">
                      <a:pos x="162" y="25"/>
                    </a:cxn>
                    <a:cxn ang="0">
                      <a:pos x="126" y="25"/>
                    </a:cxn>
                    <a:cxn ang="0">
                      <a:pos x="81" y="59"/>
                    </a:cxn>
                    <a:cxn ang="0">
                      <a:pos x="59" y="48"/>
                    </a:cxn>
                    <a:cxn ang="0">
                      <a:pos x="0" y="96"/>
                    </a:cxn>
                    <a:cxn ang="0">
                      <a:pos x="0" y="111"/>
                    </a:cxn>
                    <a:cxn ang="0">
                      <a:pos x="60" y="62"/>
                    </a:cxn>
                    <a:cxn ang="0">
                      <a:pos x="83" y="74"/>
                    </a:cxn>
                    <a:cxn ang="0">
                      <a:pos x="131" y="37"/>
                    </a:cxn>
                    <a:cxn ang="0">
                      <a:pos x="166" y="37"/>
                    </a:cxn>
                    <a:cxn ang="0">
                      <a:pos x="187" y="16"/>
                    </a:cxn>
                    <a:cxn ang="0">
                      <a:pos x="187" y="0"/>
                    </a:cxn>
                    <a:cxn ang="0">
                      <a:pos x="162" y="25"/>
                    </a:cxn>
                  </a:cxnLst>
                  <a:rect l="0" t="0" r="r" b="b"/>
                  <a:pathLst>
                    <a:path w="187" h="111">
                      <a:moveTo>
                        <a:pt x="162" y="25"/>
                      </a:moveTo>
                      <a:lnTo>
                        <a:pt x="126" y="25"/>
                      </a:lnTo>
                      <a:lnTo>
                        <a:pt x="81" y="59"/>
                      </a:lnTo>
                      <a:lnTo>
                        <a:pt x="59" y="48"/>
                      </a:lnTo>
                      <a:lnTo>
                        <a:pt x="0" y="96"/>
                      </a:lnTo>
                      <a:lnTo>
                        <a:pt x="0" y="111"/>
                      </a:lnTo>
                      <a:lnTo>
                        <a:pt x="60" y="62"/>
                      </a:lnTo>
                      <a:lnTo>
                        <a:pt x="83" y="74"/>
                      </a:lnTo>
                      <a:lnTo>
                        <a:pt x="131" y="37"/>
                      </a:lnTo>
                      <a:lnTo>
                        <a:pt x="166" y="37"/>
                      </a:lnTo>
                      <a:lnTo>
                        <a:pt x="187" y="16"/>
                      </a:lnTo>
                      <a:lnTo>
                        <a:pt x="187" y="0"/>
                      </a:lnTo>
                      <a:lnTo>
                        <a:pt x="162" y="25"/>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grpSp>
        </p:grpSp>
      </p:grpSp>
    </p:spTree>
    <p:extLst>
      <p:ext uri="{BB962C8B-B14F-4D97-AF65-F5344CB8AC3E}">
        <p14:creationId xmlns:p14="http://schemas.microsoft.com/office/powerpoint/2010/main" val="1533433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l="6" r="6"/>
          <a:stretch/>
        </p:blipFill>
        <p:spPr>
          <a:xfrm>
            <a:off x="0" y="0"/>
            <a:ext cx="12192000" cy="6947729"/>
          </a:xfrm>
          <a:prstGeom prst="rect">
            <a:avLst/>
          </a:prstGeom>
        </p:spPr>
      </p:pic>
      <p:sp>
        <p:nvSpPr>
          <p:cNvPr id="5" name="Rectangle 4"/>
          <p:cNvSpPr/>
          <p:nvPr/>
        </p:nvSpPr>
        <p:spPr>
          <a:xfrm>
            <a:off x="0" y="1604825"/>
            <a:ext cx="12192000" cy="24972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315215" y="2185321"/>
            <a:ext cx="7542642" cy="1323439"/>
          </a:xfrm>
          <a:prstGeom prst="rect">
            <a:avLst/>
          </a:prstGeom>
          <a:noFill/>
        </p:spPr>
        <p:txBody>
          <a:bodyPr wrap="none" rtlCol="0">
            <a:spAutoFit/>
          </a:bodyPr>
          <a:lstStyle/>
          <a:p>
            <a:r>
              <a:rPr lang="en-US" sz="2000" b="1" dirty="0">
                <a:solidFill>
                  <a:schemeClr val="tx1">
                    <a:lumMod val="75000"/>
                    <a:lumOff val="25000"/>
                  </a:schemeClr>
                </a:solidFill>
                <a:latin typeface="Avenir Book" charset="0"/>
                <a:ea typeface="Avenir Book" charset="0"/>
                <a:cs typeface="Avenir Book" charset="0"/>
              </a:rPr>
              <a:t>Data </a:t>
            </a:r>
            <a:r>
              <a:rPr lang="en-US" sz="2000" b="1" dirty="0">
                <a:solidFill>
                  <a:schemeClr val="tx1">
                    <a:lumMod val="75000"/>
                    <a:lumOff val="25000"/>
                  </a:schemeClr>
                </a:solidFill>
                <a:latin typeface="Avenir Book" charset="0"/>
                <a:ea typeface="Avenir Book" charset="0"/>
                <a:cs typeface="Avenir Book" charset="0"/>
                <a:sym typeface="Wingdings" panose="05000000000000000000" pitchFamily="2" charset="2"/>
              </a:rPr>
              <a:t>K</a:t>
            </a:r>
            <a:r>
              <a:rPr lang="en-US" sz="2000" b="1" dirty="0">
                <a:solidFill>
                  <a:schemeClr val="tx1">
                    <a:lumMod val="75000"/>
                    <a:lumOff val="25000"/>
                  </a:schemeClr>
                </a:solidFill>
                <a:latin typeface="Avenir Book" charset="0"/>
                <a:ea typeface="Avenir Book" charset="0"/>
                <a:cs typeface="Avenir Book" charset="0"/>
              </a:rPr>
              <a:t>nowledge </a:t>
            </a:r>
            <a:r>
              <a:rPr lang="en-US" sz="2000" b="1" dirty="0">
                <a:solidFill>
                  <a:schemeClr val="tx1">
                    <a:lumMod val="75000"/>
                    <a:lumOff val="25000"/>
                  </a:schemeClr>
                </a:solidFill>
                <a:latin typeface="Avenir Book" charset="0"/>
                <a:ea typeface="Avenir Book" charset="0"/>
                <a:cs typeface="Avenir Book" charset="0"/>
                <a:sym typeface="Wingdings" panose="05000000000000000000" pitchFamily="2" charset="2"/>
              </a:rPr>
              <a:t> Impact</a:t>
            </a:r>
          </a:p>
          <a:p>
            <a:r>
              <a:rPr lang="en-US" sz="2000" b="1" dirty="0">
                <a:solidFill>
                  <a:schemeClr val="tx1">
                    <a:lumMod val="75000"/>
                    <a:lumOff val="25000"/>
                  </a:schemeClr>
                </a:solidFill>
                <a:latin typeface="Avenir Book" charset="0"/>
                <a:ea typeface="Avenir Book" charset="0"/>
                <a:cs typeface="Avenir Book" charset="0"/>
              </a:rPr>
              <a:t>Identify and evaluate approaches for translating knowledge into </a:t>
            </a:r>
          </a:p>
          <a:p>
            <a:r>
              <a:rPr lang="en-US" sz="2000" b="1" dirty="0">
                <a:solidFill>
                  <a:schemeClr val="tx1">
                    <a:lumMod val="75000"/>
                    <a:lumOff val="25000"/>
                  </a:schemeClr>
                </a:solidFill>
                <a:latin typeface="Avenir Book" charset="0"/>
                <a:ea typeface="Avenir Book" charset="0"/>
                <a:cs typeface="Avenir Book" charset="0"/>
              </a:rPr>
              <a:t>policies, programs, practices, and products that achieve broad </a:t>
            </a:r>
          </a:p>
          <a:p>
            <a:r>
              <a:rPr lang="en-US" sz="2000" b="1" dirty="0">
                <a:solidFill>
                  <a:schemeClr val="tx1">
                    <a:lumMod val="75000"/>
                    <a:lumOff val="25000"/>
                  </a:schemeClr>
                </a:solidFill>
                <a:latin typeface="Avenir Book" charset="0"/>
                <a:ea typeface="Avenir Book" charset="0"/>
                <a:cs typeface="Avenir Book" charset="0"/>
              </a:rPr>
              <a:t>and sustained uptake and utility </a:t>
            </a:r>
          </a:p>
        </p:txBody>
      </p:sp>
      <p:sp>
        <p:nvSpPr>
          <p:cNvPr id="7" name="Rectangle 6"/>
          <p:cNvSpPr/>
          <p:nvPr/>
        </p:nvSpPr>
        <p:spPr>
          <a:xfrm>
            <a:off x="0" y="1604824"/>
            <a:ext cx="4038600" cy="24972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42"/>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46481" y="-217159"/>
            <a:ext cx="1351151" cy="1351151"/>
          </a:xfrm>
        </p:spPr>
      </p:pic>
      <p:sp>
        <p:nvSpPr>
          <p:cNvPr id="10" name="Title 1"/>
          <p:cNvSpPr txBox="1">
            <a:spLocks/>
          </p:cNvSpPr>
          <p:nvPr/>
        </p:nvSpPr>
        <p:spPr>
          <a:xfrm>
            <a:off x="838198" y="226423"/>
            <a:ext cx="10515600" cy="5109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F29B26"/>
                </a:solidFill>
                <a:latin typeface="Rockwell" charset="0"/>
                <a:ea typeface="Rockwell" charset="0"/>
                <a:cs typeface="Rockwell" charset="0"/>
              </a:rPr>
              <a:t>SSRI 2015-2024 Strategic Aims</a:t>
            </a:r>
          </a:p>
        </p:txBody>
      </p:sp>
      <p:grpSp>
        <p:nvGrpSpPr>
          <p:cNvPr id="3" name="Group 2"/>
          <p:cNvGrpSpPr/>
          <p:nvPr/>
        </p:nvGrpSpPr>
        <p:grpSpPr>
          <a:xfrm>
            <a:off x="78704" y="1992613"/>
            <a:ext cx="3881191" cy="1625625"/>
            <a:chOff x="78704" y="1840212"/>
            <a:chExt cx="3881191" cy="1625625"/>
          </a:xfrm>
        </p:grpSpPr>
        <p:sp>
          <p:nvSpPr>
            <p:cNvPr id="8" name="Rectangle 7"/>
            <p:cNvSpPr/>
            <p:nvPr/>
          </p:nvSpPr>
          <p:spPr>
            <a:xfrm>
              <a:off x="78704" y="2634840"/>
              <a:ext cx="3881191" cy="830997"/>
            </a:xfrm>
            <a:prstGeom prst="rect">
              <a:avLst/>
            </a:prstGeom>
          </p:spPr>
          <p:txBody>
            <a:bodyPr wrap="none">
              <a:spAutoFit/>
            </a:bodyPr>
            <a:lstStyle/>
            <a:p>
              <a:pPr algn="ctr"/>
              <a:r>
                <a:rPr lang="en-US" sz="2400" b="1" dirty="0">
                  <a:solidFill>
                    <a:schemeClr val="tx1">
                      <a:lumMod val="75000"/>
                      <a:lumOff val="25000"/>
                    </a:schemeClr>
                  </a:solidFill>
                  <a:latin typeface="Rockwell" charset="0"/>
                  <a:ea typeface="Rockwell" charset="0"/>
                  <a:cs typeface="Rockwell" charset="0"/>
                </a:rPr>
                <a:t>Dissemination and </a:t>
              </a:r>
            </a:p>
            <a:p>
              <a:pPr algn="ctr"/>
              <a:r>
                <a:rPr lang="en-US" sz="2400" b="1" dirty="0">
                  <a:solidFill>
                    <a:schemeClr val="tx1">
                      <a:lumMod val="75000"/>
                      <a:lumOff val="25000"/>
                    </a:schemeClr>
                  </a:solidFill>
                  <a:latin typeface="Rockwell" charset="0"/>
                  <a:ea typeface="Rockwell" charset="0"/>
                  <a:cs typeface="Rockwell" charset="0"/>
                </a:rPr>
                <a:t>Implementation Science</a:t>
              </a:r>
              <a:endParaRPr lang="en-US" sz="2400" dirty="0">
                <a:solidFill>
                  <a:schemeClr val="tx1">
                    <a:lumMod val="75000"/>
                    <a:lumOff val="25000"/>
                  </a:schemeClr>
                </a:solidFill>
                <a:latin typeface="Rockwell" charset="0"/>
                <a:ea typeface="Rockwell" charset="0"/>
                <a:cs typeface="Rockwell" charset="0"/>
              </a:endParaRPr>
            </a:p>
          </p:txBody>
        </p:sp>
        <p:grpSp>
          <p:nvGrpSpPr>
            <p:cNvPr id="2" name="Group 1"/>
            <p:cNvGrpSpPr/>
            <p:nvPr/>
          </p:nvGrpSpPr>
          <p:grpSpPr>
            <a:xfrm>
              <a:off x="1642290" y="1840212"/>
              <a:ext cx="748896" cy="748896"/>
              <a:chOff x="1642290" y="1840212"/>
              <a:chExt cx="748896" cy="748896"/>
            </a:xfrm>
          </p:grpSpPr>
          <p:sp>
            <p:nvSpPr>
              <p:cNvPr id="18" name="Oval 17"/>
              <p:cNvSpPr/>
              <p:nvPr/>
            </p:nvSpPr>
            <p:spPr>
              <a:xfrm>
                <a:off x="1642290" y="1840212"/>
                <a:ext cx="748896" cy="748896"/>
              </a:xfrm>
              <a:prstGeom prst="ellipse">
                <a:avLst/>
              </a:prstGeom>
              <a:solidFill>
                <a:srgbClr val="BD3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1762732" y="1964026"/>
                <a:ext cx="474500" cy="433902"/>
                <a:chOff x="2046288" y="3759200"/>
                <a:chExt cx="296863" cy="271463"/>
              </a:xfrm>
              <a:solidFill>
                <a:schemeClr val="bg1"/>
              </a:solidFill>
            </p:grpSpPr>
            <p:sp>
              <p:nvSpPr>
                <p:cNvPr id="21" name="Rectangle 160"/>
                <p:cNvSpPr>
                  <a:spLocks noChangeArrowheads="1"/>
                </p:cNvSpPr>
                <p:nvPr/>
              </p:nvSpPr>
              <p:spPr bwMode="auto">
                <a:xfrm>
                  <a:off x="2065338" y="3973513"/>
                  <a:ext cx="55563" cy="57150"/>
                </a:xfrm>
                <a:prstGeom prst="rect">
                  <a:avLst/>
                </a:prstGeom>
                <a:grpFill/>
                <a:ln w="9525">
                  <a:noFill/>
                  <a:miter lim="800000"/>
                  <a:headEnd/>
                  <a:tailEnd/>
                </a:ln>
              </p:spPr>
              <p:txBody>
                <a:bodyPr/>
                <a:lstStyle/>
                <a:p>
                  <a:pPr fontAlgn="auto">
                    <a:spcBef>
                      <a:spcPts val="0"/>
                    </a:spcBef>
                    <a:spcAft>
                      <a:spcPts val="0"/>
                    </a:spcAft>
                    <a:defRPr/>
                  </a:pPr>
                  <a:endParaRPr lang="en-US">
                    <a:latin typeface="+mn-lt"/>
                    <a:ea typeface="+mn-ea"/>
                  </a:endParaRPr>
                </a:p>
              </p:txBody>
            </p:sp>
            <p:sp>
              <p:nvSpPr>
                <p:cNvPr id="22" name="Rectangle 161"/>
                <p:cNvSpPr>
                  <a:spLocks noChangeArrowheads="1"/>
                </p:cNvSpPr>
                <p:nvPr/>
              </p:nvSpPr>
              <p:spPr bwMode="auto">
                <a:xfrm>
                  <a:off x="2139950" y="3935413"/>
                  <a:ext cx="55563" cy="95250"/>
                </a:xfrm>
                <a:prstGeom prst="rect">
                  <a:avLst/>
                </a:prstGeom>
                <a:grpFill/>
                <a:ln w="9525">
                  <a:noFill/>
                  <a:miter lim="800000"/>
                  <a:headEnd/>
                  <a:tailEnd/>
                </a:ln>
              </p:spPr>
              <p:txBody>
                <a:bodyPr/>
                <a:lstStyle/>
                <a:p>
                  <a:pPr fontAlgn="auto">
                    <a:spcBef>
                      <a:spcPts val="0"/>
                    </a:spcBef>
                    <a:spcAft>
                      <a:spcPts val="0"/>
                    </a:spcAft>
                    <a:defRPr/>
                  </a:pPr>
                  <a:endParaRPr lang="en-US">
                    <a:latin typeface="+mn-lt"/>
                    <a:ea typeface="+mn-ea"/>
                  </a:endParaRPr>
                </a:p>
              </p:txBody>
            </p:sp>
            <p:sp>
              <p:nvSpPr>
                <p:cNvPr id="23" name="Rectangle 162"/>
                <p:cNvSpPr>
                  <a:spLocks noChangeArrowheads="1"/>
                </p:cNvSpPr>
                <p:nvPr/>
              </p:nvSpPr>
              <p:spPr bwMode="auto">
                <a:xfrm>
                  <a:off x="2212975" y="3898900"/>
                  <a:ext cx="57150" cy="131763"/>
                </a:xfrm>
                <a:prstGeom prst="rect">
                  <a:avLst/>
                </a:prstGeom>
                <a:grpFill/>
                <a:ln w="9525">
                  <a:noFill/>
                  <a:miter lim="800000"/>
                  <a:headEnd/>
                  <a:tailEnd/>
                </a:ln>
              </p:spPr>
              <p:txBody>
                <a:bodyPr/>
                <a:lstStyle/>
                <a:p>
                  <a:pPr fontAlgn="auto">
                    <a:spcBef>
                      <a:spcPts val="0"/>
                    </a:spcBef>
                    <a:spcAft>
                      <a:spcPts val="0"/>
                    </a:spcAft>
                    <a:defRPr/>
                  </a:pPr>
                  <a:endParaRPr lang="en-US">
                    <a:latin typeface="+mn-lt"/>
                    <a:ea typeface="+mn-ea"/>
                  </a:endParaRPr>
                </a:p>
              </p:txBody>
            </p:sp>
            <p:sp>
              <p:nvSpPr>
                <p:cNvPr id="24" name="Rectangle 163"/>
                <p:cNvSpPr>
                  <a:spLocks noChangeArrowheads="1"/>
                </p:cNvSpPr>
                <p:nvPr/>
              </p:nvSpPr>
              <p:spPr bwMode="auto">
                <a:xfrm>
                  <a:off x="2287588" y="3860800"/>
                  <a:ext cx="55563" cy="169863"/>
                </a:xfrm>
                <a:prstGeom prst="rect">
                  <a:avLst/>
                </a:prstGeom>
                <a:grpFill/>
                <a:ln w="9525">
                  <a:noFill/>
                  <a:miter lim="800000"/>
                  <a:headEnd/>
                  <a:tailEnd/>
                </a:ln>
              </p:spPr>
              <p:txBody>
                <a:bodyPr/>
                <a:lstStyle/>
                <a:p>
                  <a:pPr fontAlgn="auto">
                    <a:spcBef>
                      <a:spcPts val="0"/>
                    </a:spcBef>
                    <a:spcAft>
                      <a:spcPts val="0"/>
                    </a:spcAft>
                    <a:defRPr/>
                  </a:pPr>
                  <a:endParaRPr lang="en-US">
                    <a:latin typeface="+mn-lt"/>
                    <a:ea typeface="+mn-ea"/>
                  </a:endParaRPr>
                </a:p>
              </p:txBody>
            </p:sp>
            <p:sp>
              <p:nvSpPr>
                <p:cNvPr id="25" name="Freeform 164"/>
                <p:cNvSpPr>
                  <a:spLocks/>
                </p:cNvSpPr>
                <p:nvPr/>
              </p:nvSpPr>
              <p:spPr bwMode="auto">
                <a:xfrm>
                  <a:off x="2046288" y="3759200"/>
                  <a:ext cx="296863" cy="176213"/>
                </a:xfrm>
                <a:custGeom>
                  <a:avLst/>
                  <a:gdLst/>
                  <a:ahLst/>
                  <a:cxnLst>
                    <a:cxn ang="0">
                      <a:pos x="162" y="25"/>
                    </a:cxn>
                    <a:cxn ang="0">
                      <a:pos x="126" y="25"/>
                    </a:cxn>
                    <a:cxn ang="0">
                      <a:pos x="81" y="59"/>
                    </a:cxn>
                    <a:cxn ang="0">
                      <a:pos x="59" y="48"/>
                    </a:cxn>
                    <a:cxn ang="0">
                      <a:pos x="0" y="96"/>
                    </a:cxn>
                    <a:cxn ang="0">
                      <a:pos x="0" y="111"/>
                    </a:cxn>
                    <a:cxn ang="0">
                      <a:pos x="60" y="62"/>
                    </a:cxn>
                    <a:cxn ang="0">
                      <a:pos x="83" y="74"/>
                    </a:cxn>
                    <a:cxn ang="0">
                      <a:pos x="131" y="37"/>
                    </a:cxn>
                    <a:cxn ang="0">
                      <a:pos x="166" y="37"/>
                    </a:cxn>
                    <a:cxn ang="0">
                      <a:pos x="187" y="16"/>
                    </a:cxn>
                    <a:cxn ang="0">
                      <a:pos x="187" y="0"/>
                    </a:cxn>
                    <a:cxn ang="0">
                      <a:pos x="162" y="25"/>
                    </a:cxn>
                  </a:cxnLst>
                  <a:rect l="0" t="0" r="r" b="b"/>
                  <a:pathLst>
                    <a:path w="187" h="111">
                      <a:moveTo>
                        <a:pt x="162" y="25"/>
                      </a:moveTo>
                      <a:lnTo>
                        <a:pt x="126" y="25"/>
                      </a:lnTo>
                      <a:lnTo>
                        <a:pt x="81" y="59"/>
                      </a:lnTo>
                      <a:lnTo>
                        <a:pt x="59" y="48"/>
                      </a:lnTo>
                      <a:lnTo>
                        <a:pt x="0" y="96"/>
                      </a:lnTo>
                      <a:lnTo>
                        <a:pt x="0" y="111"/>
                      </a:lnTo>
                      <a:lnTo>
                        <a:pt x="60" y="62"/>
                      </a:lnTo>
                      <a:lnTo>
                        <a:pt x="83" y="74"/>
                      </a:lnTo>
                      <a:lnTo>
                        <a:pt x="131" y="37"/>
                      </a:lnTo>
                      <a:lnTo>
                        <a:pt x="166" y="37"/>
                      </a:lnTo>
                      <a:lnTo>
                        <a:pt x="187" y="16"/>
                      </a:lnTo>
                      <a:lnTo>
                        <a:pt x="187" y="0"/>
                      </a:lnTo>
                      <a:lnTo>
                        <a:pt x="162" y="25"/>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grpSp>
        </p:grpSp>
      </p:grpSp>
    </p:spTree>
    <p:extLst>
      <p:ext uri="{BB962C8B-B14F-4D97-AF65-F5344CB8AC3E}">
        <p14:creationId xmlns:p14="http://schemas.microsoft.com/office/powerpoint/2010/main" val="3018001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3031" y="1575933"/>
            <a:ext cx="10620769" cy="4601030"/>
          </a:xfrm>
        </p:spPr>
        <p:txBody>
          <a:bodyPr/>
          <a:lstStyle/>
          <a:p>
            <a:r>
              <a:rPr lang="en-US" dirty="0"/>
              <a:t>    SSRI Level 1 Funding</a:t>
            </a:r>
          </a:p>
          <a:p>
            <a:r>
              <a:rPr lang="en-US" dirty="0"/>
              <a:t>    SSRI Level 2 Funding</a:t>
            </a:r>
          </a:p>
          <a:p>
            <a:r>
              <a:rPr lang="en-US" dirty="0"/>
              <a:t>    SSRI Faculty and Commonwealth Campuses Research Collaboration 	Development Fellowship Programs</a:t>
            </a:r>
          </a:p>
          <a:p>
            <a:r>
              <a:rPr lang="en-US" dirty="0"/>
              <a:t>    SSRI Level 1 Research Data Center (RDC) Funding</a:t>
            </a:r>
          </a:p>
          <a:p>
            <a:r>
              <a:rPr lang="en-US" dirty="0"/>
              <a:t>    </a:t>
            </a:r>
            <a:r>
              <a:rPr lang="en-US" dirty="0">
                <a:ea typeface="Rockwell" charset="0"/>
                <a:cs typeface="Rockwell" charset="0"/>
              </a:rPr>
              <a:t>SSRI Geographic Information Analysis (GIA) Pilot Hours for Social     	Science Research</a:t>
            </a:r>
            <a:r>
              <a:rPr lang="en-US" dirty="0"/>
              <a:t>    </a:t>
            </a:r>
          </a:p>
          <a:p>
            <a:r>
              <a:rPr lang="en-US" dirty="0"/>
              <a:t>    </a:t>
            </a:r>
            <a:r>
              <a:rPr lang="en-US" dirty="0">
                <a:ea typeface="Rockwell" charset="0"/>
                <a:cs typeface="Rockwell" charset="0"/>
              </a:rPr>
              <a:t>SSRI Social, Life and Engineering Sciences Imaging Center (SLEIC) 	Pilot Hours for Social Science Research</a:t>
            </a:r>
            <a:r>
              <a:rPr lang="en-US" dirty="0"/>
              <a:t>    </a:t>
            </a:r>
          </a:p>
          <a:p>
            <a:r>
              <a:rPr lang="en-US" dirty="0"/>
              <a:t>    SSRI Co-Funding of Faculty</a:t>
            </a:r>
          </a:p>
          <a:p>
            <a:endParaRPr lang="en-US" dirty="0"/>
          </a:p>
          <a:p>
            <a:pPr marL="0" indent="0">
              <a:buNone/>
            </a:pPr>
            <a:endParaRPr lang="en-US" dirty="0"/>
          </a:p>
        </p:txBody>
      </p:sp>
      <p:pic>
        <p:nvPicPr>
          <p:cNvPr id="5" name="Picture 4"/>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358357" y="-219320"/>
            <a:ext cx="1361247" cy="1361247"/>
          </a:xfrm>
          <a:prstGeom prst="rect">
            <a:avLst/>
          </a:prstGeom>
        </p:spPr>
      </p:pic>
      <p:sp>
        <p:nvSpPr>
          <p:cNvPr id="6" name="Title 1"/>
          <p:cNvSpPr>
            <a:spLocks noGrp="1"/>
          </p:cNvSpPr>
          <p:nvPr>
            <p:ph type="title"/>
          </p:nvPr>
        </p:nvSpPr>
        <p:spPr>
          <a:xfrm>
            <a:off x="838200" y="214686"/>
            <a:ext cx="10515600" cy="510936"/>
          </a:xfrm>
        </p:spPr>
        <p:txBody>
          <a:bodyPr>
            <a:noAutofit/>
          </a:bodyPr>
          <a:lstStyle/>
          <a:p>
            <a:r>
              <a:rPr lang="en-US" sz="2800" dirty="0">
                <a:solidFill>
                  <a:srgbClr val="1EA185"/>
                </a:solidFill>
                <a:latin typeface="Rockwell" charset="0"/>
                <a:ea typeface="Rockwell" charset="0"/>
                <a:cs typeface="Rockwell" charset="0"/>
              </a:rPr>
              <a:t> SSRI’s Funding Mechanisms</a:t>
            </a:r>
          </a:p>
        </p:txBody>
      </p:sp>
    </p:spTree>
    <p:extLst>
      <p:ext uri="{BB962C8B-B14F-4D97-AF65-F5344CB8AC3E}">
        <p14:creationId xmlns:p14="http://schemas.microsoft.com/office/powerpoint/2010/main" val="1933906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358357" y="-219320"/>
            <a:ext cx="1361247" cy="1361247"/>
          </a:xfrm>
          <a:prstGeom prst="rect">
            <a:avLst/>
          </a:prstGeom>
        </p:spPr>
      </p:pic>
      <p:sp>
        <p:nvSpPr>
          <p:cNvPr id="6" name="Title 1"/>
          <p:cNvSpPr>
            <a:spLocks noGrp="1"/>
          </p:cNvSpPr>
          <p:nvPr>
            <p:ph type="title"/>
          </p:nvPr>
        </p:nvSpPr>
        <p:spPr>
          <a:xfrm>
            <a:off x="838200" y="214686"/>
            <a:ext cx="10515600" cy="510936"/>
          </a:xfrm>
        </p:spPr>
        <p:txBody>
          <a:bodyPr>
            <a:noAutofit/>
          </a:bodyPr>
          <a:lstStyle/>
          <a:p>
            <a:r>
              <a:rPr lang="en-US" sz="2800" dirty="0">
                <a:solidFill>
                  <a:srgbClr val="1EA185"/>
                </a:solidFill>
                <a:latin typeface="Rockwell" charset="0"/>
                <a:ea typeface="Rockwell" charset="0"/>
                <a:cs typeface="Rockwell" charset="0"/>
              </a:rPr>
              <a:t> SSRI Level 1 Funding</a:t>
            </a:r>
          </a:p>
        </p:txBody>
      </p:sp>
      <p:sp>
        <p:nvSpPr>
          <p:cNvPr id="7" name="Rectangle 6"/>
          <p:cNvSpPr/>
          <p:nvPr/>
        </p:nvSpPr>
        <p:spPr>
          <a:xfrm>
            <a:off x="1002888" y="876014"/>
            <a:ext cx="3784947" cy="369332"/>
          </a:xfrm>
          <a:prstGeom prst="rect">
            <a:avLst/>
          </a:prstGeom>
        </p:spPr>
        <p:txBody>
          <a:bodyPr wrap="none">
            <a:spAutoFit/>
          </a:bodyPr>
          <a:lstStyle/>
          <a:p>
            <a:pPr>
              <a:defRPr/>
            </a:pPr>
            <a:r>
              <a:rPr lang="en-US" dirty="0"/>
              <a:t>Financial support range: $500 - $5,000</a:t>
            </a:r>
          </a:p>
        </p:txBody>
      </p:sp>
      <p:graphicFrame>
        <p:nvGraphicFramePr>
          <p:cNvPr id="8" name="Table 7"/>
          <p:cNvGraphicFramePr>
            <a:graphicFrameLocks noGrp="1"/>
          </p:cNvGraphicFramePr>
          <p:nvPr>
            <p:extLst>
              <p:ext uri="{D42A27DB-BD31-4B8C-83A1-F6EECF244321}">
                <p14:modId xmlns:p14="http://schemas.microsoft.com/office/powerpoint/2010/main" val="991977243"/>
              </p:ext>
            </p:extLst>
          </p:nvPr>
        </p:nvGraphicFramePr>
        <p:xfrm>
          <a:off x="1002888" y="1414068"/>
          <a:ext cx="10350912" cy="4632960"/>
        </p:xfrm>
        <a:graphic>
          <a:graphicData uri="http://schemas.openxmlformats.org/drawingml/2006/table">
            <a:tbl>
              <a:tblPr firstRow="1" bandRow="1">
                <a:tableStyleId>{5C22544A-7EE6-4342-B048-85BDC9FD1C3A}</a:tableStyleId>
              </a:tblPr>
              <a:tblGrid>
                <a:gridCol w="2587728">
                  <a:extLst>
                    <a:ext uri="{9D8B030D-6E8A-4147-A177-3AD203B41FA5}">
                      <a16:colId xmlns:a16="http://schemas.microsoft.com/office/drawing/2014/main" val="20000"/>
                    </a:ext>
                  </a:extLst>
                </a:gridCol>
                <a:gridCol w="2587728">
                  <a:extLst>
                    <a:ext uri="{9D8B030D-6E8A-4147-A177-3AD203B41FA5}">
                      <a16:colId xmlns:a16="http://schemas.microsoft.com/office/drawing/2014/main" val="20001"/>
                    </a:ext>
                  </a:extLst>
                </a:gridCol>
                <a:gridCol w="2587728">
                  <a:extLst>
                    <a:ext uri="{9D8B030D-6E8A-4147-A177-3AD203B41FA5}">
                      <a16:colId xmlns:a16="http://schemas.microsoft.com/office/drawing/2014/main" val="20002"/>
                    </a:ext>
                  </a:extLst>
                </a:gridCol>
                <a:gridCol w="2587728">
                  <a:extLst>
                    <a:ext uri="{9D8B030D-6E8A-4147-A177-3AD203B41FA5}">
                      <a16:colId xmlns:a16="http://schemas.microsoft.com/office/drawing/2014/main" val="20003"/>
                    </a:ext>
                  </a:extLst>
                </a:gridCol>
              </a:tblGrid>
              <a:tr h="370840">
                <a:tc>
                  <a:txBody>
                    <a:bodyPr/>
                    <a:lstStyle/>
                    <a:p>
                      <a:r>
                        <a:rPr lang="en-US" dirty="0"/>
                        <a:t>Aim</a:t>
                      </a:r>
                    </a:p>
                  </a:txBody>
                  <a:tcPr/>
                </a:tc>
                <a:tc>
                  <a:txBody>
                    <a:bodyPr/>
                    <a:lstStyle/>
                    <a:p>
                      <a:r>
                        <a:rPr lang="en-US" b="1" dirty="0"/>
                        <a:t>Intended to provide support for</a:t>
                      </a:r>
                      <a:endParaRPr lang="en-US" dirty="0"/>
                    </a:p>
                  </a:txBody>
                  <a:tcPr/>
                </a:tc>
                <a:tc>
                  <a:txBody>
                    <a:bodyPr/>
                    <a:lstStyle/>
                    <a:p>
                      <a:r>
                        <a:rPr lang="en-US" b="1" dirty="0"/>
                        <a:t>NOT intended to support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Criteria for Review</a:t>
                      </a:r>
                      <a:endParaRPr lang="en-US" dirty="0"/>
                    </a:p>
                  </a:txBody>
                  <a:tcPr/>
                </a:tc>
                <a:extLst>
                  <a:ext uri="{0D108BD9-81ED-4DB2-BD59-A6C34878D82A}">
                    <a16:rowId xmlns:a16="http://schemas.microsoft.com/office/drawing/2014/main" val="10000"/>
                  </a:ext>
                </a:extLst>
              </a:tr>
              <a:tr h="370840">
                <a:tc>
                  <a:txBody>
                    <a:bodyPr/>
                    <a:lstStyle/>
                    <a:p>
                      <a:pPr marL="285750" indent="-285750">
                        <a:buFont typeface="Arial" charset="0"/>
                        <a:buChar char="•"/>
                      </a:pPr>
                      <a:r>
                        <a:rPr lang="en-US" sz="1600" dirty="0"/>
                        <a:t>Designed to assist PSU faculty to form interdisciplinary research teams directed at pursuing external funding</a:t>
                      </a:r>
                    </a:p>
                    <a:p>
                      <a:pPr marL="285750" indent="-285750">
                        <a:buFont typeface="Arial" charset="0"/>
                        <a:buChar char="•"/>
                      </a:pPr>
                      <a:r>
                        <a:rPr lang="en-US" sz="1600" dirty="0"/>
                        <a:t>Focus is on developing new PSU teams. Thus team leaders should be tenure track or research faculty with continuing appointments; external colleagues can be included but priority is on teams that include PSU faculty.</a:t>
                      </a:r>
                    </a:p>
                  </a:txBody>
                  <a:tcPr/>
                </a:tc>
                <a:tc>
                  <a:txBody>
                    <a:bodyPr/>
                    <a:lstStyle/>
                    <a:p>
                      <a:pPr marL="285750" indent="-285750">
                        <a:buFont typeface="Arial" charset="0"/>
                        <a:buChar char="•"/>
                      </a:pPr>
                      <a:r>
                        <a:rPr lang="en-US" sz="1600" dirty="0"/>
                        <a:t>Development of innovative research projects</a:t>
                      </a:r>
                    </a:p>
                    <a:p>
                      <a:pPr marL="285750" indent="-285750">
                        <a:buFont typeface="Arial" charset="0"/>
                        <a:buChar char="•"/>
                      </a:pPr>
                      <a:r>
                        <a:rPr lang="en-US" sz="1600" dirty="0"/>
                        <a:t>Creation of interdisciplinary working groups</a:t>
                      </a:r>
                    </a:p>
                    <a:p>
                      <a:pPr marL="285750" indent="-285750">
                        <a:buFont typeface="Arial" charset="0"/>
                        <a:buChar char="•"/>
                      </a:pPr>
                      <a:r>
                        <a:rPr lang="en-US" sz="1600" dirty="0"/>
                        <a:t>Support for meetings (including travel)</a:t>
                      </a:r>
                    </a:p>
                    <a:p>
                      <a:pPr marL="285750" indent="-285750">
                        <a:buFont typeface="Arial" charset="0"/>
                        <a:buChar char="•"/>
                      </a:pPr>
                      <a:r>
                        <a:rPr lang="en-US" sz="1600" dirty="0"/>
                        <a:t>Conducting literature reviews</a:t>
                      </a:r>
                    </a:p>
                    <a:p>
                      <a:pPr marL="285750" indent="-285750">
                        <a:buFont typeface="Arial" charset="0"/>
                        <a:buChar char="•"/>
                      </a:pPr>
                      <a:r>
                        <a:rPr lang="en-US" sz="1600" dirty="0"/>
                        <a:t>Graduate Assistant time</a:t>
                      </a:r>
                    </a:p>
                    <a:p>
                      <a:pPr marL="285750" indent="-285750">
                        <a:buFont typeface="Arial" charset="0"/>
                        <a:buChar char="•"/>
                      </a:pPr>
                      <a:r>
                        <a:rPr lang="en-US" sz="1600" dirty="0"/>
                        <a:t>Support for outside consultants</a:t>
                      </a:r>
                    </a:p>
                    <a:p>
                      <a:pPr marL="285750" indent="-285750">
                        <a:buFont typeface="Arial" charset="0"/>
                        <a:buChar char="•"/>
                      </a:pPr>
                      <a:r>
                        <a:rPr lang="en-US" sz="1600" dirty="0"/>
                        <a:t>Small pilot studies</a:t>
                      </a:r>
                    </a:p>
                  </a:txBody>
                  <a:tcPr/>
                </a:tc>
                <a:tc>
                  <a:txBody>
                    <a:bodyPr/>
                    <a:lstStyle/>
                    <a:p>
                      <a:pPr marL="285750" indent="-285750">
                        <a:buFont typeface="Arial" charset="0"/>
                        <a:buChar char="•"/>
                      </a:pPr>
                      <a:r>
                        <a:rPr lang="en-US" sz="1600" dirty="0"/>
                        <a:t>Expenditures generally made by departments and colleges (e.g., travel to professional conferences, seed money for an individual project)</a:t>
                      </a:r>
                    </a:p>
                    <a:p>
                      <a:pPr marL="285750" indent="-285750">
                        <a:buFont typeface="Arial" charset="0"/>
                        <a:buChar char="•"/>
                      </a:pPr>
                      <a:r>
                        <a:rPr lang="en-US" sz="1600" dirty="0"/>
                        <a:t>Delivery of outreach programs or services</a:t>
                      </a:r>
                    </a:p>
                    <a:p>
                      <a:pPr marL="285750" indent="-285750">
                        <a:buFont typeface="Arial" charset="0"/>
                        <a:buChar char="•"/>
                      </a:pPr>
                      <a:r>
                        <a:rPr lang="en-US" sz="1600" dirty="0"/>
                        <a:t>Student projects (masters, dissertation research)</a:t>
                      </a:r>
                    </a:p>
                    <a:p>
                      <a:pPr marL="285750" indent="-285750">
                        <a:buFont typeface="Arial" charset="0"/>
                        <a:buChar char="•"/>
                      </a:pPr>
                      <a:r>
                        <a:rPr lang="en-US" sz="1600" dirty="0"/>
                        <a:t>Faculty salary</a:t>
                      </a:r>
                    </a:p>
                    <a:p>
                      <a:pPr marL="285750" indent="-285750">
                        <a:buFont typeface="Arial" charset="0"/>
                        <a:buChar char="•"/>
                      </a:pPr>
                      <a:r>
                        <a:rPr lang="en-US" sz="1600" dirty="0"/>
                        <a:t>Requests for funds for meals and snacks should be kept to a minimum</a:t>
                      </a:r>
                    </a:p>
                    <a:p>
                      <a:endParaRPr lang="en-US" sz="1600" dirty="0"/>
                    </a:p>
                  </a:txBody>
                  <a:tcPr/>
                </a:tc>
                <a:tc>
                  <a:txBody>
                    <a:bodyPr/>
                    <a:lstStyle/>
                    <a:p>
                      <a:pPr marL="285750" indent="-285750">
                        <a:buFont typeface="Arial" charset="0"/>
                        <a:buChar char="•"/>
                      </a:pPr>
                      <a:r>
                        <a:rPr lang="en-US" sz="1600" dirty="0"/>
                        <a:t>Proposals must make a clear contribution to social science and include a well-articulated plan of activities</a:t>
                      </a:r>
                    </a:p>
                    <a:p>
                      <a:pPr marL="285750" indent="-285750">
                        <a:buFont typeface="Arial" charset="0"/>
                        <a:buChar char="•"/>
                      </a:pPr>
                      <a:r>
                        <a:rPr lang="en-US" sz="1600" dirty="0"/>
                        <a:t>Priority placed on new ideas/teams that involve cross-department and/or cross-college (interdisciplinary) collaboration and teams comprised of investigators who range in seniority and experience</a:t>
                      </a:r>
                    </a:p>
                    <a:p>
                      <a:endParaRPr lang="en-US"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50748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358357" y="-219320"/>
            <a:ext cx="1361247" cy="1361247"/>
          </a:xfrm>
          <a:prstGeom prst="rect">
            <a:avLst/>
          </a:prstGeom>
        </p:spPr>
      </p:pic>
      <p:sp>
        <p:nvSpPr>
          <p:cNvPr id="6" name="Title 1"/>
          <p:cNvSpPr>
            <a:spLocks noGrp="1"/>
          </p:cNvSpPr>
          <p:nvPr>
            <p:ph type="title"/>
          </p:nvPr>
        </p:nvSpPr>
        <p:spPr>
          <a:xfrm>
            <a:off x="838200" y="214686"/>
            <a:ext cx="10515600" cy="510936"/>
          </a:xfrm>
        </p:spPr>
        <p:txBody>
          <a:bodyPr>
            <a:noAutofit/>
          </a:bodyPr>
          <a:lstStyle/>
          <a:p>
            <a:r>
              <a:rPr lang="en-US" sz="2800" dirty="0">
                <a:solidFill>
                  <a:srgbClr val="1EA185"/>
                </a:solidFill>
                <a:latin typeface="Rockwell" charset="0"/>
                <a:ea typeface="Rockwell" charset="0"/>
                <a:cs typeface="Rockwell" charset="0"/>
              </a:rPr>
              <a:t> SSRI Level 2 Funding</a:t>
            </a:r>
          </a:p>
        </p:txBody>
      </p:sp>
      <p:graphicFrame>
        <p:nvGraphicFramePr>
          <p:cNvPr id="7" name="Table 6"/>
          <p:cNvGraphicFramePr>
            <a:graphicFrameLocks noGrp="1"/>
          </p:cNvGraphicFramePr>
          <p:nvPr>
            <p:extLst>
              <p:ext uri="{D42A27DB-BD31-4B8C-83A1-F6EECF244321}">
                <p14:modId xmlns:p14="http://schemas.microsoft.com/office/powerpoint/2010/main" val="1491837941"/>
              </p:ext>
            </p:extLst>
          </p:nvPr>
        </p:nvGraphicFramePr>
        <p:xfrm>
          <a:off x="1007632" y="1235393"/>
          <a:ext cx="10350912" cy="5212080"/>
        </p:xfrm>
        <a:graphic>
          <a:graphicData uri="http://schemas.openxmlformats.org/drawingml/2006/table">
            <a:tbl>
              <a:tblPr firstRow="1" bandRow="1">
                <a:tableStyleId>{5C22544A-7EE6-4342-B048-85BDC9FD1C3A}</a:tableStyleId>
              </a:tblPr>
              <a:tblGrid>
                <a:gridCol w="2356056">
                  <a:extLst>
                    <a:ext uri="{9D8B030D-6E8A-4147-A177-3AD203B41FA5}">
                      <a16:colId xmlns:a16="http://schemas.microsoft.com/office/drawing/2014/main" val="20000"/>
                    </a:ext>
                  </a:extLst>
                </a:gridCol>
                <a:gridCol w="2416629">
                  <a:extLst>
                    <a:ext uri="{9D8B030D-6E8A-4147-A177-3AD203B41FA5}">
                      <a16:colId xmlns:a16="http://schemas.microsoft.com/office/drawing/2014/main" val="20001"/>
                    </a:ext>
                  </a:extLst>
                </a:gridCol>
                <a:gridCol w="2373085">
                  <a:extLst>
                    <a:ext uri="{9D8B030D-6E8A-4147-A177-3AD203B41FA5}">
                      <a16:colId xmlns:a16="http://schemas.microsoft.com/office/drawing/2014/main" val="20002"/>
                    </a:ext>
                  </a:extLst>
                </a:gridCol>
                <a:gridCol w="3205142">
                  <a:extLst>
                    <a:ext uri="{9D8B030D-6E8A-4147-A177-3AD203B41FA5}">
                      <a16:colId xmlns:a16="http://schemas.microsoft.com/office/drawing/2014/main" val="20003"/>
                    </a:ext>
                  </a:extLst>
                </a:gridCol>
              </a:tblGrid>
              <a:tr h="526713">
                <a:tc>
                  <a:txBody>
                    <a:bodyPr/>
                    <a:lstStyle/>
                    <a:p>
                      <a:r>
                        <a:rPr lang="en-US" dirty="0"/>
                        <a:t>Aim</a:t>
                      </a:r>
                    </a:p>
                  </a:txBody>
                  <a:tcPr/>
                </a:tc>
                <a:tc>
                  <a:txBody>
                    <a:bodyPr/>
                    <a:lstStyle/>
                    <a:p>
                      <a:r>
                        <a:rPr lang="en-US" b="1" dirty="0"/>
                        <a:t>Intended to provide support for</a:t>
                      </a:r>
                      <a:endParaRPr lang="en-US" dirty="0"/>
                    </a:p>
                  </a:txBody>
                  <a:tcPr/>
                </a:tc>
                <a:tc>
                  <a:txBody>
                    <a:bodyPr/>
                    <a:lstStyle/>
                    <a:p>
                      <a:r>
                        <a:rPr lang="en-US" b="1" dirty="0"/>
                        <a:t>NOT intended to support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b="1" dirty="0"/>
                        <a:t>Other Ideas to Consider as You Construct Your Level 2</a:t>
                      </a:r>
                      <a:endParaRPr lang="en-US" dirty="0"/>
                    </a:p>
                  </a:txBody>
                  <a:tcPr/>
                </a:tc>
                <a:extLst>
                  <a:ext uri="{0D108BD9-81ED-4DB2-BD59-A6C34878D82A}">
                    <a16:rowId xmlns:a16="http://schemas.microsoft.com/office/drawing/2014/main" val="10000"/>
                  </a:ext>
                </a:extLst>
              </a:tr>
              <a:tr h="4464523">
                <a:tc>
                  <a:txBody>
                    <a:bodyPr/>
                    <a:lstStyle/>
                    <a:p>
                      <a:pPr marL="285750" indent="-285750">
                        <a:buFont typeface="Arial" charset="0"/>
                        <a:buChar char="•"/>
                      </a:pPr>
                      <a:r>
                        <a:rPr lang="en-US" sz="1400" dirty="0"/>
                        <a:t>Designed to assist Penn State interdisciplinary faculty teams to advance their research programs by securing extramural funding. </a:t>
                      </a:r>
                    </a:p>
                    <a:p>
                      <a:pPr marL="285750" indent="-285750">
                        <a:buFont typeface="Arial" charset="0"/>
                        <a:buChar char="•"/>
                      </a:pPr>
                      <a:r>
                        <a:rPr lang="en-US" sz="1400" dirty="0"/>
                        <a:t>Priority is on supporting interdisciplinary teams of PSU faculty. Faculty. </a:t>
                      </a:r>
                    </a:p>
                    <a:p>
                      <a:pPr marL="742950" lvl="1" indent="-285750">
                        <a:buFont typeface="Arial" charset="0"/>
                        <a:buChar char="•"/>
                      </a:pPr>
                      <a:r>
                        <a:rPr lang="en-US" sz="1400" dirty="0"/>
                        <a:t>Team leaders should be tenure track or research faculty with continuing appointments</a:t>
                      </a:r>
                    </a:p>
                    <a:p>
                      <a:pPr marL="742950" lvl="1" indent="-285750">
                        <a:buFont typeface="Arial" charset="0"/>
                        <a:buChar char="•"/>
                      </a:pPr>
                      <a:r>
                        <a:rPr lang="en-US" sz="1400" dirty="0"/>
                        <a:t>PSU faculty teams can also include students, post docs, and external collaborators</a:t>
                      </a:r>
                    </a:p>
                    <a:p>
                      <a:pPr marL="285750" marR="0" lvl="0" indent="-285750" algn="l" defTabSz="914400" rtl="0" eaLnBrk="1" fontAlgn="auto" latinLnBrk="0" hangingPunct="1">
                        <a:lnSpc>
                          <a:spcPct val="100000"/>
                        </a:lnSpc>
                        <a:spcBef>
                          <a:spcPts val="0"/>
                        </a:spcBef>
                        <a:spcAft>
                          <a:spcPts val="0"/>
                        </a:spcAft>
                        <a:buClrTx/>
                        <a:buSzTx/>
                        <a:buFont typeface="Arial" charset="0"/>
                        <a:buNone/>
                        <a:tabLst/>
                        <a:defRPr/>
                      </a:pPr>
                      <a:endParaRPr lang="en-US" sz="1400" dirty="0"/>
                    </a:p>
                  </a:txBody>
                  <a:tcPr/>
                </a:tc>
                <a:tc>
                  <a:txBody>
                    <a:bodyPr/>
                    <a:lstStyle/>
                    <a:p>
                      <a:pPr marL="285750" indent="-285750">
                        <a:buFont typeface="Arial" charset="0"/>
                        <a:buChar char="•"/>
                      </a:pPr>
                      <a:r>
                        <a:rPr lang="en-US" sz="1400" dirty="0"/>
                        <a:t>Innovative interdisciplinary research that involves collaborations of Penn State faculty</a:t>
                      </a:r>
                      <a:endParaRPr lang="en-US" sz="1400" b="1" dirty="0"/>
                    </a:p>
                    <a:p>
                      <a:pPr marL="285750" indent="-285750">
                        <a:buFont typeface="Arial" charset="0"/>
                        <a:buChar char="•"/>
                      </a:pPr>
                      <a:r>
                        <a:rPr lang="en-US" sz="1400" dirty="0"/>
                        <a:t>Graduate student time or hourly support of activities</a:t>
                      </a:r>
                    </a:p>
                    <a:p>
                      <a:pPr marL="285750" indent="-285750">
                        <a:buFont typeface="Arial" charset="0"/>
                        <a:buChar char="•"/>
                      </a:pPr>
                      <a:r>
                        <a:rPr lang="en-US" sz="1400" dirty="0"/>
                        <a:t>Participant recruitment</a:t>
                      </a:r>
                    </a:p>
                    <a:p>
                      <a:pPr marL="285750" indent="-285750">
                        <a:buFont typeface="Arial" charset="0"/>
                        <a:buChar char="•"/>
                      </a:pPr>
                      <a:r>
                        <a:rPr lang="en-US" sz="1400" dirty="0"/>
                        <a:t>Data collection </a:t>
                      </a:r>
                    </a:p>
                    <a:p>
                      <a:pPr marL="285750" indent="-285750">
                        <a:buFont typeface="Arial" charset="0"/>
                        <a:buChar char="•"/>
                      </a:pPr>
                      <a:r>
                        <a:rPr lang="en-US" sz="1400" dirty="0"/>
                        <a:t>Salary replacement cost of $7,500 (replacement costs for one course buyout or equivalent, in consultation with the department head for the semester of proposal writing/submission)</a:t>
                      </a:r>
                    </a:p>
                  </a:txBody>
                  <a:tcPr/>
                </a:tc>
                <a:tc>
                  <a:txBody>
                    <a:bodyPr/>
                    <a:lstStyle/>
                    <a:p>
                      <a:pPr marL="285750" indent="-285750">
                        <a:buFont typeface="Arial" charset="0"/>
                        <a:buChar char="•"/>
                      </a:pPr>
                      <a:r>
                        <a:rPr lang="en-US" sz="1400" dirty="0"/>
                        <a:t>Student (masters, dissertation research) or post-doctoral projects</a:t>
                      </a:r>
                    </a:p>
                    <a:p>
                      <a:pPr marL="285750" indent="-285750">
                        <a:buFont typeface="Arial" charset="0"/>
                        <a:buChar char="•"/>
                      </a:pPr>
                      <a:r>
                        <a:rPr lang="en-US" sz="1400" dirty="0"/>
                        <a:t>Projects of individual faculty or on-going research programs</a:t>
                      </a:r>
                    </a:p>
                    <a:p>
                      <a:pPr marL="285750" indent="-285750">
                        <a:buFont typeface="Arial" charset="0"/>
                        <a:buChar char="•"/>
                      </a:pPr>
                      <a:r>
                        <a:rPr lang="en-US" sz="1400" dirty="0"/>
                        <a:t>Delivery of outreach programs or services</a:t>
                      </a:r>
                    </a:p>
                    <a:p>
                      <a:pPr marL="285750" indent="-285750">
                        <a:buFont typeface="Arial" charset="0"/>
                        <a:buChar char="•"/>
                      </a:pPr>
                      <a:r>
                        <a:rPr lang="en-US" sz="1400" dirty="0"/>
                        <a:t>Activities supported by departments and colleges (travel to conferences, seed money for an individual's project, software purchase, etc.)</a:t>
                      </a:r>
                    </a:p>
                    <a:p>
                      <a:pPr marL="285750" indent="-285750">
                        <a:buFont typeface="Arial" charset="0"/>
                        <a:buChar char="•"/>
                      </a:pPr>
                      <a:r>
                        <a:rPr lang="en-US" sz="1400" dirty="0"/>
                        <a:t>Summer salary</a:t>
                      </a:r>
                    </a:p>
                    <a:p>
                      <a:pPr marL="285750" indent="-285750">
                        <a:buFont typeface="Arial" charset="0"/>
                        <a:buChar char="•"/>
                      </a:pPr>
                      <a:r>
                        <a:rPr lang="en-US" sz="1400" dirty="0"/>
                        <a:t>Projects involving a Penn State faculty member and external collaborators only; our goal is to build and support Penn State teams</a:t>
                      </a:r>
                    </a:p>
                  </a:txBody>
                  <a:tcPr/>
                </a:tc>
                <a:tc>
                  <a:txBody>
                    <a:bodyPr/>
                    <a:lstStyle/>
                    <a:p>
                      <a:pPr marL="285750" indent="-285750">
                        <a:buFont typeface="Arial" charset="0"/>
                        <a:buChar char="•"/>
                      </a:pPr>
                      <a:r>
                        <a:rPr lang="en-US" sz="1400" dirty="0"/>
                        <a:t>Consult with the SSRI Director or Associate Director about your project. We are happy to review an early draft of your proposal before you submit it formally</a:t>
                      </a:r>
                    </a:p>
                    <a:p>
                      <a:pPr marL="285750" indent="-285750">
                        <a:buFont typeface="Arial" charset="0"/>
                        <a:buChar char="•"/>
                      </a:pPr>
                      <a:r>
                        <a:rPr lang="en-US" sz="1400" dirty="0"/>
                        <a:t>Talk with any of the SSRI unit directors, e.g. (Geographic Information Analysis (GIA), Survey Research Center (SRC), Social, Life, and Engineering Sciences Imaging Center (SLEIC), and Methodological Consulting Center about how you might use the expertise of their units to enhance your research</a:t>
                      </a:r>
                    </a:p>
                    <a:p>
                      <a:pPr marL="285750" indent="-285750">
                        <a:buFont typeface="Arial" charset="0"/>
                        <a:buChar char="•"/>
                      </a:pPr>
                      <a:r>
                        <a:rPr lang="en-US" sz="1400" dirty="0"/>
                        <a:t>If you need time and funding to network, organize your team, or further develop your research ideas, consider applying for an SSRI Level 1</a:t>
                      </a:r>
                    </a:p>
                  </a:txBody>
                  <a:tcPr/>
                </a:tc>
                <a:extLst>
                  <a:ext uri="{0D108BD9-81ED-4DB2-BD59-A6C34878D82A}">
                    <a16:rowId xmlns:a16="http://schemas.microsoft.com/office/drawing/2014/main" val="10001"/>
                  </a:ext>
                </a:extLst>
              </a:tr>
            </a:tbl>
          </a:graphicData>
        </a:graphic>
      </p:graphicFrame>
      <p:sp>
        <p:nvSpPr>
          <p:cNvPr id="2" name="Rectangle 1"/>
          <p:cNvSpPr/>
          <p:nvPr/>
        </p:nvSpPr>
        <p:spPr>
          <a:xfrm>
            <a:off x="1002888" y="735433"/>
            <a:ext cx="4076693" cy="369332"/>
          </a:xfrm>
          <a:prstGeom prst="rect">
            <a:avLst/>
          </a:prstGeom>
        </p:spPr>
        <p:txBody>
          <a:bodyPr wrap="none">
            <a:spAutoFit/>
          </a:bodyPr>
          <a:lstStyle/>
          <a:p>
            <a:r>
              <a:rPr lang="en-US"/>
              <a:t>Financial support range: $5,000 - $20,000</a:t>
            </a:r>
            <a:endParaRPr lang="en-US" dirty="0"/>
          </a:p>
        </p:txBody>
      </p:sp>
    </p:spTree>
    <p:extLst>
      <p:ext uri="{BB962C8B-B14F-4D97-AF65-F5344CB8AC3E}">
        <p14:creationId xmlns:p14="http://schemas.microsoft.com/office/powerpoint/2010/main" val="309341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358357" y="-219320"/>
            <a:ext cx="1361247" cy="1361247"/>
          </a:xfrm>
          <a:prstGeom prst="rect">
            <a:avLst/>
          </a:prstGeom>
        </p:spPr>
      </p:pic>
      <p:sp>
        <p:nvSpPr>
          <p:cNvPr id="6" name="Title 1"/>
          <p:cNvSpPr>
            <a:spLocks noGrp="1"/>
          </p:cNvSpPr>
          <p:nvPr>
            <p:ph type="title"/>
          </p:nvPr>
        </p:nvSpPr>
        <p:spPr>
          <a:xfrm>
            <a:off x="838200" y="214686"/>
            <a:ext cx="10515600" cy="510936"/>
          </a:xfrm>
        </p:spPr>
        <p:txBody>
          <a:bodyPr>
            <a:noAutofit/>
          </a:bodyPr>
          <a:lstStyle/>
          <a:p>
            <a:r>
              <a:rPr lang="en-US" sz="2800" dirty="0">
                <a:solidFill>
                  <a:srgbClr val="1EA185"/>
                </a:solidFill>
                <a:latin typeface="Rockwell" charset="0"/>
                <a:ea typeface="Rockwell" charset="0"/>
                <a:cs typeface="Rockwell" charset="0"/>
              </a:rPr>
              <a:t> SSRI Level 1 and 2 Funding</a:t>
            </a:r>
          </a:p>
        </p:txBody>
      </p:sp>
      <p:graphicFrame>
        <p:nvGraphicFramePr>
          <p:cNvPr id="2" name="Table 1"/>
          <p:cNvGraphicFramePr>
            <a:graphicFrameLocks noGrp="1"/>
          </p:cNvGraphicFramePr>
          <p:nvPr>
            <p:extLst>
              <p:ext uri="{D42A27DB-BD31-4B8C-83A1-F6EECF244321}">
                <p14:modId xmlns:p14="http://schemas.microsoft.com/office/powerpoint/2010/main" val="342710338"/>
              </p:ext>
            </p:extLst>
          </p:nvPr>
        </p:nvGraphicFramePr>
        <p:xfrm>
          <a:off x="1002890" y="1205093"/>
          <a:ext cx="10350910" cy="2199640"/>
        </p:xfrm>
        <a:graphic>
          <a:graphicData uri="http://schemas.openxmlformats.org/drawingml/2006/table">
            <a:tbl>
              <a:tblPr firstRow="1" bandRow="1">
                <a:tableStyleId>{5C22544A-7EE6-4342-B048-85BDC9FD1C3A}</a:tableStyleId>
              </a:tblPr>
              <a:tblGrid>
                <a:gridCol w="10350910">
                  <a:extLst>
                    <a:ext uri="{9D8B030D-6E8A-4147-A177-3AD203B41FA5}">
                      <a16:colId xmlns:a16="http://schemas.microsoft.com/office/drawing/2014/main" val="20000"/>
                    </a:ext>
                  </a:extLst>
                </a:gridCol>
              </a:tblGrid>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t>Guidelines for international travel costs</a:t>
                      </a:r>
                    </a:p>
                  </a:txBody>
                  <a:tcPr/>
                </a:tc>
                <a:extLst>
                  <a:ext uri="{0D108BD9-81ED-4DB2-BD59-A6C34878D82A}">
                    <a16:rowId xmlns:a16="http://schemas.microsoft.com/office/drawing/2014/main" val="10000"/>
                  </a:ext>
                </a:extLst>
              </a:tr>
              <a:tr h="370840">
                <a:tc>
                  <a:txBody>
                    <a:bodyPr/>
                    <a:lstStyle/>
                    <a:p>
                      <a:pPr marL="466725" lvl="2" indent="-336550">
                        <a:buFont typeface="Arial" charset="0"/>
                        <a:buChar char="•"/>
                        <a:tabLst/>
                      </a:pPr>
                      <a:r>
                        <a:rPr lang="en-US" sz="2400" dirty="0"/>
                        <a:t>Funds will be provided for only one investigator</a:t>
                      </a:r>
                    </a:p>
                    <a:p>
                      <a:pPr marL="466725" lvl="2" indent="-336550">
                        <a:buFont typeface="Arial" charset="0"/>
                        <a:buChar char="•"/>
                        <a:tabLst/>
                      </a:pPr>
                      <a:r>
                        <a:rPr lang="en-US" sz="2400" dirty="0"/>
                        <a:t>Funds will not be provided for graduate students</a:t>
                      </a:r>
                    </a:p>
                    <a:p>
                      <a:pPr marL="466725" lvl="2" indent="-336550">
                        <a:buFont typeface="Arial" charset="0"/>
                        <a:buChar char="•"/>
                        <a:tabLst/>
                      </a:pPr>
                      <a:r>
                        <a:rPr lang="en-US" sz="2400" dirty="0"/>
                        <a:t>Proposals must include a letter of support from the international collaborator(s) outlining his/her role in the project</a:t>
                      </a:r>
                    </a:p>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44008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358357" y="-219320"/>
            <a:ext cx="1361247" cy="136124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631531696"/>
              </p:ext>
            </p:extLst>
          </p:nvPr>
        </p:nvGraphicFramePr>
        <p:xfrm>
          <a:off x="1002890" y="1141927"/>
          <a:ext cx="10350910" cy="2382520"/>
        </p:xfrm>
        <a:graphic>
          <a:graphicData uri="http://schemas.openxmlformats.org/drawingml/2006/table">
            <a:tbl>
              <a:tblPr firstRow="1" bandRow="1">
                <a:tableStyleId>{5C22544A-7EE6-4342-B048-85BDC9FD1C3A}</a:tableStyleId>
              </a:tblPr>
              <a:tblGrid>
                <a:gridCol w="10350910">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How to submit Level 1 or Level 2 Proposals</a:t>
                      </a:r>
                    </a:p>
                  </a:txBody>
                  <a:tcPr/>
                </a:tc>
                <a:extLst>
                  <a:ext uri="{0D108BD9-81ED-4DB2-BD59-A6C34878D82A}">
                    <a16:rowId xmlns:a16="http://schemas.microsoft.com/office/drawing/2014/main" val="10000"/>
                  </a:ext>
                </a:extLst>
              </a:tr>
              <a:tr h="370840">
                <a:tc>
                  <a:txBody>
                    <a:bodyPr/>
                    <a:lstStyle/>
                    <a:p>
                      <a:pPr marL="285750" indent="-285750">
                        <a:buFont typeface="Arial" charset="0"/>
                        <a:buChar char="•"/>
                      </a:pPr>
                      <a:r>
                        <a:rPr lang="en-US" dirty="0"/>
                        <a:t>Level 1 and 2 proposals can be submitted at any time</a:t>
                      </a:r>
                    </a:p>
                    <a:p>
                      <a:pPr marL="285750" indent="-285750">
                        <a:buFont typeface="Arial" charset="0"/>
                        <a:buChar char="•"/>
                      </a:pPr>
                      <a:r>
                        <a:rPr lang="en-US" dirty="0"/>
                        <a:t>Forms are available at </a:t>
                      </a:r>
                      <a:r>
                        <a:rPr lang="en-US" dirty="0">
                          <a:hlinkClick r:id="rId4"/>
                        </a:rPr>
                        <a:t>http://www.ssri.psu.edu/funding1</a:t>
                      </a:r>
                      <a:r>
                        <a:rPr lang="en-US" dirty="0"/>
                        <a:t> </a:t>
                      </a:r>
                    </a:p>
                    <a:p>
                      <a:pPr marL="285750" indent="-285750">
                        <a:buFont typeface="Arial" charset="0"/>
                        <a:buChar char="•"/>
                      </a:pPr>
                      <a:r>
                        <a:rPr lang="en-US" dirty="0"/>
                        <a:t>Level 1 proposals are two pages (excluding appendices)</a:t>
                      </a:r>
                    </a:p>
                    <a:p>
                      <a:pPr marL="285750" indent="-285750">
                        <a:buFont typeface="Arial" charset="0"/>
                        <a:buChar char="•"/>
                      </a:pPr>
                      <a:r>
                        <a:rPr lang="en-US" dirty="0"/>
                        <a:t>Level 2 proposals are five pages (excluding appendices)</a:t>
                      </a:r>
                    </a:p>
                    <a:p>
                      <a:pPr marL="285750" indent="-285750">
                        <a:buFont typeface="Arial" charset="0"/>
                        <a:buChar char="•"/>
                      </a:pPr>
                      <a:r>
                        <a:rPr lang="en-US" dirty="0"/>
                        <a:t>SSRI strives to provide helpful critical feedback</a:t>
                      </a:r>
                    </a:p>
                    <a:p>
                      <a:pPr marL="285750" indent="-285750">
                        <a:buFont typeface="Arial" charset="0"/>
                        <a:buChar char="•"/>
                      </a:pPr>
                      <a:r>
                        <a:rPr lang="en-US" dirty="0"/>
                        <a:t>Our tracking data suggest that SSRI funding enhances the quality and competitiveness of external grant proposals</a:t>
                      </a:r>
                    </a:p>
                  </a:txBody>
                  <a:tcPr/>
                </a:tc>
                <a:extLst>
                  <a:ext uri="{0D108BD9-81ED-4DB2-BD59-A6C34878D82A}">
                    <a16:rowId xmlns:a16="http://schemas.microsoft.com/office/drawing/2014/main" val="10001"/>
                  </a:ext>
                </a:extLst>
              </a:tr>
            </a:tbl>
          </a:graphicData>
        </a:graphic>
      </p:graphicFrame>
      <p:sp>
        <p:nvSpPr>
          <p:cNvPr id="7" name="Title 1"/>
          <p:cNvSpPr txBox="1">
            <a:spLocks/>
          </p:cNvSpPr>
          <p:nvPr/>
        </p:nvSpPr>
        <p:spPr>
          <a:xfrm>
            <a:off x="838200" y="214686"/>
            <a:ext cx="10515600" cy="5109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solidFill>
                  <a:srgbClr val="1EA185"/>
                </a:solidFill>
                <a:latin typeface="Rockwell" charset="0"/>
                <a:ea typeface="Rockwell" charset="0"/>
                <a:cs typeface="Rockwell" charset="0"/>
              </a:rPr>
              <a:t> SSRI Level 1 and 2 Funding</a:t>
            </a:r>
            <a:endParaRPr lang="en-US" sz="2800" dirty="0">
              <a:solidFill>
                <a:srgbClr val="1EA185"/>
              </a:solidFill>
              <a:latin typeface="Rockwell" charset="0"/>
              <a:ea typeface="Rockwell" charset="0"/>
              <a:cs typeface="Rockwell" charset="0"/>
            </a:endParaRPr>
          </a:p>
        </p:txBody>
      </p:sp>
    </p:spTree>
    <p:extLst>
      <p:ext uri="{BB962C8B-B14F-4D97-AF65-F5344CB8AC3E}">
        <p14:creationId xmlns:p14="http://schemas.microsoft.com/office/powerpoint/2010/main" val="1272390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9" y="1828799"/>
            <a:ext cx="9115425" cy="4348163"/>
          </a:xfrm>
        </p:spPr>
        <p:txBody>
          <a:bodyPr/>
          <a:lstStyle/>
          <a:p>
            <a:pPr marL="0" indent="0">
              <a:buNone/>
            </a:pPr>
            <a:r>
              <a:rPr lang="en-US" sz="6000" dirty="0">
                <a:latin typeface="Rockwell" charset="0"/>
                <a:ea typeface="Rockwell" charset="0"/>
                <a:cs typeface="Rockwell" charset="0"/>
              </a:rPr>
              <a:t>   </a:t>
            </a:r>
            <a:r>
              <a:rPr lang="en-US" sz="6000" dirty="0">
                <a:solidFill>
                  <a:schemeClr val="accent1">
                    <a:lumMod val="50000"/>
                  </a:schemeClr>
                </a:solidFill>
                <a:latin typeface="Rockwell" charset="0"/>
                <a:ea typeface="Rockwell" charset="0"/>
                <a:cs typeface="Rockwell" charset="0"/>
              </a:rPr>
              <a:t>Questions?</a:t>
            </a:r>
          </a:p>
        </p:txBody>
      </p:sp>
    </p:spTree>
    <p:extLst>
      <p:ext uri="{BB962C8B-B14F-4D97-AF65-F5344CB8AC3E}">
        <p14:creationId xmlns:p14="http://schemas.microsoft.com/office/powerpoint/2010/main" val="2977402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358357" y="-219320"/>
            <a:ext cx="1361247" cy="1361247"/>
          </a:xfrm>
          <a:prstGeom prst="rect">
            <a:avLst/>
          </a:prstGeom>
        </p:spPr>
      </p:pic>
      <p:sp>
        <p:nvSpPr>
          <p:cNvPr id="6" name="Title 1"/>
          <p:cNvSpPr>
            <a:spLocks noGrp="1"/>
          </p:cNvSpPr>
          <p:nvPr>
            <p:ph type="title"/>
          </p:nvPr>
        </p:nvSpPr>
        <p:spPr>
          <a:xfrm>
            <a:off x="838200" y="214686"/>
            <a:ext cx="10515600" cy="510936"/>
          </a:xfrm>
        </p:spPr>
        <p:txBody>
          <a:bodyPr>
            <a:noAutofit/>
          </a:bodyPr>
          <a:lstStyle/>
          <a:p>
            <a:r>
              <a:rPr lang="en-US" sz="2800" dirty="0">
                <a:solidFill>
                  <a:srgbClr val="1EA185"/>
                </a:solidFill>
                <a:latin typeface="Rockwell" charset="0"/>
                <a:ea typeface="Rockwell" charset="0"/>
                <a:cs typeface="Rockwell" charset="0"/>
              </a:rPr>
              <a:t> SSRI Faculty Fellows Program </a:t>
            </a:r>
          </a:p>
        </p:txBody>
      </p:sp>
      <p:graphicFrame>
        <p:nvGraphicFramePr>
          <p:cNvPr id="4" name="Table 3"/>
          <p:cNvGraphicFramePr>
            <a:graphicFrameLocks noGrp="1"/>
          </p:cNvGraphicFramePr>
          <p:nvPr>
            <p:extLst>
              <p:ext uri="{D42A27DB-BD31-4B8C-83A1-F6EECF244321}">
                <p14:modId xmlns:p14="http://schemas.microsoft.com/office/powerpoint/2010/main" val="4052447212"/>
              </p:ext>
            </p:extLst>
          </p:nvPr>
        </p:nvGraphicFramePr>
        <p:xfrm>
          <a:off x="304800" y="1325561"/>
          <a:ext cx="11419116" cy="2108200"/>
        </p:xfrm>
        <a:graphic>
          <a:graphicData uri="http://schemas.openxmlformats.org/drawingml/2006/table">
            <a:tbl>
              <a:tblPr firstRow="1" bandRow="1">
                <a:tableStyleId>{5C22544A-7EE6-4342-B048-85BDC9FD1C3A}</a:tableStyleId>
              </a:tblPr>
              <a:tblGrid>
                <a:gridCol w="4060371">
                  <a:extLst>
                    <a:ext uri="{9D8B030D-6E8A-4147-A177-3AD203B41FA5}">
                      <a16:colId xmlns:a16="http://schemas.microsoft.com/office/drawing/2014/main" val="1748506210"/>
                    </a:ext>
                  </a:extLst>
                </a:gridCol>
                <a:gridCol w="2405743">
                  <a:extLst>
                    <a:ext uri="{9D8B030D-6E8A-4147-A177-3AD203B41FA5}">
                      <a16:colId xmlns:a16="http://schemas.microsoft.com/office/drawing/2014/main" val="931274847"/>
                    </a:ext>
                  </a:extLst>
                </a:gridCol>
                <a:gridCol w="1752600">
                  <a:extLst>
                    <a:ext uri="{9D8B030D-6E8A-4147-A177-3AD203B41FA5}">
                      <a16:colId xmlns:a16="http://schemas.microsoft.com/office/drawing/2014/main" val="3174438372"/>
                    </a:ext>
                  </a:extLst>
                </a:gridCol>
                <a:gridCol w="3200402">
                  <a:extLst>
                    <a:ext uri="{9D8B030D-6E8A-4147-A177-3AD203B41FA5}">
                      <a16:colId xmlns:a16="http://schemas.microsoft.com/office/drawing/2014/main" val="1453030107"/>
                    </a:ext>
                  </a:extLst>
                </a:gridCol>
              </a:tblGrid>
              <a:tr h="370840">
                <a:tc>
                  <a:txBody>
                    <a:bodyPr/>
                    <a:lstStyle/>
                    <a:p>
                      <a:r>
                        <a:rPr lang="en-US" dirty="0">
                          <a:solidFill>
                            <a:schemeClr val="tx1"/>
                          </a:solidFill>
                        </a:rPr>
                        <a:t>Aim</a:t>
                      </a:r>
                    </a:p>
                  </a:txBody>
                  <a:tcPr/>
                </a:tc>
                <a:tc>
                  <a:txBody>
                    <a:bodyPr/>
                    <a:lstStyle/>
                    <a:p>
                      <a:r>
                        <a:rPr lang="en-US" dirty="0">
                          <a:solidFill>
                            <a:schemeClr val="tx1"/>
                          </a:solidFill>
                        </a:rPr>
                        <a:t>Priorities</a:t>
                      </a:r>
                    </a:p>
                  </a:txBody>
                  <a:tcPr/>
                </a:tc>
                <a:tc>
                  <a:txBody>
                    <a:bodyPr/>
                    <a:lstStyle/>
                    <a:p>
                      <a:r>
                        <a:rPr lang="en-US" dirty="0">
                          <a:solidFill>
                            <a:schemeClr val="tx1"/>
                          </a:solidFill>
                        </a:rPr>
                        <a:t>Opportunities</a:t>
                      </a:r>
                      <a:r>
                        <a:rPr lang="en-US" baseline="0" dirty="0">
                          <a:solidFill>
                            <a:schemeClr val="tx1"/>
                          </a:solidFill>
                        </a:rPr>
                        <a:t> </a:t>
                      </a:r>
                      <a:endParaRPr lang="en-US" dirty="0">
                        <a:solidFill>
                          <a:schemeClr val="tx1"/>
                        </a:solidFill>
                      </a:endParaRPr>
                    </a:p>
                  </a:txBody>
                  <a:tcPr/>
                </a:tc>
                <a:tc>
                  <a:txBody>
                    <a:bodyPr/>
                    <a:lstStyle/>
                    <a:p>
                      <a:r>
                        <a:rPr lang="en-US" dirty="0">
                          <a:solidFill>
                            <a:schemeClr val="tx1"/>
                          </a:solidFill>
                        </a:rPr>
                        <a:t>Eligibility </a:t>
                      </a:r>
                    </a:p>
                  </a:txBody>
                  <a:tcPr/>
                </a:tc>
                <a:extLst>
                  <a:ext uri="{0D108BD9-81ED-4DB2-BD59-A6C34878D82A}">
                    <a16:rowId xmlns:a16="http://schemas.microsoft.com/office/drawing/2014/main" val="3444981212"/>
                  </a:ext>
                </a:extLst>
              </a:tr>
              <a:tr h="370840">
                <a:tc>
                  <a:txBody>
                    <a:bodyPr/>
                    <a:lstStyle/>
                    <a:p>
                      <a:r>
                        <a:rPr lang="en-US" dirty="0"/>
                        <a:t>Supports faculty members in social/behavioral sciences to develop new interdisciplinary collaborations</a:t>
                      </a:r>
                      <a:r>
                        <a:rPr lang="en-US" baseline="0" dirty="0"/>
                        <a:t> aimed at building a novel line of sustainable research through external funding</a:t>
                      </a:r>
                      <a:endParaRPr lang="en-US" dirty="0"/>
                    </a:p>
                  </a:txBody>
                  <a:tcPr/>
                </a:tc>
                <a:tc>
                  <a:txBody>
                    <a:bodyPr/>
                    <a:lstStyle/>
                    <a:p>
                      <a:r>
                        <a:rPr lang="en-US" dirty="0"/>
                        <a:t>Congruent with SSRI</a:t>
                      </a:r>
                      <a:r>
                        <a:rPr lang="en-US" baseline="0" dirty="0"/>
                        <a:t> interdisciplinary mission and strategic foci</a:t>
                      </a:r>
                      <a:endParaRPr lang="en-US" dirty="0"/>
                    </a:p>
                  </a:txBody>
                  <a:tcPr/>
                </a:tc>
                <a:tc>
                  <a:txBody>
                    <a:bodyPr/>
                    <a:lstStyle/>
                    <a:p>
                      <a:r>
                        <a:rPr lang="en-US" dirty="0"/>
                        <a:t>Mentored Fellowships</a:t>
                      </a:r>
                    </a:p>
                    <a:p>
                      <a:endParaRPr lang="en-US" dirty="0"/>
                    </a:p>
                    <a:p>
                      <a:r>
                        <a:rPr lang="en-US" dirty="0"/>
                        <a:t>Collaborative Fellowships</a:t>
                      </a:r>
                    </a:p>
                  </a:txBody>
                  <a:tcPr/>
                </a:tc>
                <a:tc>
                  <a:txBody>
                    <a:bodyPr/>
                    <a:lstStyle/>
                    <a:p>
                      <a:r>
                        <a:rPr lang="en-US" dirty="0"/>
                        <a:t>PSU faculty</a:t>
                      </a:r>
                      <a:r>
                        <a:rPr lang="en-US" baseline="0" dirty="0"/>
                        <a:t> members and research scientists with ongoing appointments in social/behavioral sciences at UP and College of Medicine at all career levels</a:t>
                      </a:r>
                      <a:endParaRPr lang="en-US" dirty="0"/>
                    </a:p>
                  </a:txBody>
                  <a:tcPr/>
                </a:tc>
                <a:extLst>
                  <a:ext uri="{0D108BD9-81ED-4DB2-BD59-A6C34878D82A}">
                    <a16:rowId xmlns:a16="http://schemas.microsoft.com/office/drawing/2014/main" val="3703117556"/>
                  </a:ext>
                </a:extLst>
              </a:tr>
            </a:tbl>
          </a:graphicData>
        </a:graphic>
      </p:graphicFrame>
      <p:sp>
        <p:nvSpPr>
          <p:cNvPr id="7" name="TextBox 6"/>
          <p:cNvSpPr txBox="1"/>
          <p:nvPr/>
        </p:nvSpPr>
        <p:spPr>
          <a:xfrm>
            <a:off x="1299808" y="3821436"/>
            <a:ext cx="9212013" cy="2585323"/>
          </a:xfrm>
          <a:prstGeom prst="rect">
            <a:avLst/>
          </a:prstGeom>
          <a:noFill/>
        </p:spPr>
        <p:txBody>
          <a:bodyPr wrap="square" rtlCol="0">
            <a:spAutoFit/>
          </a:bodyPr>
          <a:lstStyle/>
          <a:p>
            <a:r>
              <a:rPr lang="en-US" b="1" dirty="0"/>
              <a:t>Mentored Fellowships: </a:t>
            </a:r>
            <a:r>
              <a:rPr lang="en-US" dirty="0"/>
              <a:t>Provide funding for a faculty member for up to two course releases during an academic year (up to $7500 per course or equivalent for those who do not have resident instruction responsibilities) for studying and training in new research areas with the guidance/support of a mentor or mentor team (mentor team will receive up to $1,000 in summer supplement)</a:t>
            </a:r>
          </a:p>
          <a:p>
            <a:endParaRPr lang="en-US" dirty="0"/>
          </a:p>
          <a:p>
            <a:r>
              <a:rPr lang="en-US" b="1" dirty="0"/>
              <a:t>Collaborative Fellowships: </a:t>
            </a:r>
            <a:r>
              <a:rPr lang="en-US" dirty="0"/>
              <a:t>Provide funding for a new team of faculty members for up to three course releases ($7,500 per course and no more than one release per faculty member) to develop a novel, interdisciplinary project</a:t>
            </a:r>
          </a:p>
        </p:txBody>
      </p:sp>
    </p:spTree>
    <p:extLst>
      <p:ext uri="{BB962C8B-B14F-4D97-AF65-F5344CB8AC3E}">
        <p14:creationId xmlns:p14="http://schemas.microsoft.com/office/powerpoint/2010/main" val="3954955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358357" y="-219320"/>
            <a:ext cx="1361247" cy="1361247"/>
          </a:xfrm>
          <a:prstGeom prst="rect">
            <a:avLst/>
          </a:prstGeom>
        </p:spPr>
      </p:pic>
      <p:sp>
        <p:nvSpPr>
          <p:cNvPr id="6" name="Title 1"/>
          <p:cNvSpPr>
            <a:spLocks noGrp="1"/>
          </p:cNvSpPr>
          <p:nvPr>
            <p:ph type="title"/>
          </p:nvPr>
        </p:nvSpPr>
        <p:spPr>
          <a:xfrm>
            <a:off x="838200" y="214686"/>
            <a:ext cx="10515600" cy="510936"/>
          </a:xfrm>
        </p:spPr>
        <p:txBody>
          <a:bodyPr>
            <a:noAutofit/>
          </a:bodyPr>
          <a:lstStyle/>
          <a:p>
            <a:r>
              <a:rPr lang="en-US" sz="2800" dirty="0">
                <a:solidFill>
                  <a:srgbClr val="1EA185"/>
                </a:solidFill>
                <a:latin typeface="Rockwell" charset="0"/>
                <a:ea typeface="Rockwell" charset="0"/>
                <a:cs typeface="Rockwell" charset="0"/>
              </a:rPr>
              <a:t> SSRI Faculty Fellows Program Application Process</a:t>
            </a:r>
          </a:p>
        </p:txBody>
      </p:sp>
      <p:graphicFrame>
        <p:nvGraphicFramePr>
          <p:cNvPr id="4" name="Table 3"/>
          <p:cNvGraphicFramePr>
            <a:graphicFrameLocks noGrp="1"/>
          </p:cNvGraphicFramePr>
          <p:nvPr>
            <p:extLst>
              <p:ext uri="{D42A27DB-BD31-4B8C-83A1-F6EECF244321}">
                <p14:modId xmlns:p14="http://schemas.microsoft.com/office/powerpoint/2010/main" val="63141801"/>
              </p:ext>
            </p:extLst>
          </p:nvPr>
        </p:nvGraphicFramePr>
        <p:xfrm>
          <a:off x="304799" y="1325561"/>
          <a:ext cx="5214258" cy="1285240"/>
        </p:xfrm>
        <a:graphic>
          <a:graphicData uri="http://schemas.openxmlformats.org/drawingml/2006/table">
            <a:tbl>
              <a:tblPr firstRow="1" bandRow="1">
                <a:tableStyleId>{5C22544A-7EE6-4342-B048-85BDC9FD1C3A}</a:tableStyleId>
              </a:tblPr>
              <a:tblGrid>
                <a:gridCol w="5214258">
                  <a:extLst>
                    <a:ext uri="{9D8B030D-6E8A-4147-A177-3AD203B41FA5}">
                      <a16:colId xmlns:a16="http://schemas.microsoft.com/office/drawing/2014/main" val="1748506210"/>
                    </a:ext>
                  </a:extLst>
                </a:gridCol>
              </a:tblGrid>
              <a:tr h="370840">
                <a:tc>
                  <a:txBody>
                    <a:bodyPr/>
                    <a:lstStyle/>
                    <a:p>
                      <a:r>
                        <a:rPr lang="en-US" dirty="0">
                          <a:solidFill>
                            <a:schemeClr val="tx1"/>
                          </a:solidFill>
                        </a:rPr>
                        <a:t>Step 1:</a:t>
                      </a:r>
                    </a:p>
                  </a:txBody>
                  <a:tcPr/>
                </a:tc>
                <a:extLst>
                  <a:ext uri="{0D108BD9-81ED-4DB2-BD59-A6C34878D82A}">
                    <a16:rowId xmlns:a16="http://schemas.microsoft.com/office/drawing/2014/main" val="3444981212"/>
                  </a:ext>
                </a:extLst>
              </a:tr>
              <a:tr h="370840">
                <a:tc>
                  <a:txBody>
                    <a:bodyPr/>
                    <a:lstStyle/>
                    <a:p>
                      <a:r>
                        <a:rPr lang="en-US" dirty="0"/>
                        <a:t>Applications</a:t>
                      </a:r>
                      <a:r>
                        <a:rPr lang="en-US" baseline="0" dirty="0"/>
                        <a:t> submitted for approval to Department Head of each faculty member seeking a course release </a:t>
                      </a:r>
                      <a:endParaRPr lang="en-US" dirty="0"/>
                    </a:p>
                  </a:txBody>
                  <a:tcPr/>
                </a:tc>
                <a:extLst>
                  <a:ext uri="{0D108BD9-81ED-4DB2-BD59-A6C34878D82A}">
                    <a16:rowId xmlns:a16="http://schemas.microsoft.com/office/drawing/2014/main" val="370311755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00426529"/>
              </p:ext>
            </p:extLst>
          </p:nvPr>
        </p:nvGraphicFramePr>
        <p:xfrm>
          <a:off x="1807028" y="2563295"/>
          <a:ext cx="5486401" cy="1010920"/>
        </p:xfrm>
        <a:graphic>
          <a:graphicData uri="http://schemas.openxmlformats.org/drawingml/2006/table">
            <a:tbl>
              <a:tblPr firstRow="1" bandRow="1">
                <a:tableStyleId>{5C22544A-7EE6-4342-B048-85BDC9FD1C3A}</a:tableStyleId>
              </a:tblPr>
              <a:tblGrid>
                <a:gridCol w="5486401">
                  <a:extLst>
                    <a:ext uri="{9D8B030D-6E8A-4147-A177-3AD203B41FA5}">
                      <a16:colId xmlns:a16="http://schemas.microsoft.com/office/drawing/2014/main" val="1748506210"/>
                    </a:ext>
                  </a:extLst>
                </a:gridCol>
              </a:tblGrid>
              <a:tr h="370840">
                <a:tc>
                  <a:txBody>
                    <a:bodyPr/>
                    <a:lstStyle/>
                    <a:p>
                      <a:r>
                        <a:rPr lang="en-US" dirty="0">
                          <a:solidFill>
                            <a:schemeClr val="tx1"/>
                          </a:solidFill>
                        </a:rPr>
                        <a:t>Step 2:</a:t>
                      </a:r>
                    </a:p>
                  </a:txBody>
                  <a:tcPr/>
                </a:tc>
                <a:extLst>
                  <a:ext uri="{0D108BD9-81ED-4DB2-BD59-A6C34878D82A}">
                    <a16:rowId xmlns:a16="http://schemas.microsoft.com/office/drawing/2014/main" val="3444981212"/>
                  </a:ext>
                </a:extLst>
              </a:tr>
              <a:tr h="370840">
                <a:tc>
                  <a:txBody>
                    <a:bodyPr/>
                    <a:lstStyle/>
                    <a:p>
                      <a:r>
                        <a:rPr lang="en-US" dirty="0"/>
                        <a:t>Once the Heads’ approvals are obtained, the application is forwarded to the PI’s College Dean</a:t>
                      </a:r>
                    </a:p>
                  </a:txBody>
                  <a:tcPr/>
                </a:tc>
                <a:extLst>
                  <a:ext uri="{0D108BD9-81ED-4DB2-BD59-A6C34878D82A}">
                    <a16:rowId xmlns:a16="http://schemas.microsoft.com/office/drawing/2014/main" val="3703117556"/>
                  </a:ext>
                </a:extLst>
              </a:tr>
            </a:tbl>
          </a:graphicData>
        </a:graphic>
      </p:graphicFrame>
      <p:graphicFrame>
        <p:nvGraphicFramePr>
          <p:cNvPr id="9" name="Table 8"/>
          <p:cNvGraphicFramePr>
            <a:graphicFrameLocks noGrp="1"/>
          </p:cNvGraphicFramePr>
          <p:nvPr/>
        </p:nvGraphicFramePr>
        <p:xfrm>
          <a:off x="3733799" y="3801029"/>
          <a:ext cx="5323115" cy="1010920"/>
        </p:xfrm>
        <a:graphic>
          <a:graphicData uri="http://schemas.openxmlformats.org/drawingml/2006/table">
            <a:tbl>
              <a:tblPr firstRow="1" bandRow="1">
                <a:tableStyleId>{5C22544A-7EE6-4342-B048-85BDC9FD1C3A}</a:tableStyleId>
              </a:tblPr>
              <a:tblGrid>
                <a:gridCol w="5323115">
                  <a:extLst>
                    <a:ext uri="{9D8B030D-6E8A-4147-A177-3AD203B41FA5}">
                      <a16:colId xmlns:a16="http://schemas.microsoft.com/office/drawing/2014/main" val="1748506210"/>
                    </a:ext>
                  </a:extLst>
                </a:gridCol>
              </a:tblGrid>
              <a:tr h="370840">
                <a:tc>
                  <a:txBody>
                    <a:bodyPr/>
                    <a:lstStyle/>
                    <a:p>
                      <a:r>
                        <a:rPr lang="en-US" dirty="0">
                          <a:solidFill>
                            <a:schemeClr val="tx1"/>
                          </a:solidFill>
                        </a:rPr>
                        <a:t>Step 3:</a:t>
                      </a:r>
                    </a:p>
                  </a:txBody>
                  <a:tcPr/>
                </a:tc>
                <a:extLst>
                  <a:ext uri="{0D108BD9-81ED-4DB2-BD59-A6C34878D82A}">
                    <a16:rowId xmlns:a16="http://schemas.microsoft.com/office/drawing/2014/main" val="3444981212"/>
                  </a:ext>
                </a:extLst>
              </a:tr>
              <a:tr h="370840">
                <a:tc>
                  <a:txBody>
                    <a:bodyPr/>
                    <a:lstStyle/>
                    <a:p>
                      <a:r>
                        <a:rPr lang="en-US" dirty="0"/>
                        <a:t>Each Dean can submit up to two Mentored</a:t>
                      </a:r>
                      <a:r>
                        <a:rPr lang="en-US" baseline="0" dirty="0"/>
                        <a:t> and three Collaborative Fellows proposals to </a:t>
                      </a:r>
                      <a:r>
                        <a:rPr lang="en-US" baseline="0" dirty="0">
                          <a:hlinkClick r:id="rId4"/>
                        </a:rPr>
                        <a:t>info@ssri.psu.edu</a:t>
                      </a:r>
                      <a:r>
                        <a:rPr lang="en-US" baseline="0" dirty="0"/>
                        <a:t> </a:t>
                      </a:r>
                      <a:endParaRPr lang="en-US" dirty="0"/>
                    </a:p>
                  </a:txBody>
                  <a:tcPr/>
                </a:tc>
                <a:extLst>
                  <a:ext uri="{0D108BD9-81ED-4DB2-BD59-A6C34878D82A}">
                    <a16:rowId xmlns:a16="http://schemas.microsoft.com/office/drawing/2014/main" val="3703117556"/>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628471070"/>
              </p:ext>
            </p:extLst>
          </p:nvPr>
        </p:nvGraphicFramePr>
        <p:xfrm>
          <a:off x="5519057" y="5038763"/>
          <a:ext cx="6313714" cy="1559560"/>
        </p:xfrm>
        <a:graphic>
          <a:graphicData uri="http://schemas.openxmlformats.org/drawingml/2006/table">
            <a:tbl>
              <a:tblPr firstRow="1" bandRow="1">
                <a:tableStyleId>{5C22544A-7EE6-4342-B048-85BDC9FD1C3A}</a:tableStyleId>
              </a:tblPr>
              <a:tblGrid>
                <a:gridCol w="6313714">
                  <a:extLst>
                    <a:ext uri="{9D8B030D-6E8A-4147-A177-3AD203B41FA5}">
                      <a16:colId xmlns:a16="http://schemas.microsoft.com/office/drawing/2014/main" val="1748506210"/>
                    </a:ext>
                  </a:extLst>
                </a:gridCol>
              </a:tblGrid>
              <a:tr h="370840">
                <a:tc>
                  <a:txBody>
                    <a:bodyPr/>
                    <a:lstStyle/>
                    <a:p>
                      <a:r>
                        <a:rPr lang="en-US" dirty="0">
                          <a:solidFill>
                            <a:schemeClr val="tx1"/>
                          </a:solidFill>
                        </a:rPr>
                        <a:t>Timeline:</a:t>
                      </a:r>
                    </a:p>
                  </a:txBody>
                  <a:tcPr/>
                </a:tc>
                <a:extLst>
                  <a:ext uri="{0D108BD9-81ED-4DB2-BD59-A6C34878D82A}">
                    <a16:rowId xmlns:a16="http://schemas.microsoft.com/office/drawing/2014/main" val="3444981212"/>
                  </a:ext>
                </a:extLst>
              </a:tr>
              <a:tr h="370840">
                <a:tc>
                  <a:txBody>
                    <a:bodyPr/>
                    <a:lstStyle/>
                    <a:p>
                      <a:r>
                        <a:rPr lang="en-US" dirty="0"/>
                        <a:t>October, 2020: Deans forward proposals to SSRI</a:t>
                      </a:r>
                    </a:p>
                    <a:p>
                      <a:r>
                        <a:rPr lang="en-US" dirty="0"/>
                        <a:t>November, 2020: SSRI Steering Committee reviews</a:t>
                      </a:r>
                      <a:r>
                        <a:rPr lang="en-US" baseline="0" dirty="0"/>
                        <a:t> proposals</a:t>
                      </a:r>
                    </a:p>
                    <a:p>
                      <a:r>
                        <a:rPr lang="en-US" baseline="0" dirty="0"/>
                        <a:t>December, 2020: Faculty members will be notified for next academic year releases</a:t>
                      </a:r>
                      <a:endParaRPr lang="en-US" dirty="0"/>
                    </a:p>
                  </a:txBody>
                  <a:tcPr/>
                </a:tc>
                <a:extLst>
                  <a:ext uri="{0D108BD9-81ED-4DB2-BD59-A6C34878D82A}">
                    <a16:rowId xmlns:a16="http://schemas.microsoft.com/office/drawing/2014/main" val="3703117556"/>
                  </a:ext>
                </a:extLst>
              </a:tr>
            </a:tbl>
          </a:graphicData>
        </a:graphic>
      </p:graphicFrame>
    </p:spTree>
    <p:extLst>
      <p:ext uri="{BB962C8B-B14F-4D97-AF65-F5344CB8AC3E}">
        <p14:creationId xmlns:p14="http://schemas.microsoft.com/office/powerpoint/2010/main" val="54715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358357" y="-219320"/>
            <a:ext cx="1361247" cy="1361247"/>
          </a:xfrm>
          <a:prstGeom prst="rect">
            <a:avLst/>
          </a:prstGeom>
        </p:spPr>
      </p:pic>
      <p:sp>
        <p:nvSpPr>
          <p:cNvPr id="2" name="Title 1"/>
          <p:cNvSpPr>
            <a:spLocks noGrp="1"/>
          </p:cNvSpPr>
          <p:nvPr>
            <p:ph type="title"/>
          </p:nvPr>
        </p:nvSpPr>
        <p:spPr>
          <a:xfrm>
            <a:off x="838200" y="214686"/>
            <a:ext cx="10515600" cy="510936"/>
          </a:xfrm>
        </p:spPr>
        <p:txBody>
          <a:bodyPr>
            <a:noAutofit/>
          </a:bodyPr>
          <a:lstStyle/>
          <a:p>
            <a:r>
              <a:rPr lang="en-US" sz="2800" dirty="0">
                <a:solidFill>
                  <a:srgbClr val="1EA185"/>
                </a:solidFill>
                <a:latin typeface="Rockwell" charset="0"/>
                <a:ea typeface="Rockwell" charset="0"/>
                <a:cs typeface="Rockwell" charset="0"/>
              </a:rPr>
              <a:t>What is the job of the OSVPR Institutes?</a:t>
            </a:r>
          </a:p>
        </p:txBody>
      </p:sp>
      <p:sp>
        <p:nvSpPr>
          <p:cNvPr id="3" name="Content Placeholder 2"/>
          <p:cNvSpPr>
            <a:spLocks noGrp="1"/>
          </p:cNvSpPr>
          <p:nvPr>
            <p:ph idx="1"/>
          </p:nvPr>
        </p:nvSpPr>
        <p:spPr>
          <a:xfrm>
            <a:off x="241825" y="1352706"/>
            <a:ext cx="5268172" cy="4400393"/>
          </a:xfrm>
        </p:spPr>
        <p:txBody>
          <a:bodyPr>
            <a:normAutofit fontScale="85000" lnSpcReduction="20000"/>
          </a:bodyPr>
          <a:lstStyle/>
          <a:p>
            <a:pPr marL="0" indent="0">
              <a:buNone/>
            </a:pPr>
            <a:r>
              <a:rPr lang="en-US" sz="2600" dirty="0">
                <a:solidFill>
                  <a:schemeClr val="tx1">
                    <a:lumMod val="75000"/>
                    <a:lumOff val="25000"/>
                  </a:schemeClr>
                </a:solidFill>
                <a:latin typeface="Avenir Book" charset="0"/>
                <a:ea typeface="Avenir Book" charset="0"/>
                <a:cs typeface="Avenir Book" charset="0"/>
              </a:rPr>
              <a:t>Engines of innovation, promoting excellence in interdisciplinary team science from basic discovery to fielding and testing evidence-based solutions to human, social and technical problems.</a:t>
            </a:r>
          </a:p>
          <a:p>
            <a:pPr marL="0" indent="0">
              <a:buNone/>
            </a:pPr>
            <a:endParaRPr lang="en-US" sz="2400" dirty="0">
              <a:solidFill>
                <a:schemeClr val="tx1">
                  <a:lumMod val="75000"/>
                  <a:lumOff val="25000"/>
                </a:schemeClr>
              </a:solidFill>
              <a:latin typeface="Avenir Book" charset="0"/>
              <a:ea typeface="Avenir Book" charset="0"/>
              <a:cs typeface="Avenir Book" charset="0"/>
            </a:endParaRPr>
          </a:p>
          <a:p>
            <a:pPr marL="0" indent="0">
              <a:buNone/>
            </a:pPr>
            <a:r>
              <a:rPr lang="en-US" sz="2100" dirty="0">
                <a:solidFill>
                  <a:schemeClr val="tx1">
                    <a:lumMod val="75000"/>
                    <a:lumOff val="25000"/>
                  </a:schemeClr>
                </a:solidFill>
                <a:latin typeface="Avenir Book" charset="0"/>
                <a:ea typeface="Avenir Book" charset="0"/>
                <a:cs typeface="Avenir Book" charset="0"/>
              </a:rPr>
              <a:t>The OSVPR Institutes:</a:t>
            </a:r>
          </a:p>
          <a:p>
            <a:r>
              <a:rPr lang="en-US" sz="2100" dirty="0">
                <a:solidFill>
                  <a:schemeClr val="tx1">
                    <a:lumMod val="75000"/>
                    <a:lumOff val="25000"/>
                  </a:schemeClr>
                </a:solidFill>
                <a:latin typeface="Avenir Book" panose="02000503020000020003" pitchFamily="2" charset="0"/>
                <a:cs typeface="Arial" panose="020B0604020202020204" pitchFamily="34" charset="0"/>
              </a:rPr>
              <a:t>Clinical and Translational Science Institute</a:t>
            </a:r>
            <a:endParaRPr lang="en-US" sz="2100" dirty="0">
              <a:solidFill>
                <a:schemeClr val="tx1">
                  <a:lumMod val="75000"/>
                  <a:lumOff val="25000"/>
                </a:schemeClr>
              </a:solidFill>
              <a:latin typeface="Avenir Book" panose="02000503020000020003" pitchFamily="2" charset="0"/>
              <a:ea typeface="Avenir Book" charset="0"/>
              <a:cs typeface="Avenir Book" charset="0"/>
            </a:endParaRPr>
          </a:p>
          <a:p>
            <a:r>
              <a:rPr lang="en-US" sz="2100" dirty="0">
                <a:solidFill>
                  <a:schemeClr val="tx1">
                    <a:lumMod val="75000"/>
                    <a:lumOff val="25000"/>
                  </a:schemeClr>
                </a:solidFill>
                <a:latin typeface="Avenir Book" panose="02000503020000020003" pitchFamily="2" charset="0"/>
                <a:ea typeface="Avenir Book" charset="0"/>
                <a:cs typeface="Avenir Book" charset="0"/>
              </a:rPr>
              <a:t>Huck Institutes of the Life Sciences </a:t>
            </a:r>
          </a:p>
          <a:p>
            <a:r>
              <a:rPr lang="en-US" sz="2100" dirty="0">
                <a:solidFill>
                  <a:schemeClr val="tx1">
                    <a:lumMod val="75000"/>
                    <a:lumOff val="25000"/>
                  </a:schemeClr>
                </a:solidFill>
                <a:latin typeface="Avenir Book" charset="0"/>
                <a:ea typeface="Avenir Book" charset="0"/>
                <a:cs typeface="Avenir Book" charset="0"/>
              </a:rPr>
              <a:t>Institute for Computational and Data Sciences</a:t>
            </a:r>
          </a:p>
          <a:p>
            <a:r>
              <a:rPr lang="en-US" sz="2100" dirty="0">
                <a:solidFill>
                  <a:schemeClr val="tx1">
                    <a:lumMod val="75000"/>
                    <a:lumOff val="25000"/>
                  </a:schemeClr>
                </a:solidFill>
                <a:latin typeface="Avenir Book" panose="02000503020000020003" pitchFamily="2" charset="0"/>
                <a:ea typeface="Avenir Book" charset="0"/>
                <a:cs typeface="Avenir Book" charset="0"/>
              </a:rPr>
              <a:t>Institutes of Energy and the Environment </a:t>
            </a:r>
          </a:p>
          <a:p>
            <a:r>
              <a:rPr lang="en-US" sz="2100" dirty="0">
                <a:solidFill>
                  <a:schemeClr val="tx1">
                    <a:lumMod val="75000"/>
                    <a:lumOff val="25000"/>
                  </a:schemeClr>
                </a:solidFill>
                <a:latin typeface="Avenir Book" panose="02000503020000020003" pitchFamily="2" charset="0"/>
                <a:ea typeface="Avenir Book" charset="0"/>
                <a:cs typeface="Avenir Book" charset="0"/>
              </a:rPr>
              <a:t>Materials Research Institute</a:t>
            </a:r>
          </a:p>
          <a:p>
            <a:r>
              <a:rPr lang="en-US" sz="2100" dirty="0">
                <a:solidFill>
                  <a:schemeClr val="tx1">
                    <a:lumMod val="75000"/>
                    <a:lumOff val="25000"/>
                  </a:schemeClr>
                </a:solidFill>
                <a:latin typeface="Avenir Book" panose="02000503020000020003" pitchFamily="2" charset="0"/>
                <a:cs typeface="Arial" panose="020B0604020202020204" pitchFamily="34" charset="0"/>
              </a:rPr>
              <a:t>Penn State Cancer Institute </a:t>
            </a:r>
            <a:endParaRPr lang="en-US" sz="2100" dirty="0">
              <a:solidFill>
                <a:schemeClr val="tx1">
                  <a:lumMod val="75000"/>
                  <a:lumOff val="25000"/>
                </a:schemeClr>
              </a:solidFill>
              <a:latin typeface="Avenir Book" panose="02000503020000020003" pitchFamily="2" charset="0"/>
              <a:ea typeface="Avenir Book" charset="0"/>
              <a:cs typeface="Avenir Book" charset="0"/>
            </a:endParaRPr>
          </a:p>
          <a:p>
            <a:r>
              <a:rPr lang="en-US" sz="2100" dirty="0">
                <a:solidFill>
                  <a:schemeClr val="tx1">
                    <a:lumMod val="75000"/>
                    <a:lumOff val="25000"/>
                  </a:schemeClr>
                </a:solidFill>
                <a:latin typeface="Avenir Book" panose="02000503020000020003" pitchFamily="2" charset="0"/>
                <a:ea typeface="Avenir Book" charset="0"/>
                <a:cs typeface="Avenir Book" charset="0"/>
              </a:rPr>
              <a:t>Social Science Research Institute</a:t>
            </a:r>
          </a:p>
        </p:txBody>
      </p:sp>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7411" y="725622"/>
            <a:ext cx="4985818" cy="5246614"/>
          </a:xfrm>
          <a:prstGeom prst="rect">
            <a:avLst/>
          </a:prstGeom>
        </p:spPr>
      </p:pic>
    </p:spTree>
    <p:extLst>
      <p:ext uri="{BB962C8B-B14F-4D97-AF65-F5344CB8AC3E}">
        <p14:creationId xmlns:p14="http://schemas.microsoft.com/office/powerpoint/2010/main" val="3269247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358357" y="-219320"/>
            <a:ext cx="1361247" cy="1361247"/>
          </a:xfrm>
          <a:prstGeom prst="rect">
            <a:avLst/>
          </a:prstGeom>
        </p:spPr>
      </p:pic>
      <p:sp>
        <p:nvSpPr>
          <p:cNvPr id="6" name="Title 1"/>
          <p:cNvSpPr>
            <a:spLocks noGrp="1"/>
          </p:cNvSpPr>
          <p:nvPr>
            <p:ph type="title"/>
          </p:nvPr>
        </p:nvSpPr>
        <p:spPr>
          <a:xfrm>
            <a:off x="838200" y="214686"/>
            <a:ext cx="10515600" cy="510936"/>
          </a:xfrm>
        </p:spPr>
        <p:txBody>
          <a:bodyPr>
            <a:noAutofit/>
          </a:bodyPr>
          <a:lstStyle/>
          <a:p>
            <a:r>
              <a:rPr lang="en-US" sz="2800" dirty="0">
                <a:solidFill>
                  <a:srgbClr val="1EA185"/>
                </a:solidFill>
                <a:latin typeface="Rockwell" charset="0"/>
                <a:ea typeface="Rockwell" charset="0"/>
                <a:cs typeface="Rockwell" charset="0"/>
              </a:rPr>
              <a:t> SSRI Faculty Fellows Program Application Requirements </a:t>
            </a:r>
          </a:p>
        </p:txBody>
      </p:sp>
      <p:graphicFrame>
        <p:nvGraphicFramePr>
          <p:cNvPr id="11" name="Table 10"/>
          <p:cNvGraphicFramePr>
            <a:graphicFrameLocks noGrp="1"/>
          </p:cNvGraphicFramePr>
          <p:nvPr>
            <p:extLst>
              <p:ext uri="{D42A27DB-BD31-4B8C-83A1-F6EECF244321}">
                <p14:modId xmlns:p14="http://schemas.microsoft.com/office/powerpoint/2010/main" val="3238708912"/>
              </p:ext>
            </p:extLst>
          </p:nvPr>
        </p:nvGraphicFramePr>
        <p:xfrm>
          <a:off x="620486" y="1318379"/>
          <a:ext cx="11157856" cy="4693920"/>
        </p:xfrm>
        <a:graphic>
          <a:graphicData uri="http://schemas.openxmlformats.org/drawingml/2006/table">
            <a:tbl>
              <a:tblPr firstRow="1" bandRow="1">
                <a:tableStyleId>{5C22544A-7EE6-4342-B048-85BDC9FD1C3A}</a:tableStyleId>
              </a:tblPr>
              <a:tblGrid>
                <a:gridCol w="8071722">
                  <a:extLst>
                    <a:ext uri="{9D8B030D-6E8A-4147-A177-3AD203B41FA5}">
                      <a16:colId xmlns:a16="http://schemas.microsoft.com/office/drawing/2014/main" val="533918885"/>
                    </a:ext>
                  </a:extLst>
                </a:gridCol>
                <a:gridCol w="1372920">
                  <a:extLst>
                    <a:ext uri="{9D8B030D-6E8A-4147-A177-3AD203B41FA5}">
                      <a16:colId xmlns:a16="http://schemas.microsoft.com/office/drawing/2014/main" val="587069997"/>
                    </a:ext>
                  </a:extLst>
                </a:gridCol>
                <a:gridCol w="1713214">
                  <a:extLst>
                    <a:ext uri="{9D8B030D-6E8A-4147-A177-3AD203B41FA5}">
                      <a16:colId xmlns:a16="http://schemas.microsoft.com/office/drawing/2014/main" val="1379226444"/>
                    </a:ext>
                  </a:extLst>
                </a:gridCol>
              </a:tblGrid>
              <a:tr h="370840">
                <a:tc>
                  <a:txBody>
                    <a:bodyPr/>
                    <a:lstStyle/>
                    <a:p>
                      <a:r>
                        <a:rPr lang="en-US" dirty="0">
                          <a:solidFill>
                            <a:schemeClr val="tx1"/>
                          </a:solidFill>
                        </a:rPr>
                        <a:t>Proposal</a:t>
                      </a:r>
                      <a:r>
                        <a:rPr lang="en-US" baseline="0" dirty="0">
                          <a:solidFill>
                            <a:schemeClr val="tx1"/>
                          </a:solidFill>
                        </a:rPr>
                        <a:t> </a:t>
                      </a:r>
                      <a:r>
                        <a:rPr lang="en-US" dirty="0">
                          <a:solidFill>
                            <a:schemeClr val="tx1"/>
                          </a:solidFill>
                        </a:rPr>
                        <a:t>Requirements</a:t>
                      </a:r>
                    </a:p>
                  </a:txBody>
                  <a:tcPr/>
                </a:tc>
                <a:tc>
                  <a:txBody>
                    <a:bodyPr/>
                    <a:lstStyle/>
                    <a:p>
                      <a:r>
                        <a:rPr lang="en-US" dirty="0">
                          <a:solidFill>
                            <a:schemeClr val="tx1"/>
                          </a:solidFill>
                        </a:rPr>
                        <a:t>Mentored</a:t>
                      </a:r>
                    </a:p>
                  </a:txBody>
                  <a:tcPr/>
                </a:tc>
                <a:tc>
                  <a:txBody>
                    <a:bodyPr/>
                    <a:lstStyle/>
                    <a:p>
                      <a:r>
                        <a:rPr lang="en-US" dirty="0">
                          <a:solidFill>
                            <a:schemeClr val="tx1"/>
                          </a:solidFill>
                        </a:rPr>
                        <a:t>Collaborative</a:t>
                      </a:r>
                    </a:p>
                  </a:txBody>
                  <a:tcPr/>
                </a:tc>
                <a:extLst>
                  <a:ext uri="{0D108BD9-81ED-4DB2-BD59-A6C34878D82A}">
                    <a16:rowId xmlns:a16="http://schemas.microsoft.com/office/drawing/2014/main" val="2803984238"/>
                  </a:ext>
                </a:extLst>
              </a:tr>
              <a:tr h="370840">
                <a:tc>
                  <a:txBody>
                    <a:bodyPr/>
                    <a:lstStyle/>
                    <a:p>
                      <a:r>
                        <a:rPr lang="en-US" dirty="0"/>
                        <a:t>Title of project</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90257083"/>
                  </a:ext>
                </a:extLst>
              </a:tr>
              <a:tr h="370840">
                <a:tc>
                  <a:txBody>
                    <a:bodyPr/>
                    <a:lstStyle/>
                    <a:p>
                      <a:r>
                        <a:rPr lang="en-US" dirty="0"/>
                        <a:t>Names/departments</a:t>
                      </a:r>
                      <a:r>
                        <a:rPr lang="en-US" baseline="0" dirty="0"/>
                        <a:t> of (each) fellow</a:t>
                      </a: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2953101595"/>
                  </a:ext>
                </a:extLst>
              </a:tr>
              <a:tr h="370840">
                <a:tc>
                  <a:txBody>
                    <a:bodyPr/>
                    <a:lstStyle/>
                    <a:p>
                      <a:r>
                        <a:rPr lang="en-US" dirty="0"/>
                        <a:t>Goals of research, significance of research area, explain how fellowship will advance the fellows</a:t>
                      </a:r>
                      <a:r>
                        <a:rPr lang="en-US" baseline="0" dirty="0"/>
                        <a:t> research program</a:t>
                      </a: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3734765668"/>
                  </a:ext>
                </a:extLst>
              </a:tr>
              <a:tr h="370840">
                <a:tc>
                  <a:txBody>
                    <a:bodyPr/>
                    <a:lstStyle/>
                    <a:p>
                      <a:r>
                        <a:rPr lang="en-US" dirty="0"/>
                        <a:t>Activity plan (how activities will advance</a:t>
                      </a:r>
                      <a:r>
                        <a:rPr lang="en-US" baseline="0" dirty="0"/>
                        <a:t> goals, timeline, role of (each) fellow and qualifications, explain how fellowship will lead to proposal for external funding)</a:t>
                      </a: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2156213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Mentorship</a:t>
                      </a:r>
                      <a:r>
                        <a:rPr lang="en-US" baseline="0" dirty="0"/>
                        <a:t> team members, training plan </a:t>
                      </a:r>
                      <a:endParaRPr lang="en-US" dirty="0"/>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2684165320"/>
                  </a:ext>
                </a:extLst>
              </a:tr>
              <a:tr h="370840">
                <a:tc>
                  <a:txBody>
                    <a:bodyPr/>
                    <a:lstStyle/>
                    <a:p>
                      <a:r>
                        <a:rPr lang="en-US" dirty="0"/>
                        <a:t>Statements of support from Department</a:t>
                      </a:r>
                      <a:r>
                        <a:rPr lang="en-US" baseline="0" dirty="0"/>
                        <a:t> Heads, Deans, mentors, collaborators</a:t>
                      </a: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4095952024"/>
                  </a:ext>
                </a:extLst>
              </a:tr>
              <a:tr h="370840">
                <a:tc>
                  <a:txBody>
                    <a:bodyPr/>
                    <a:lstStyle/>
                    <a:p>
                      <a:r>
                        <a:rPr lang="en-US" dirty="0"/>
                        <a:t>NIH or NSF </a:t>
                      </a:r>
                      <a:r>
                        <a:rPr lang="en-US" dirty="0" err="1"/>
                        <a:t>biosketch</a:t>
                      </a:r>
                      <a:r>
                        <a:rPr lang="en-US" dirty="0"/>
                        <a:t> for fellow</a:t>
                      </a:r>
                      <a:r>
                        <a:rPr lang="en-US" baseline="0" dirty="0"/>
                        <a:t>s and mentors</a:t>
                      </a: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350731"/>
                  </a:ext>
                </a:extLst>
              </a:tr>
              <a:tr h="370840">
                <a:tc>
                  <a:txBody>
                    <a:bodyPr/>
                    <a:lstStyle/>
                    <a:p>
                      <a:r>
                        <a:rPr lang="en-US" dirty="0"/>
                        <a:t>Review</a:t>
                      </a:r>
                      <a:r>
                        <a:rPr lang="en-US" baseline="0" dirty="0"/>
                        <a:t> criteria: merit of proposal (innovation, significance, relevance to SSRI interdisciplinary mission and strategic foci); qualifications/commitment/clarity of roles of investigators and mentors; clarity/rigor/feasibility of work proposed; likelihood of an external proposal resulting from fellowship </a:t>
                      </a: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2517798976"/>
                  </a:ext>
                </a:extLst>
              </a:tr>
            </a:tbl>
          </a:graphicData>
        </a:graphic>
      </p:graphicFrame>
    </p:spTree>
    <p:extLst>
      <p:ext uri="{BB962C8B-B14F-4D97-AF65-F5344CB8AC3E}">
        <p14:creationId xmlns:p14="http://schemas.microsoft.com/office/powerpoint/2010/main" val="2696859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358357" y="-219320"/>
            <a:ext cx="1361247" cy="1361247"/>
          </a:xfrm>
          <a:prstGeom prst="rect">
            <a:avLst/>
          </a:prstGeom>
        </p:spPr>
      </p:pic>
      <p:sp>
        <p:nvSpPr>
          <p:cNvPr id="6" name="Title 1"/>
          <p:cNvSpPr>
            <a:spLocks noGrp="1"/>
          </p:cNvSpPr>
          <p:nvPr>
            <p:ph type="title"/>
          </p:nvPr>
        </p:nvSpPr>
        <p:spPr>
          <a:xfrm>
            <a:off x="838200" y="214686"/>
            <a:ext cx="10515600" cy="510936"/>
          </a:xfrm>
        </p:spPr>
        <p:txBody>
          <a:bodyPr>
            <a:noAutofit/>
          </a:bodyPr>
          <a:lstStyle/>
          <a:p>
            <a:r>
              <a:rPr lang="en-US" sz="2800" dirty="0">
                <a:solidFill>
                  <a:srgbClr val="1EA185"/>
                </a:solidFill>
                <a:latin typeface="Rockwell" charset="0"/>
                <a:ea typeface="Rockwell" charset="0"/>
                <a:cs typeface="Rockwell" charset="0"/>
              </a:rPr>
              <a:t> Commonwealth campuses Research Collaboration   	Development Fellowship Program</a:t>
            </a:r>
          </a:p>
        </p:txBody>
      </p:sp>
      <p:graphicFrame>
        <p:nvGraphicFramePr>
          <p:cNvPr id="7" name="Table 6"/>
          <p:cNvGraphicFramePr>
            <a:graphicFrameLocks noGrp="1"/>
          </p:cNvGraphicFramePr>
          <p:nvPr>
            <p:extLst>
              <p:ext uri="{D42A27DB-BD31-4B8C-83A1-F6EECF244321}">
                <p14:modId xmlns:p14="http://schemas.microsoft.com/office/powerpoint/2010/main" val="2466839813"/>
              </p:ext>
            </p:extLst>
          </p:nvPr>
        </p:nvGraphicFramePr>
        <p:xfrm>
          <a:off x="1002890" y="1141927"/>
          <a:ext cx="10350909" cy="5325548"/>
        </p:xfrm>
        <a:graphic>
          <a:graphicData uri="http://schemas.openxmlformats.org/drawingml/2006/table">
            <a:tbl>
              <a:tblPr firstRow="1" bandRow="1">
                <a:tableStyleId>{5C22544A-7EE6-4342-B048-85BDC9FD1C3A}</a:tableStyleId>
              </a:tblPr>
              <a:tblGrid>
                <a:gridCol w="457876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3105149">
                  <a:extLst>
                    <a:ext uri="{9D8B030D-6E8A-4147-A177-3AD203B41FA5}">
                      <a16:colId xmlns:a16="http://schemas.microsoft.com/office/drawing/2014/main" val="20002"/>
                    </a:ext>
                  </a:extLst>
                </a:gridCol>
              </a:tblGrid>
              <a:tr h="407084">
                <a:tc>
                  <a:txBody>
                    <a:bodyPr/>
                    <a:lstStyle/>
                    <a:p>
                      <a:r>
                        <a:rPr lang="en-US" dirty="0"/>
                        <a:t>Aim</a:t>
                      </a:r>
                    </a:p>
                  </a:txBody>
                  <a:tcPr/>
                </a:tc>
                <a:tc>
                  <a:txBody>
                    <a:bodyPr/>
                    <a:lstStyle/>
                    <a:p>
                      <a:r>
                        <a:rPr lang="en-US" b="1" dirty="0"/>
                        <a:t>Priorities &amp; Opportunities</a:t>
                      </a:r>
                      <a:endParaRPr lang="en-US" dirty="0"/>
                    </a:p>
                  </a:txBody>
                  <a:tcPr/>
                </a:tc>
                <a:tc>
                  <a:txBody>
                    <a:bodyPr/>
                    <a:lstStyle/>
                    <a:p>
                      <a:r>
                        <a:rPr lang="en-US" b="1" dirty="0"/>
                        <a:t>Eligibility</a:t>
                      </a:r>
                      <a:endParaRPr lang="en-US" dirty="0"/>
                    </a:p>
                  </a:txBody>
                  <a:tcPr/>
                </a:tc>
                <a:extLst>
                  <a:ext uri="{0D108BD9-81ED-4DB2-BD59-A6C34878D82A}">
                    <a16:rowId xmlns:a16="http://schemas.microsoft.com/office/drawing/2014/main" val="10000"/>
                  </a:ext>
                </a:extLst>
              </a:tr>
              <a:tr h="4918464">
                <a:tc>
                  <a:txBody>
                    <a:bodyPr/>
                    <a:lstStyle/>
                    <a:p>
                      <a:pPr marL="0" indent="0" fontAlgn="base">
                        <a:buFont typeface="Arial" panose="020B0604020202020204" pitchFamily="34" charset="0"/>
                        <a:buNone/>
                      </a:pPr>
                      <a:r>
                        <a:rPr lang="en-US" sz="1800" kern="1200" dirty="0">
                          <a:solidFill>
                            <a:schemeClr val="dk1"/>
                          </a:solidFill>
                          <a:effectLst/>
                          <a:latin typeface="+mn-lt"/>
                          <a:ea typeface="+mn-ea"/>
                          <a:cs typeface="+mn-cs"/>
                        </a:rPr>
                        <a:t>To encourage and support both independent and collaborative research projects between Penn State</a:t>
                      </a:r>
                      <a:r>
                        <a:rPr lang="en-US" sz="1800" kern="1200" baseline="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Commonwealth Campuses and core multi-user faculty and research facility staff at the Interdisciplinary Institutes at University Park and at the College of Medicine. The goals of this program are to:</a:t>
                      </a:r>
                    </a:p>
                    <a:p>
                      <a:pPr marL="285750" lvl="0" indent="-285750" fontAlgn="base">
                        <a:buFont typeface="Arial" panose="020B0604020202020204" pitchFamily="34" charset="0"/>
                        <a:buChar char="•"/>
                      </a:pPr>
                      <a:r>
                        <a:rPr lang="en-US" sz="1800" kern="1200" dirty="0">
                          <a:solidFill>
                            <a:schemeClr val="dk1"/>
                          </a:solidFill>
                          <a:effectLst/>
                          <a:latin typeface="+mn-lt"/>
                          <a:ea typeface="+mn-ea"/>
                          <a:cs typeface="+mn-cs"/>
                        </a:rPr>
                        <a:t>Build the foundation for collaborative research environment</a:t>
                      </a:r>
                    </a:p>
                    <a:p>
                      <a:pPr marL="285750" lvl="0" indent="-285750" fontAlgn="base">
                        <a:buFont typeface="Arial" panose="020B0604020202020204" pitchFamily="34" charset="0"/>
                        <a:buChar char="•"/>
                      </a:pPr>
                      <a:r>
                        <a:rPr lang="en-US" sz="1800" kern="1200" dirty="0">
                          <a:solidFill>
                            <a:schemeClr val="dk1"/>
                          </a:solidFill>
                          <a:effectLst/>
                          <a:latin typeface="+mn-lt"/>
                          <a:ea typeface="+mn-ea"/>
                          <a:cs typeface="+mn-cs"/>
                        </a:rPr>
                        <a:t>Build relationships between researchers at UP and </a:t>
                      </a:r>
                      <a:r>
                        <a:rPr lang="en-US" sz="1800" kern="1200" dirty="0" err="1">
                          <a:solidFill>
                            <a:schemeClr val="dk1"/>
                          </a:solidFill>
                          <a:effectLst/>
                          <a:latin typeface="+mn-lt"/>
                          <a:ea typeface="+mn-ea"/>
                          <a:cs typeface="+mn-cs"/>
                        </a:rPr>
                        <a:t>CoM</a:t>
                      </a:r>
                      <a:r>
                        <a:rPr lang="en-US" sz="1800" kern="1200" dirty="0">
                          <a:solidFill>
                            <a:schemeClr val="dk1"/>
                          </a:solidFill>
                          <a:effectLst/>
                          <a:latin typeface="+mn-lt"/>
                          <a:ea typeface="+mn-ea"/>
                          <a:cs typeface="+mn-cs"/>
                        </a:rPr>
                        <a:t> facilities/institutes and faculty and students at Commonwealth Campuses</a:t>
                      </a:r>
                    </a:p>
                    <a:p>
                      <a:pPr marL="285750" lvl="0" indent="-285750" fontAlgn="base">
                        <a:buFont typeface="Arial" panose="020B0604020202020204" pitchFamily="34" charset="0"/>
                        <a:buChar char="•"/>
                      </a:pPr>
                      <a:r>
                        <a:rPr lang="en-US" sz="1800" kern="1200" dirty="0">
                          <a:solidFill>
                            <a:schemeClr val="dk1"/>
                          </a:solidFill>
                          <a:effectLst/>
                          <a:latin typeface="+mn-lt"/>
                          <a:ea typeface="+mn-ea"/>
                          <a:cs typeface="+mn-cs"/>
                        </a:rPr>
                        <a:t>Accelerate research and strengthen opportunities for submission of high-quality publications and proposals</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Increase opportunities for engaging with funding agencies and industry</a:t>
                      </a:r>
                      <a:endParaRPr lang="en-US" dirty="0"/>
                    </a:p>
                  </a:txBody>
                  <a:tcPr/>
                </a:tc>
                <a:tc>
                  <a:txBody>
                    <a:bodyPr/>
                    <a:lstStyle/>
                    <a:p>
                      <a:r>
                        <a:rPr lang="en-US" sz="1800" b="0" kern="1200" dirty="0">
                          <a:solidFill>
                            <a:schemeClr val="dk1"/>
                          </a:solidFill>
                          <a:effectLst/>
                          <a:latin typeface="+mn-lt"/>
                          <a:ea typeface="+mn-ea"/>
                          <a:cs typeface="+mn-cs"/>
                        </a:rPr>
                        <a:t>Co-funded by the OSVPR and the OSVPR Institutes. </a:t>
                      </a:r>
                    </a:p>
                    <a:p>
                      <a:endParaRPr lang="en-US" sz="1800" b="0" kern="1200" dirty="0">
                        <a:solidFill>
                          <a:schemeClr val="dk1"/>
                        </a:solidFill>
                        <a:effectLst/>
                        <a:latin typeface="+mn-lt"/>
                        <a:ea typeface="+mn-ea"/>
                        <a:cs typeface="+mn-cs"/>
                      </a:endParaRPr>
                    </a:p>
                    <a:p>
                      <a:r>
                        <a:rPr lang="en-US" sz="1800" b="0" kern="1200" dirty="0">
                          <a:solidFill>
                            <a:schemeClr val="dk1"/>
                          </a:solidFill>
                          <a:effectLst/>
                          <a:latin typeface="+mn-lt"/>
                          <a:ea typeface="+mn-ea"/>
                          <a:cs typeface="+mn-cs"/>
                        </a:rPr>
                        <a:t>For SSRI funding, the focus must be on social and behavioral research.</a:t>
                      </a:r>
                    </a:p>
                    <a:p>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Through this program, Commonwealth Campus faculty are provided the opportunity to submit research proposals that will require access to Penn State’s shared facilities.</a:t>
                      </a:r>
                      <a:endParaRPr lang="en-US" dirty="0"/>
                    </a:p>
                  </a:txBody>
                  <a:tcPr/>
                </a:tc>
                <a:tc>
                  <a:txBody>
                    <a:bodyPr/>
                    <a:lstStyle/>
                    <a:p>
                      <a:r>
                        <a:rPr lang="en-US" sz="1800" kern="1200" dirty="0">
                          <a:solidFill>
                            <a:schemeClr val="dk1"/>
                          </a:solidFill>
                          <a:effectLst/>
                          <a:latin typeface="+mn-lt"/>
                          <a:ea typeface="+mn-ea"/>
                          <a:cs typeface="+mn-cs"/>
                        </a:rPr>
                        <a:t>Tenure-track and tenured faculty* members at Commonwealth campuses are eligible to apply. </a:t>
                      </a:r>
                    </a:p>
                    <a:p>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The UP mentor should be a tenured or tenure-track faculty member in the social/behavioral sciences with a record of external funding. </a:t>
                      </a:r>
                    </a:p>
                    <a:p>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[*Waivers for non-tenure-track faculty may be requested when petitioned by the faculty member’s Associate Dean of Research in advance.</a:t>
                      </a: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83685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9" y="1828799"/>
            <a:ext cx="9115425" cy="4348163"/>
          </a:xfrm>
        </p:spPr>
        <p:txBody>
          <a:bodyPr/>
          <a:lstStyle/>
          <a:p>
            <a:pPr marL="0" indent="0">
              <a:buNone/>
            </a:pPr>
            <a:r>
              <a:rPr lang="en-US" sz="6000" dirty="0">
                <a:latin typeface="Rockwell" charset="0"/>
                <a:ea typeface="Rockwell" charset="0"/>
                <a:cs typeface="Rockwell" charset="0"/>
              </a:rPr>
              <a:t>   </a:t>
            </a:r>
            <a:r>
              <a:rPr lang="en-US" sz="6000" dirty="0">
                <a:solidFill>
                  <a:schemeClr val="accent1">
                    <a:lumMod val="50000"/>
                  </a:schemeClr>
                </a:solidFill>
                <a:latin typeface="Rockwell" charset="0"/>
                <a:ea typeface="Rockwell" charset="0"/>
                <a:cs typeface="Rockwell" charset="0"/>
              </a:rPr>
              <a:t>Questions?</a:t>
            </a:r>
          </a:p>
        </p:txBody>
      </p:sp>
    </p:spTree>
    <p:extLst>
      <p:ext uri="{BB962C8B-B14F-4D97-AF65-F5344CB8AC3E}">
        <p14:creationId xmlns:p14="http://schemas.microsoft.com/office/powerpoint/2010/main" val="2256842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358357" y="-219320"/>
            <a:ext cx="1361247" cy="1361247"/>
          </a:xfrm>
          <a:prstGeom prst="rect">
            <a:avLst/>
          </a:prstGeom>
        </p:spPr>
      </p:pic>
      <p:sp>
        <p:nvSpPr>
          <p:cNvPr id="6" name="Title 1"/>
          <p:cNvSpPr>
            <a:spLocks noGrp="1"/>
          </p:cNvSpPr>
          <p:nvPr>
            <p:ph type="title"/>
          </p:nvPr>
        </p:nvSpPr>
        <p:spPr>
          <a:xfrm>
            <a:off x="838200" y="214686"/>
            <a:ext cx="10515600" cy="510936"/>
          </a:xfrm>
        </p:spPr>
        <p:txBody>
          <a:bodyPr>
            <a:noAutofit/>
          </a:bodyPr>
          <a:lstStyle/>
          <a:p>
            <a:r>
              <a:rPr lang="en-US" sz="2800" dirty="0">
                <a:solidFill>
                  <a:srgbClr val="1EA185"/>
                </a:solidFill>
                <a:latin typeface="Rockwell" charset="0"/>
                <a:ea typeface="Rockwell" charset="0"/>
                <a:cs typeface="Rockwell" charset="0"/>
              </a:rPr>
              <a:t> SSRI Level 1 Research Data Center (RDC) Funding</a:t>
            </a:r>
          </a:p>
        </p:txBody>
      </p:sp>
      <p:sp>
        <p:nvSpPr>
          <p:cNvPr id="2" name="Rectangle 1"/>
          <p:cNvSpPr/>
          <p:nvPr/>
        </p:nvSpPr>
        <p:spPr>
          <a:xfrm>
            <a:off x="1002890" y="772595"/>
            <a:ext cx="3901966" cy="369332"/>
          </a:xfrm>
          <a:prstGeom prst="rect">
            <a:avLst/>
          </a:prstGeom>
        </p:spPr>
        <p:txBody>
          <a:bodyPr wrap="none">
            <a:spAutoFit/>
          </a:bodyPr>
          <a:lstStyle/>
          <a:p>
            <a:r>
              <a:rPr lang="en-US"/>
              <a:t>Financial support range: $500 - $10,000</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59042736"/>
              </p:ext>
            </p:extLst>
          </p:nvPr>
        </p:nvGraphicFramePr>
        <p:xfrm>
          <a:off x="1002890" y="1217836"/>
          <a:ext cx="10350912" cy="4632960"/>
        </p:xfrm>
        <a:graphic>
          <a:graphicData uri="http://schemas.openxmlformats.org/drawingml/2006/table">
            <a:tbl>
              <a:tblPr firstRow="1" bandRow="1">
                <a:tableStyleId>{5C22544A-7EE6-4342-B048-85BDC9FD1C3A}</a:tableStyleId>
              </a:tblPr>
              <a:tblGrid>
                <a:gridCol w="2587728">
                  <a:extLst>
                    <a:ext uri="{9D8B030D-6E8A-4147-A177-3AD203B41FA5}">
                      <a16:colId xmlns:a16="http://schemas.microsoft.com/office/drawing/2014/main" val="20000"/>
                    </a:ext>
                  </a:extLst>
                </a:gridCol>
                <a:gridCol w="2831953">
                  <a:extLst>
                    <a:ext uri="{9D8B030D-6E8A-4147-A177-3AD203B41FA5}">
                      <a16:colId xmlns:a16="http://schemas.microsoft.com/office/drawing/2014/main" val="20001"/>
                    </a:ext>
                  </a:extLst>
                </a:gridCol>
                <a:gridCol w="2525486">
                  <a:extLst>
                    <a:ext uri="{9D8B030D-6E8A-4147-A177-3AD203B41FA5}">
                      <a16:colId xmlns:a16="http://schemas.microsoft.com/office/drawing/2014/main" val="20002"/>
                    </a:ext>
                  </a:extLst>
                </a:gridCol>
                <a:gridCol w="2405745">
                  <a:extLst>
                    <a:ext uri="{9D8B030D-6E8A-4147-A177-3AD203B41FA5}">
                      <a16:colId xmlns:a16="http://schemas.microsoft.com/office/drawing/2014/main" val="20003"/>
                    </a:ext>
                  </a:extLst>
                </a:gridCol>
              </a:tblGrid>
              <a:tr h="370840">
                <a:tc>
                  <a:txBody>
                    <a:bodyPr/>
                    <a:lstStyle/>
                    <a:p>
                      <a:r>
                        <a:rPr lang="en-US" dirty="0"/>
                        <a:t>Aim</a:t>
                      </a:r>
                    </a:p>
                  </a:txBody>
                  <a:tcPr/>
                </a:tc>
                <a:tc>
                  <a:txBody>
                    <a:bodyPr/>
                    <a:lstStyle/>
                    <a:p>
                      <a:r>
                        <a:rPr lang="en-US" b="1" dirty="0"/>
                        <a:t>Intended to provide support for</a:t>
                      </a:r>
                      <a:endParaRPr lang="en-US" dirty="0"/>
                    </a:p>
                  </a:txBody>
                  <a:tcPr/>
                </a:tc>
                <a:tc>
                  <a:txBody>
                    <a:bodyPr/>
                    <a:lstStyle/>
                    <a:p>
                      <a:r>
                        <a:rPr lang="en-US" b="1" dirty="0"/>
                        <a:t>NOT intended to support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Criteria for Review</a:t>
                      </a:r>
                      <a:endParaRPr lang="en-US" dirty="0"/>
                    </a:p>
                    <a:p>
                      <a:endParaRPr lang="en-US" dirty="0"/>
                    </a:p>
                  </a:txBody>
                  <a:tcPr/>
                </a:tc>
                <a:extLst>
                  <a:ext uri="{0D108BD9-81ED-4DB2-BD59-A6C34878D82A}">
                    <a16:rowId xmlns:a16="http://schemas.microsoft.com/office/drawing/2014/main" val="10000"/>
                  </a:ext>
                </a:extLst>
              </a:tr>
              <a:tr h="370840">
                <a:tc>
                  <a:txBody>
                    <a:bodyPr/>
                    <a:lstStyle/>
                    <a:p>
                      <a:pPr marL="285750" indent="-285750">
                        <a:buFont typeface="Arial" charset="0"/>
                        <a:buChar char="•"/>
                      </a:pPr>
                      <a:r>
                        <a:rPr lang="en-US" sz="1600" dirty="0"/>
                        <a:t>Designed for PSU faculty who are pursuing external funding for RDC-related research; supports activities leading to development of an RDC application and a subsequent application for external funding. </a:t>
                      </a:r>
                    </a:p>
                    <a:p>
                      <a:pPr marL="285750" indent="-285750">
                        <a:buFont typeface="Arial" charset="0"/>
                        <a:buChar char="•"/>
                      </a:pPr>
                      <a:r>
                        <a:rPr lang="en-US" sz="1600" dirty="0"/>
                        <a:t>PIs should be tenure track or research faculty with continuing appointments</a:t>
                      </a:r>
                    </a:p>
                    <a:p>
                      <a:endParaRPr lang="en-US" sz="1600" dirty="0"/>
                    </a:p>
                  </a:txBody>
                  <a:tcPr/>
                </a:tc>
                <a:tc>
                  <a:txBody>
                    <a:bodyPr/>
                    <a:lstStyle/>
                    <a:p>
                      <a:pPr marL="285750" indent="-285750">
                        <a:buFont typeface="Arial" charset="0"/>
                        <a:buChar char="•"/>
                      </a:pPr>
                      <a:r>
                        <a:rPr lang="en-US" sz="1600" dirty="0"/>
                        <a:t>Development of innovative research projects </a:t>
                      </a:r>
                    </a:p>
                    <a:p>
                      <a:pPr marL="285750" indent="-285750">
                        <a:buFont typeface="Arial" charset="0"/>
                        <a:buChar char="•"/>
                      </a:pPr>
                      <a:r>
                        <a:rPr lang="en-US" sz="1600" dirty="0"/>
                        <a:t>Meetings with collaborators and consultants</a:t>
                      </a:r>
                    </a:p>
                    <a:p>
                      <a:pPr marL="285750" indent="-285750">
                        <a:buFont typeface="Arial" charset="0"/>
                        <a:buChar char="•"/>
                      </a:pPr>
                      <a:r>
                        <a:rPr lang="en-US" sz="1600" dirty="0"/>
                        <a:t>Graduate Assistant time </a:t>
                      </a:r>
                    </a:p>
                    <a:p>
                      <a:pPr marL="285750" indent="-285750">
                        <a:buFont typeface="Arial" charset="0"/>
                        <a:buChar char="•"/>
                      </a:pPr>
                      <a:r>
                        <a:rPr lang="en-US" sz="1600" dirty="0"/>
                        <a:t>Programming and GIS staff time </a:t>
                      </a:r>
                    </a:p>
                    <a:p>
                      <a:pPr marL="285750" indent="-285750">
                        <a:buFont typeface="Arial" charset="0"/>
                        <a:buChar char="•"/>
                      </a:pPr>
                      <a:r>
                        <a:rPr lang="en-US" sz="1600" dirty="0"/>
                        <a:t>A course release for the PI to develop an RDC application and external research proposal (negotiated internal rate of $7,500 per course or  equivalent during the semester of proposal writing/submission) </a:t>
                      </a:r>
                    </a:p>
                  </a:txBody>
                  <a:tcPr/>
                </a:tc>
                <a:tc>
                  <a:txBody>
                    <a:bodyPr/>
                    <a:lstStyle/>
                    <a:p>
                      <a:pPr marL="285750" indent="-285750">
                        <a:buFont typeface="Arial" charset="0"/>
                        <a:buChar char="•"/>
                      </a:pPr>
                      <a:r>
                        <a:rPr lang="en-US" sz="1600" dirty="0"/>
                        <a:t>Summer Salary </a:t>
                      </a:r>
                    </a:p>
                    <a:p>
                      <a:pPr marL="285750" indent="-285750">
                        <a:buFont typeface="Arial" charset="0"/>
                        <a:buChar char="•"/>
                      </a:pPr>
                      <a:r>
                        <a:rPr lang="en-US" sz="1600" dirty="0"/>
                        <a:t>RDC projects that are not directed at an external grant application </a:t>
                      </a:r>
                    </a:p>
                    <a:p>
                      <a:pPr marL="285750" indent="-285750">
                        <a:buFont typeface="Arial" charset="0"/>
                        <a:buChar char="•"/>
                      </a:pPr>
                      <a:r>
                        <a:rPr lang="en-US" sz="1600" dirty="0"/>
                        <a:t>Expenditures generally made by departments and colleges, such as travel to conferences</a:t>
                      </a:r>
                    </a:p>
                    <a:p>
                      <a:pPr marL="285750" indent="-285750">
                        <a:buFont typeface="Arial" charset="0"/>
                        <a:buChar char="•"/>
                      </a:pPr>
                      <a:r>
                        <a:rPr lang="en-US" sz="1600" dirty="0"/>
                        <a:t>Delivery of outreach programs or services </a:t>
                      </a:r>
                    </a:p>
                    <a:p>
                      <a:pPr marL="285750" indent="-285750">
                        <a:buFont typeface="Arial" charset="0"/>
                        <a:buChar char="•"/>
                      </a:pPr>
                      <a:r>
                        <a:rPr lang="en-US" sz="1600" dirty="0"/>
                        <a:t>Funds for meals and snacks </a:t>
                      </a:r>
                    </a:p>
                    <a:p>
                      <a:pPr marL="285750" indent="-285750">
                        <a:buFont typeface="Arial" charset="0"/>
                        <a:buChar char="•"/>
                      </a:pPr>
                      <a:r>
                        <a:rPr lang="en-US" sz="1600" dirty="0"/>
                        <a:t>Student projects (masters, dissertation research) </a:t>
                      </a:r>
                    </a:p>
                  </a:txBody>
                  <a:tcPr/>
                </a:tc>
                <a:tc>
                  <a:txBody>
                    <a:bodyPr/>
                    <a:lstStyle/>
                    <a:p>
                      <a:pPr marL="285750" indent="-285750">
                        <a:buFont typeface="Arial" charset="0"/>
                        <a:buChar char="•"/>
                      </a:pPr>
                      <a:r>
                        <a:rPr lang="en-US" sz="1600" dirty="0"/>
                        <a:t>Proposals must make a clear contribution to social science </a:t>
                      </a:r>
                    </a:p>
                    <a:p>
                      <a:pPr marL="285750" indent="-285750">
                        <a:buFont typeface="Arial" charset="0"/>
                        <a:buChar char="•"/>
                      </a:pPr>
                      <a:r>
                        <a:rPr lang="en-US" sz="1600" dirty="0"/>
                        <a:t>Priority placed on new ideas that will make creative use of data available in Penn State’s RDC and that will result in external funding </a:t>
                      </a:r>
                    </a:p>
                    <a:p>
                      <a:pPr marL="285750" indent="-285750">
                        <a:buFont typeface="Arial" charset="0"/>
                        <a:buChar char="•"/>
                      </a:pPr>
                      <a:r>
                        <a:rPr lang="en-US" sz="1600" dirty="0"/>
                        <a:t>A well articulated plan of activities </a:t>
                      </a:r>
                    </a:p>
                    <a:p>
                      <a:pPr marL="285750" indent="-285750">
                        <a:buFont typeface="Arial" charset="0"/>
                        <a:buChar char="•"/>
                      </a:pPr>
                      <a:r>
                        <a:rPr lang="en-US" sz="1600" dirty="0"/>
                        <a:t>Proposals must make clear that necessary data are available in the RDC </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19005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9" y="1828799"/>
            <a:ext cx="9115425" cy="4348163"/>
          </a:xfrm>
        </p:spPr>
        <p:txBody>
          <a:bodyPr/>
          <a:lstStyle/>
          <a:p>
            <a:pPr marL="0" indent="0">
              <a:buNone/>
            </a:pPr>
            <a:r>
              <a:rPr lang="en-US" sz="6000" dirty="0">
                <a:latin typeface="Rockwell" charset="0"/>
                <a:ea typeface="Rockwell" charset="0"/>
                <a:cs typeface="Rockwell" charset="0"/>
              </a:rPr>
              <a:t>   </a:t>
            </a:r>
            <a:r>
              <a:rPr lang="en-US" sz="6000" dirty="0">
                <a:solidFill>
                  <a:schemeClr val="accent1">
                    <a:lumMod val="50000"/>
                  </a:schemeClr>
                </a:solidFill>
                <a:latin typeface="Rockwell" charset="0"/>
                <a:ea typeface="Rockwell" charset="0"/>
                <a:cs typeface="Rockwell" charset="0"/>
              </a:rPr>
              <a:t>Questions?</a:t>
            </a:r>
          </a:p>
        </p:txBody>
      </p:sp>
    </p:spTree>
    <p:extLst>
      <p:ext uri="{BB962C8B-B14F-4D97-AF65-F5344CB8AC3E}">
        <p14:creationId xmlns:p14="http://schemas.microsoft.com/office/powerpoint/2010/main" val="404403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358357" y="-219320"/>
            <a:ext cx="1361247" cy="1361247"/>
          </a:xfrm>
          <a:prstGeom prst="rect">
            <a:avLst/>
          </a:prstGeom>
        </p:spPr>
      </p:pic>
      <p:sp>
        <p:nvSpPr>
          <p:cNvPr id="6" name="Title 1"/>
          <p:cNvSpPr>
            <a:spLocks noGrp="1"/>
          </p:cNvSpPr>
          <p:nvPr>
            <p:ph type="title"/>
          </p:nvPr>
        </p:nvSpPr>
        <p:spPr>
          <a:xfrm>
            <a:off x="838200" y="214686"/>
            <a:ext cx="10515600" cy="510936"/>
          </a:xfrm>
        </p:spPr>
        <p:txBody>
          <a:bodyPr>
            <a:noAutofit/>
          </a:bodyPr>
          <a:lstStyle/>
          <a:p>
            <a:r>
              <a:rPr lang="en-US" sz="2800" dirty="0">
                <a:solidFill>
                  <a:srgbClr val="1EA185"/>
                </a:solidFill>
                <a:latin typeface="Rockwell" charset="0"/>
                <a:ea typeface="Rockwell" charset="0"/>
                <a:cs typeface="Rockwell" charset="0"/>
              </a:rPr>
              <a:t> SSRI Geographic Information Analysis (GIA) Pilot Hours for Social Science Research</a:t>
            </a:r>
          </a:p>
        </p:txBody>
      </p:sp>
      <p:graphicFrame>
        <p:nvGraphicFramePr>
          <p:cNvPr id="2" name="Table 1"/>
          <p:cNvGraphicFramePr>
            <a:graphicFrameLocks noGrp="1"/>
          </p:cNvGraphicFramePr>
          <p:nvPr>
            <p:extLst>
              <p:ext uri="{D42A27DB-BD31-4B8C-83A1-F6EECF244321}">
                <p14:modId xmlns:p14="http://schemas.microsoft.com/office/powerpoint/2010/main" val="947218553"/>
              </p:ext>
            </p:extLst>
          </p:nvPr>
        </p:nvGraphicFramePr>
        <p:xfrm>
          <a:off x="1002890" y="1141927"/>
          <a:ext cx="10350910" cy="4846320"/>
        </p:xfrm>
        <a:graphic>
          <a:graphicData uri="http://schemas.openxmlformats.org/drawingml/2006/table">
            <a:tbl>
              <a:tblPr firstRow="1" bandRow="1">
                <a:tableStyleId>{5C22544A-7EE6-4342-B048-85BDC9FD1C3A}</a:tableStyleId>
              </a:tblPr>
              <a:tblGrid>
                <a:gridCol w="5175455">
                  <a:extLst>
                    <a:ext uri="{9D8B030D-6E8A-4147-A177-3AD203B41FA5}">
                      <a16:colId xmlns:a16="http://schemas.microsoft.com/office/drawing/2014/main" val="20000"/>
                    </a:ext>
                  </a:extLst>
                </a:gridCol>
                <a:gridCol w="5175455">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Who Can Apply for and Receive Pilot Hours to Use GIA Services?</a:t>
                      </a:r>
                    </a:p>
                  </a:txBody>
                  <a:tcPr/>
                </a:tc>
                <a:tc>
                  <a:txBody>
                    <a:bodyPr/>
                    <a:lstStyle/>
                    <a:p>
                      <a:r>
                        <a:rPr lang="en-US" b="1" dirty="0"/>
                        <a:t>Services</a:t>
                      </a:r>
                      <a:endParaRPr lang="en-US" dirty="0"/>
                    </a:p>
                  </a:txBody>
                  <a:tcPr/>
                </a:tc>
                <a:extLst>
                  <a:ext uri="{0D108BD9-81ED-4DB2-BD59-A6C34878D82A}">
                    <a16:rowId xmlns:a16="http://schemas.microsoft.com/office/drawing/2014/main" val="10000"/>
                  </a:ext>
                </a:extLst>
              </a:tr>
              <a:tr h="370840">
                <a:tc>
                  <a:txBody>
                    <a:bodyPr/>
                    <a:lstStyle/>
                    <a:p>
                      <a:pPr marL="285750" indent="-285750">
                        <a:buFont typeface="Arial" charset="0"/>
                        <a:buChar char="•"/>
                      </a:pPr>
                      <a:r>
                        <a:rPr lang="en-US" dirty="0"/>
                        <a:t>To address the increasing demand, the SSRI now provides pilot hours for use of GIA services to the social science researchers at Penn State through our Computational and Spatial Analysis Core. This includes:</a:t>
                      </a:r>
                    </a:p>
                    <a:p>
                      <a:pPr marL="285750" indent="-285750">
                        <a:buFont typeface="Arial" charset="0"/>
                        <a:buChar char="•"/>
                      </a:pPr>
                      <a:r>
                        <a:rPr lang="en-US" dirty="0"/>
                        <a:t>Social Science Researchers at Penn State </a:t>
                      </a:r>
                      <a:r>
                        <a:rPr lang="en-US" dirty="0">
                          <a:hlinkClick r:id="rId4" action="ppaction://hlinkfile"/>
                        </a:rPr>
                        <a:t>click here for application materials</a:t>
                      </a:r>
                      <a:r>
                        <a:rPr lang="en-US" dirty="0"/>
                        <a:t> </a:t>
                      </a:r>
                    </a:p>
                    <a:p>
                      <a:pPr marL="285750" indent="-285750">
                        <a:buFont typeface="Arial" charset="0"/>
                        <a:buChar char="•"/>
                      </a:pPr>
                      <a:r>
                        <a:rPr lang="en-US" dirty="0"/>
                        <a:t>Researchers in other institutes/universities can also apply but please </a:t>
                      </a:r>
                      <a:r>
                        <a:rPr lang="en-US" dirty="0">
                          <a:hlinkClick r:id="rId5" action="ppaction://hlinkfile" tooltip="Contact GIA Services"/>
                        </a:rPr>
                        <a:t>contact CSA Core</a:t>
                      </a:r>
                      <a:r>
                        <a:rPr lang="en-US" dirty="0"/>
                        <a:t> first</a:t>
                      </a:r>
                    </a:p>
                  </a:txBody>
                  <a:tcPr/>
                </a:tc>
                <a:tc>
                  <a:txBody>
                    <a:bodyPr/>
                    <a:lstStyle/>
                    <a:p>
                      <a:pPr marL="285750" indent="-285750">
                        <a:buFont typeface="Arial" charset="0"/>
                        <a:buChar char="•"/>
                      </a:pPr>
                      <a:r>
                        <a:rPr lang="en-US" sz="1800" b="1" dirty="0">
                          <a:hlinkClick r:id="rId6" action="ppaction://hlinkfile"/>
                        </a:rPr>
                        <a:t>Basic:</a:t>
                      </a:r>
                      <a:br>
                        <a:rPr lang="en-US" sz="1800" b="1" dirty="0">
                          <a:hlinkClick r:id="rId6" action="ppaction://hlinkfile"/>
                        </a:rPr>
                      </a:br>
                      <a:r>
                        <a:rPr lang="en-US" sz="1800" dirty="0"/>
                        <a:t>Includes (not limited to) geospatial data management and archiving, geocoding, mapping, linking individual-level data to contextual data sets, nested data construction, and basic exploratory spatial data analysis (ESDA).   </a:t>
                      </a:r>
                    </a:p>
                    <a:p>
                      <a:pPr marL="285750" indent="-285750">
                        <a:buFont typeface="Arial" charset="0"/>
                        <a:buChar char="•"/>
                      </a:pPr>
                      <a:r>
                        <a:rPr lang="en-US" sz="1800" b="1" dirty="0">
                          <a:hlinkClick r:id="rId7" action="ppaction://hlinkfile"/>
                        </a:rPr>
                        <a:t>Intermediate</a:t>
                      </a:r>
                      <a:r>
                        <a:rPr lang="en-US" sz="1800" b="1" dirty="0">
                          <a:hlinkClick r:id="rId6" action="ppaction://hlinkfile"/>
                        </a:rPr>
                        <a:t>:</a:t>
                      </a:r>
                      <a:br>
                        <a:rPr lang="en-US" sz="1800" dirty="0"/>
                      </a:br>
                      <a:r>
                        <a:rPr lang="en-US" sz="1800" dirty="0"/>
                        <a:t>Tasks associated with non-nested data construction, research design, use of global positioning systems (GPS) and/or wireless devices, customized programming, and advanced ESDA. </a:t>
                      </a:r>
                    </a:p>
                    <a:p>
                      <a:pPr marL="285750" indent="-285750">
                        <a:buFont typeface="Arial" charset="0"/>
                        <a:buChar char="•"/>
                      </a:pPr>
                      <a:r>
                        <a:rPr lang="en-US" sz="1800" b="1" dirty="0">
                          <a:hlinkClick r:id="rId8" action="ppaction://hlinkfile"/>
                        </a:rPr>
                        <a:t>Advanced</a:t>
                      </a:r>
                      <a:r>
                        <a:rPr lang="en-US" sz="1800" b="1" dirty="0">
                          <a:hlinkClick r:id="rId6" action="ppaction://hlinkfile"/>
                        </a:rPr>
                        <a:t>:</a:t>
                      </a:r>
                      <a:br>
                        <a:rPr lang="en-US" sz="1800" dirty="0"/>
                      </a:br>
                      <a:r>
                        <a:rPr lang="en-US" sz="1800" dirty="0"/>
                        <a:t>Advice on incorporating advanced spatial analysis techniques into social science research. </a:t>
                      </a:r>
                      <a:endParaRPr lang="en-US" dirty="0"/>
                    </a:p>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45073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9" y="1828799"/>
            <a:ext cx="9115425" cy="4348163"/>
          </a:xfrm>
        </p:spPr>
        <p:txBody>
          <a:bodyPr/>
          <a:lstStyle/>
          <a:p>
            <a:pPr marL="0" indent="0">
              <a:buNone/>
            </a:pPr>
            <a:r>
              <a:rPr lang="en-US" sz="6000" dirty="0">
                <a:latin typeface="Rockwell" charset="0"/>
                <a:ea typeface="Rockwell" charset="0"/>
                <a:cs typeface="Rockwell" charset="0"/>
              </a:rPr>
              <a:t>   </a:t>
            </a:r>
            <a:r>
              <a:rPr lang="en-US" sz="6000" dirty="0">
                <a:solidFill>
                  <a:schemeClr val="accent1">
                    <a:lumMod val="50000"/>
                  </a:schemeClr>
                </a:solidFill>
                <a:latin typeface="Rockwell" charset="0"/>
                <a:ea typeface="Rockwell" charset="0"/>
                <a:cs typeface="Rockwell" charset="0"/>
              </a:rPr>
              <a:t>Questions?</a:t>
            </a:r>
          </a:p>
        </p:txBody>
      </p:sp>
    </p:spTree>
    <p:extLst>
      <p:ext uri="{BB962C8B-B14F-4D97-AF65-F5344CB8AC3E}">
        <p14:creationId xmlns:p14="http://schemas.microsoft.com/office/powerpoint/2010/main" val="2605906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2479" y="1012705"/>
            <a:ext cx="8615010" cy="5155883"/>
          </a:xfrm>
        </p:spPr>
        <p:txBody>
          <a:bodyPr/>
          <a:lstStyle/>
          <a:p>
            <a:pPr marL="0" indent="0">
              <a:buNone/>
            </a:pPr>
            <a:endParaRPr lang="en-US" dirty="0"/>
          </a:p>
          <a:p>
            <a:pPr marL="0" indent="0">
              <a:buNone/>
            </a:pPr>
            <a:endParaRPr lang="en-US" dirty="0"/>
          </a:p>
        </p:txBody>
      </p:sp>
      <p:pic>
        <p:nvPicPr>
          <p:cNvPr id="5" name="Picture 4"/>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358357" y="-219320"/>
            <a:ext cx="1361247" cy="1361247"/>
          </a:xfrm>
          <a:prstGeom prst="rect">
            <a:avLst/>
          </a:prstGeom>
        </p:spPr>
      </p:pic>
      <p:sp>
        <p:nvSpPr>
          <p:cNvPr id="6" name="Title 1"/>
          <p:cNvSpPr>
            <a:spLocks noGrp="1"/>
          </p:cNvSpPr>
          <p:nvPr>
            <p:ph type="title"/>
          </p:nvPr>
        </p:nvSpPr>
        <p:spPr>
          <a:xfrm>
            <a:off x="838200" y="214686"/>
            <a:ext cx="10515600" cy="510936"/>
          </a:xfrm>
        </p:spPr>
        <p:txBody>
          <a:bodyPr>
            <a:noAutofit/>
          </a:bodyPr>
          <a:lstStyle/>
          <a:p>
            <a:r>
              <a:rPr lang="en-US" sz="2800" dirty="0">
                <a:solidFill>
                  <a:srgbClr val="1EA185"/>
                </a:solidFill>
                <a:latin typeface="Rockwell" charset="0"/>
                <a:ea typeface="Rockwell" charset="0"/>
                <a:cs typeface="Rockwell" charset="0"/>
              </a:rPr>
              <a:t> SSRI Social, Life and Engineering Sciences Imaging Center (SLEIC) Pilot Hours for Social Science Research </a:t>
            </a:r>
          </a:p>
        </p:txBody>
      </p:sp>
      <p:graphicFrame>
        <p:nvGraphicFramePr>
          <p:cNvPr id="2" name="Table 1"/>
          <p:cNvGraphicFramePr>
            <a:graphicFrameLocks noGrp="1"/>
          </p:cNvGraphicFramePr>
          <p:nvPr>
            <p:extLst>
              <p:ext uri="{D42A27DB-BD31-4B8C-83A1-F6EECF244321}">
                <p14:modId xmlns:p14="http://schemas.microsoft.com/office/powerpoint/2010/main" val="698603731"/>
              </p:ext>
            </p:extLst>
          </p:nvPr>
        </p:nvGraphicFramePr>
        <p:xfrm>
          <a:off x="1002890" y="1141927"/>
          <a:ext cx="10350909" cy="5120640"/>
        </p:xfrm>
        <a:graphic>
          <a:graphicData uri="http://schemas.openxmlformats.org/drawingml/2006/table">
            <a:tbl>
              <a:tblPr firstRow="1" bandRow="1">
                <a:tableStyleId>{5C22544A-7EE6-4342-B048-85BDC9FD1C3A}</a:tableStyleId>
              </a:tblPr>
              <a:tblGrid>
                <a:gridCol w="4113396">
                  <a:extLst>
                    <a:ext uri="{9D8B030D-6E8A-4147-A177-3AD203B41FA5}">
                      <a16:colId xmlns:a16="http://schemas.microsoft.com/office/drawing/2014/main" val="20000"/>
                    </a:ext>
                  </a:extLst>
                </a:gridCol>
                <a:gridCol w="2787210">
                  <a:extLst>
                    <a:ext uri="{9D8B030D-6E8A-4147-A177-3AD203B41FA5}">
                      <a16:colId xmlns:a16="http://schemas.microsoft.com/office/drawing/2014/main" val="20001"/>
                    </a:ext>
                  </a:extLst>
                </a:gridCol>
                <a:gridCol w="3450303">
                  <a:extLst>
                    <a:ext uri="{9D8B030D-6E8A-4147-A177-3AD203B41FA5}">
                      <a16:colId xmlns:a16="http://schemas.microsoft.com/office/drawing/2014/main" val="20002"/>
                    </a:ext>
                  </a:extLst>
                </a:gridCol>
              </a:tblGrid>
              <a:tr h="370840">
                <a:tc>
                  <a:txBody>
                    <a:bodyPr/>
                    <a:lstStyle/>
                    <a:p>
                      <a:r>
                        <a:rPr lang="en-US" dirty="0"/>
                        <a:t>Aim</a:t>
                      </a:r>
                    </a:p>
                  </a:txBody>
                  <a:tcPr/>
                </a:tc>
                <a:tc>
                  <a:txBody>
                    <a:bodyPr/>
                    <a:lstStyle/>
                    <a:p>
                      <a:r>
                        <a:rPr lang="en-US" b="1" dirty="0"/>
                        <a:t>How to submit a request for SLEIC hours</a:t>
                      </a:r>
                      <a:endParaRPr lang="en-US" dirty="0"/>
                    </a:p>
                  </a:txBody>
                  <a:tcPr/>
                </a:tc>
                <a:tc>
                  <a:txBody>
                    <a:bodyPr/>
                    <a:lstStyle/>
                    <a:p>
                      <a:r>
                        <a:rPr lang="en-US" b="1" dirty="0"/>
                        <a:t>Requests for in-kind hours will be evaluated based on the following criteria</a:t>
                      </a:r>
                      <a:endParaRPr lang="en-US" dirty="0"/>
                    </a:p>
                  </a:txBody>
                  <a:tcPr/>
                </a:tc>
                <a:extLst>
                  <a:ext uri="{0D108BD9-81ED-4DB2-BD59-A6C34878D82A}">
                    <a16:rowId xmlns:a16="http://schemas.microsoft.com/office/drawing/2014/main" val="10000"/>
                  </a:ext>
                </a:extLst>
              </a:tr>
              <a:tr h="370840">
                <a:tc>
                  <a:txBody>
                    <a:bodyPr/>
                    <a:lstStyle/>
                    <a:p>
                      <a:pPr marL="285750" indent="-285750">
                        <a:buFont typeface="Arial" charset="0"/>
                        <a:buChar char="•"/>
                      </a:pPr>
                      <a:r>
                        <a:rPr lang="en-US" sz="1800" dirty="0"/>
                        <a:t>SLEIC provides the PSU researchers with instrumentation, technological and substantive expertise, educational opportunities, and financial support for conducting magnetic resonance imaging (MRI) and electrophysiology (EEG, ERP) experiments</a:t>
                      </a:r>
                    </a:p>
                    <a:p>
                      <a:pPr marL="285750" indent="-285750">
                        <a:buFont typeface="Arial" charset="0"/>
                        <a:buChar char="•"/>
                      </a:pPr>
                      <a:r>
                        <a:rPr lang="en-US" sz="1800" dirty="0"/>
                        <a:t>In-kind (startup) hours support PSU faculty-led research projects that have high potential for external funding. </a:t>
                      </a:r>
                    </a:p>
                    <a:p>
                      <a:pPr marL="285750" indent="-285750">
                        <a:buFont typeface="Arial" charset="0"/>
                        <a:buChar char="•"/>
                      </a:pPr>
                      <a:r>
                        <a:rPr lang="en-US" sz="1800" dirty="0"/>
                        <a:t>Investigators should familiarize themselves with SLEIC's resources and consult with SLEIC staff before submitting an application.</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Submit a completed Request for SLEIC Hours </a:t>
                      </a:r>
                      <a:r>
                        <a:rPr lang="en-US" dirty="0">
                          <a:hlinkClick r:id="rId4"/>
                        </a:rPr>
                        <a:t>application</a:t>
                      </a:r>
                      <a:r>
                        <a:rPr lang="en-US" dirty="0"/>
                        <a:t> which can be found at </a:t>
                      </a:r>
                      <a:r>
                        <a:rPr lang="en-US" dirty="0">
                          <a:hlinkClick r:id="rId5"/>
                        </a:rPr>
                        <a:t>http://www.imaging.psu.edu/for-investigators</a:t>
                      </a:r>
                      <a:endParaRPr lang="en-US" dirty="0"/>
                    </a:p>
                    <a:p>
                      <a:endParaRPr lang="en-US" dirty="0"/>
                    </a:p>
                  </a:txBody>
                  <a:tcPr/>
                </a:tc>
                <a:tc>
                  <a:txBody>
                    <a:bodyPr/>
                    <a:lstStyle/>
                    <a:p>
                      <a:pPr marL="285750" indent="-285750">
                        <a:buFont typeface="Arial" charset="0"/>
                        <a:buChar char="•"/>
                      </a:pPr>
                      <a:r>
                        <a:rPr lang="en-US" dirty="0"/>
                        <a:t>Scientific merit: the likelihood that the project will lead to a successful external grant proposal and/or a high impact research publication.</a:t>
                      </a:r>
                    </a:p>
                    <a:p>
                      <a:pPr marL="285750" indent="-285750">
                        <a:buFont typeface="Arial" charset="0"/>
                        <a:buChar char="•"/>
                      </a:pPr>
                      <a:r>
                        <a:rPr lang="en-US" dirty="0"/>
                        <a:t>Effective use of Center resources, including the level of resources required to meet project goals.</a:t>
                      </a:r>
                    </a:p>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59752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9" y="1828799"/>
            <a:ext cx="9115425" cy="4348163"/>
          </a:xfrm>
        </p:spPr>
        <p:txBody>
          <a:bodyPr/>
          <a:lstStyle/>
          <a:p>
            <a:pPr marL="0" indent="0">
              <a:buNone/>
            </a:pPr>
            <a:r>
              <a:rPr lang="en-US" sz="6000" dirty="0">
                <a:latin typeface="Rockwell" charset="0"/>
                <a:ea typeface="Rockwell" charset="0"/>
                <a:cs typeface="Rockwell" charset="0"/>
              </a:rPr>
              <a:t>   </a:t>
            </a:r>
            <a:r>
              <a:rPr lang="en-US" sz="6000" dirty="0">
                <a:solidFill>
                  <a:schemeClr val="accent1">
                    <a:lumMod val="50000"/>
                  </a:schemeClr>
                </a:solidFill>
                <a:latin typeface="Rockwell" charset="0"/>
                <a:ea typeface="Rockwell" charset="0"/>
                <a:cs typeface="Rockwell" charset="0"/>
              </a:rPr>
              <a:t>Questions?</a:t>
            </a:r>
          </a:p>
        </p:txBody>
      </p:sp>
    </p:spTree>
    <p:extLst>
      <p:ext uri="{BB962C8B-B14F-4D97-AF65-F5344CB8AC3E}">
        <p14:creationId xmlns:p14="http://schemas.microsoft.com/office/powerpoint/2010/main" val="213338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358357" y="-219320"/>
            <a:ext cx="1361247" cy="1361247"/>
          </a:xfrm>
          <a:prstGeom prst="rect">
            <a:avLst/>
          </a:prstGeom>
        </p:spPr>
      </p:pic>
      <p:sp>
        <p:nvSpPr>
          <p:cNvPr id="6" name="Title 1"/>
          <p:cNvSpPr>
            <a:spLocks noGrp="1"/>
          </p:cNvSpPr>
          <p:nvPr>
            <p:ph type="title"/>
          </p:nvPr>
        </p:nvSpPr>
        <p:spPr>
          <a:xfrm>
            <a:off x="838200" y="214686"/>
            <a:ext cx="10515600" cy="510936"/>
          </a:xfrm>
        </p:spPr>
        <p:txBody>
          <a:bodyPr>
            <a:noAutofit/>
          </a:bodyPr>
          <a:lstStyle/>
          <a:p>
            <a:r>
              <a:rPr lang="en-US" sz="2800" dirty="0">
                <a:solidFill>
                  <a:srgbClr val="1EA185"/>
                </a:solidFill>
                <a:latin typeface="Rockwell" charset="0"/>
                <a:ea typeface="Rockwell" charset="0"/>
                <a:cs typeface="Rockwell" charset="0"/>
              </a:rPr>
              <a:t> Parents and Children Together (PACT)</a:t>
            </a:r>
          </a:p>
        </p:txBody>
      </p:sp>
      <p:graphicFrame>
        <p:nvGraphicFramePr>
          <p:cNvPr id="2" name="Table 1"/>
          <p:cNvGraphicFramePr>
            <a:graphicFrameLocks noGrp="1"/>
          </p:cNvGraphicFramePr>
          <p:nvPr>
            <p:extLst>
              <p:ext uri="{D42A27DB-BD31-4B8C-83A1-F6EECF244321}">
                <p14:modId xmlns:p14="http://schemas.microsoft.com/office/powerpoint/2010/main" val="3902485259"/>
              </p:ext>
            </p:extLst>
          </p:nvPr>
        </p:nvGraphicFramePr>
        <p:xfrm>
          <a:off x="1002890" y="1141927"/>
          <a:ext cx="10350910" cy="3754120"/>
        </p:xfrm>
        <a:graphic>
          <a:graphicData uri="http://schemas.openxmlformats.org/drawingml/2006/table">
            <a:tbl>
              <a:tblPr firstRow="1" bandRow="1">
                <a:tableStyleId>{5C22544A-7EE6-4342-B048-85BDC9FD1C3A}</a:tableStyleId>
              </a:tblPr>
              <a:tblGrid>
                <a:gridCol w="5175455">
                  <a:extLst>
                    <a:ext uri="{9D8B030D-6E8A-4147-A177-3AD203B41FA5}">
                      <a16:colId xmlns:a16="http://schemas.microsoft.com/office/drawing/2014/main" val="20000"/>
                    </a:ext>
                  </a:extLst>
                </a:gridCol>
                <a:gridCol w="5175455">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Mission</a:t>
                      </a:r>
                    </a:p>
                  </a:txBody>
                  <a:tcPr/>
                </a:tc>
                <a:tc>
                  <a:txBody>
                    <a:bodyPr/>
                    <a:lstStyle/>
                    <a:p>
                      <a:r>
                        <a:rPr lang="en-US" b="1" dirty="0"/>
                        <a:t>Services</a:t>
                      </a:r>
                      <a:endParaRPr lang="en-US" dirty="0"/>
                    </a:p>
                  </a:txBody>
                  <a:tcPr/>
                </a:tc>
                <a:extLst>
                  <a:ext uri="{0D108BD9-81ED-4DB2-BD59-A6C34878D82A}">
                    <a16:rowId xmlns:a16="http://schemas.microsoft.com/office/drawing/2014/main" val="1000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a:t>Established in 2007, PACT’s mission has been to facilitate community-engaged research on children, youth and families in the greater Harrisburg area</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a:t>PACT’s community advisory board (CAB) includes over 35 members, representing 28 community organizations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a:t>Contact Dawn Witherspoon or Laureen Teti for more information on how to become a PACT-affiliated project. </a:t>
                      </a:r>
                      <a:r>
                        <a:rPr lang="en-US" dirty="0">
                          <a:hlinkClick r:id="rId4"/>
                        </a:rPr>
                        <a:t>www.pact.la.psu.edu</a:t>
                      </a:r>
                      <a:endParaRPr lang="en-US" dirty="0"/>
                    </a:p>
                  </a:txBody>
                  <a:tcPr/>
                </a:tc>
                <a:tc>
                  <a:txBody>
                    <a:bodyPr/>
                    <a:lstStyle/>
                    <a:p>
                      <a:pPr marL="285750" indent="-285750">
                        <a:buFont typeface="Arial" panose="020B0604020202020204" pitchFamily="34" charset="0"/>
                        <a:buChar char="•"/>
                      </a:pPr>
                      <a:r>
                        <a:rPr lang="en-US" dirty="0"/>
                        <a:t>Advises researchers on connections, feasibility, recruitment, procedures, </a:t>
                      </a:r>
                      <a:r>
                        <a:rPr lang="en-US" dirty="0" err="1"/>
                        <a:t>etc</a:t>
                      </a:r>
                      <a:endParaRPr lang="en-US" dirty="0"/>
                    </a:p>
                    <a:p>
                      <a:pPr marL="285750" indent="-285750">
                        <a:buFont typeface="Arial" panose="020B0604020202020204" pitchFamily="34" charset="0"/>
                        <a:buChar char="•"/>
                      </a:pPr>
                      <a:r>
                        <a:rPr lang="en-US" dirty="0"/>
                        <a:t>Full-time community liaison/engagement coordinator facilitates community-university partnerships, maintains relationships with organizations and builds our capacity to grow in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Shared-use observation and multi-use (e.g., meetings, trainings) space available; additional lab space can sometimes be rented</a:t>
                      </a:r>
                    </a:p>
                    <a:p>
                      <a:pPr marL="285750" indent="-285750">
                        <a:buFont typeface="Arial" panose="020B0604020202020204" pitchFamily="34" charset="0"/>
                        <a:buChar char="•"/>
                      </a:pPr>
                      <a:endParaRPr lang="en-US" dirty="0"/>
                    </a:p>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8571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81" y="-219320"/>
            <a:ext cx="1350874" cy="1353312"/>
          </a:xfrm>
          <a:prstGeom prst="rect">
            <a:avLst/>
          </a:prstGeom>
        </p:spPr>
      </p:pic>
      <p:sp>
        <p:nvSpPr>
          <p:cNvPr id="5" name="Title 1"/>
          <p:cNvSpPr txBox="1">
            <a:spLocks/>
          </p:cNvSpPr>
          <p:nvPr/>
        </p:nvSpPr>
        <p:spPr>
          <a:xfrm>
            <a:off x="833921" y="214686"/>
            <a:ext cx="9137703" cy="5109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9BBB5C"/>
                </a:solidFill>
                <a:latin typeface="Rockwell" charset="0"/>
                <a:ea typeface="Rockwell" charset="0"/>
                <a:cs typeface="Rockwell" charset="0"/>
              </a:rPr>
              <a:t>What do the OSVPR Institutes do?</a:t>
            </a:r>
          </a:p>
        </p:txBody>
      </p:sp>
      <p:sp>
        <p:nvSpPr>
          <p:cNvPr id="6" name="Content Placeholder 2"/>
          <p:cNvSpPr txBox="1">
            <a:spLocks/>
          </p:cNvSpPr>
          <p:nvPr/>
        </p:nvSpPr>
        <p:spPr>
          <a:xfrm>
            <a:off x="437616" y="1703733"/>
            <a:ext cx="5028107" cy="31422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Avenir Book" charset="0"/>
                <a:ea typeface="Avenir Book" charset="0"/>
                <a:cs typeface="Avenir Book" charset="0"/>
              </a:rPr>
              <a:t>Develop and support interdisciplinary communities of scholars – including through building and maintaining shared facilities and services, consultation, seed grant funding, seminars and workshops, and co-funding faculty.</a:t>
            </a: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5632" y="955964"/>
            <a:ext cx="4995288" cy="4991567"/>
          </a:xfrm>
          <a:prstGeom prst="rect">
            <a:avLst/>
          </a:prstGeom>
        </p:spPr>
      </p:pic>
    </p:spTree>
    <p:extLst>
      <p:ext uri="{BB962C8B-B14F-4D97-AF65-F5344CB8AC3E}">
        <p14:creationId xmlns:p14="http://schemas.microsoft.com/office/powerpoint/2010/main" val="173602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9" y="1828799"/>
            <a:ext cx="9115425" cy="4348163"/>
          </a:xfrm>
        </p:spPr>
        <p:txBody>
          <a:bodyPr/>
          <a:lstStyle/>
          <a:p>
            <a:pPr marL="0" indent="0">
              <a:buNone/>
            </a:pPr>
            <a:r>
              <a:rPr lang="en-US" sz="6000" dirty="0">
                <a:latin typeface="Rockwell" charset="0"/>
                <a:ea typeface="Rockwell" charset="0"/>
                <a:cs typeface="Rockwell" charset="0"/>
              </a:rPr>
              <a:t>   </a:t>
            </a:r>
            <a:r>
              <a:rPr lang="en-US" sz="6000" dirty="0">
                <a:solidFill>
                  <a:schemeClr val="accent1">
                    <a:lumMod val="50000"/>
                  </a:schemeClr>
                </a:solidFill>
                <a:latin typeface="Rockwell" charset="0"/>
                <a:ea typeface="Rockwell" charset="0"/>
                <a:cs typeface="Rockwell" charset="0"/>
              </a:rPr>
              <a:t>Questions?</a:t>
            </a:r>
          </a:p>
        </p:txBody>
      </p:sp>
    </p:spTree>
    <p:extLst>
      <p:ext uri="{BB962C8B-B14F-4D97-AF65-F5344CB8AC3E}">
        <p14:creationId xmlns:p14="http://schemas.microsoft.com/office/powerpoint/2010/main" val="950536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358357" y="-219320"/>
            <a:ext cx="1361247" cy="1361247"/>
          </a:xfrm>
          <a:prstGeom prst="rect">
            <a:avLst/>
          </a:prstGeom>
        </p:spPr>
      </p:pic>
      <p:sp>
        <p:nvSpPr>
          <p:cNvPr id="6" name="Title 1"/>
          <p:cNvSpPr>
            <a:spLocks noGrp="1"/>
          </p:cNvSpPr>
          <p:nvPr>
            <p:ph type="title"/>
          </p:nvPr>
        </p:nvSpPr>
        <p:spPr>
          <a:xfrm>
            <a:off x="838200" y="214686"/>
            <a:ext cx="10515600" cy="510936"/>
          </a:xfrm>
        </p:spPr>
        <p:txBody>
          <a:bodyPr>
            <a:noAutofit/>
          </a:bodyPr>
          <a:lstStyle/>
          <a:p>
            <a:r>
              <a:rPr lang="en-US" sz="2800" dirty="0">
                <a:solidFill>
                  <a:srgbClr val="1EA185"/>
                </a:solidFill>
                <a:latin typeface="Rockwell" charset="0"/>
                <a:ea typeface="Rockwell" charset="0"/>
                <a:cs typeface="Rockwell" charset="0"/>
              </a:rPr>
              <a:t> SSRI Co-Funded Faculty Support</a:t>
            </a:r>
          </a:p>
        </p:txBody>
      </p:sp>
      <p:graphicFrame>
        <p:nvGraphicFramePr>
          <p:cNvPr id="2" name="Table 1"/>
          <p:cNvGraphicFramePr>
            <a:graphicFrameLocks noGrp="1"/>
          </p:cNvGraphicFramePr>
          <p:nvPr>
            <p:extLst>
              <p:ext uri="{D42A27DB-BD31-4B8C-83A1-F6EECF244321}">
                <p14:modId xmlns:p14="http://schemas.microsoft.com/office/powerpoint/2010/main" val="3946842260"/>
              </p:ext>
            </p:extLst>
          </p:nvPr>
        </p:nvGraphicFramePr>
        <p:xfrm>
          <a:off x="1002890" y="1206951"/>
          <a:ext cx="10350912" cy="5212080"/>
        </p:xfrm>
        <a:graphic>
          <a:graphicData uri="http://schemas.openxmlformats.org/drawingml/2006/table">
            <a:tbl>
              <a:tblPr firstRow="1" bandRow="1">
                <a:tableStyleId>{5C22544A-7EE6-4342-B048-85BDC9FD1C3A}</a:tableStyleId>
              </a:tblPr>
              <a:tblGrid>
                <a:gridCol w="2186624">
                  <a:extLst>
                    <a:ext uri="{9D8B030D-6E8A-4147-A177-3AD203B41FA5}">
                      <a16:colId xmlns:a16="http://schemas.microsoft.com/office/drawing/2014/main" val="20000"/>
                    </a:ext>
                  </a:extLst>
                </a:gridCol>
                <a:gridCol w="2383972">
                  <a:extLst>
                    <a:ext uri="{9D8B030D-6E8A-4147-A177-3AD203B41FA5}">
                      <a16:colId xmlns:a16="http://schemas.microsoft.com/office/drawing/2014/main" val="20001"/>
                    </a:ext>
                  </a:extLst>
                </a:gridCol>
                <a:gridCol w="2155371">
                  <a:extLst>
                    <a:ext uri="{9D8B030D-6E8A-4147-A177-3AD203B41FA5}">
                      <a16:colId xmlns:a16="http://schemas.microsoft.com/office/drawing/2014/main" val="20002"/>
                    </a:ext>
                  </a:extLst>
                </a:gridCol>
                <a:gridCol w="3624945">
                  <a:extLst>
                    <a:ext uri="{9D8B030D-6E8A-4147-A177-3AD203B41FA5}">
                      <a16:colId xmlns:a16="http://schemas.microsoft.com/office/drawing/2014/main" val="20003"/>
                    </a:ext>
                  </a:extLst>
                </a:gridCol>
              </a:tblGrid>
              <a:tr h="370840">
                <a:tc>
                  <a:txBody>
                    <a:bodyPr/>
                    <a:lstStyle/>
                    <a:p>
                      <a:r>
                        <a:rPr lang="en-US" dirty="0"/>
                        <a:t>Aim</a:t>
                      </a:r>
                    </a:p>
                  </a:txBody>
                  <a:tcPr/>
                </a:tc>
                <a:tc>
                  <a:txBody>
                    <a:bodyPr/>
                    <a:lstStyle/>
                    <a:p>
                      <a:r>
                        <a:rPr lang="en-US" b="1" dirty="0"/>
                        <a:t>Intended to provide support for</a:t>
                      </a:r>
                      <a:endParaRPr lang="en-US" dirty="0"/>
                    </a:p>
                  </a:txBody>
                  <a:tcPr/>
                </a:tc>
                <a:tc>
                  <a:txBody>
                    <a:bodyPr/>
                    <a:lstStyle/>
                    <a:p>
                      <a:r>
                        <a:rPr lang="en-US" b="1" dirty="0"/>
                        <a:t>NOT intended to provide support for</a:t>
                      </a:r>
                      <a:endParaRPr lang="en-US" dirty="0"/>
                    </a:p>
                  </a:txBody>
                  <a:tcPr/>
                </a:tc>
                <a:tc>
                  <a:txBody>
                    <a:bodyPr/>
                    <a:lstStyle/>
                    <a:p>
                      <a:pPr marL="0" indent="0">
                        <a:buFont typeface="Arial" charset="0"/>
                        <a:buNone/>
                      </a:pPr>
                      <a:r>
                        <a:rPr lang="en-US" b="1" dirty="0"/>
                        <a:t>Criteria for Review</a:t>
                      </a:r>
                      <a:endParaRPr lang="en-US" dirty="0"/>
                    </a:p>
                  </a:txBody>
                  <a:tcPr/>
                </a:tc>
                <a:extLst>
                  <a:ext uri="{0D108BD9-81ED-4DB2-BD59-A6C34878D82A}">
                    <a16:rowId xmlns:a16="http://schemas.microsoft.com/office/drawing/2014/main" val="10000"/>
                  </a:ext>
                </a:extLst>
              </a:tr>
              <a:tr h="370840">
                <a:tc>
                  <a:txBody>
                    <a:bodyPr/>
                    <a:lstStyle/>
                    <a:p>
                      <a:pPr marL="285750" indent="-285750">
                        <a:buFont typeface="Arial" charset="0"/>
                        <a:buChar char="•"/>
                      </a:pPr>
                      <a:r>
                        <a:rPr lang="en-US" sz="1400" dirty="0"/>
                        <a:t>Provides support for hiring new faculty members to stimulate interdisciplinary research in targeted areas of strength at Penn State or in new areas with high potential for growth </a:t>
                      </a:r>
                    </a:p>
                    <a:p>
                      <a:pPr marL="285750" indent="-285750">
                        <a:buFont typeface="Arial" charset="0"/>
                        <a:buChar char="•"/>
                      </a:pPr>
                      <a:r>
                        <a:rPr lang="en-US" sz="1400" dirty="0"/>
                        <a:t>Co-funded faculty members must have a strong track record of collaborating across disciplines and are expected to become leaders in social science at PSU</a:t>
                      </a:r>
                    </a:p>
                  </a:txBody>
                  <a:tcPr/>
                </a:tc>
                <a:tc>
                  <a:txBody>
                    <a:bodyPr/>
                    <a:lstStyle/>
                    <a:p>
                      <a:pPr marL="285750" indent="-285750">
                        <a:buFont typeface="Arial" charset="0"/>
                        <a:buChar char="•"/>
                      </a:pPr>
                      <a:r>
                        <a:rPr lang="en-US" sz="1400" dirty="0"/>
                        <a:t>Stimulating the development of new strategic areas of interdisciplinary social/ behavioral science research at Penn State</a:t>
                      </a:r>
                    </a:p>
                    <a:p>
                      <a:pPr marL="285750" indent="-285750">
                        <a:buFont typeface="Arial" charset="0"/>
                        <a:buChar char="•"/>
                      </a:pPr>
                      <a:r>
                        <a:rPr lang="en-US" sz="1400" dirty="0"/>
                        <a:t>New research with high potential for innovation, visibility, and impact </a:t>
                      </a:r>
                    </a:p>
                    <a:p>
                      <a:pPr marL="285750" indent="-285750">
                        <a:buFont typeface="Arial" charset="0"/>
                        <a:buChar char="•"/>
                      </a:pPr>
                      <a:r>
                        <a:rPr lang="en-US" sz="1400" dirty="0"/>
                        <a:t>Recruiting faculty members with track records of successful interdisciplinary collaborations</a:t>
                      </a:r>
                    </a:p>
                    <a:p>
                      <a:pPr marL="285750" indent="-285750">
                        <a:buFont typeface="Arial" charset="0"/>
                        <a:buChar char="•"/>
                      </a:pPr>
                      <a:r>
                        <a:rPr lang="en-US" sz="1400" dirty="0"/>
                        <a:t>Cluster hires designed to build interdisciplinary research capacity in targeted social science areas</a:t>
                      </a:r>
                    </a:p>
                  </a:txBody>
                  <a:tcPr/>
                </a:tc>
                <a:tc>
                  <a:txBody>
                    <a:bodyPr/>
                    <a:lstStyle/>
                    <a:p>
                      <a:pPr marL="285750" indent="-285750">
                        <a:buFont typeface="Arial" charset="0"/>
                        <a:buChar char="•"/>
                      </a:pPr>
                      <a:r>
                        <a:rPr lang="en-US" sz="1400" dirty="0"/>
                        <a:t>Researchers who focus on single investigator work</a:t>
                      </a:r>
                    </a:p>
                    <a:p>
                      <a:pPr marL="285750" indent="-285750">
                        <a:buFont typeface="Arial" charset="0"/>
                        <a:buChar char="•"/>
                      </a:pPr>
                      <a:r>
                        <a:rPr lang="en-US" sz="1400" dirty="0"/>
                        <a:t>Faculty members who are not pursuing an externally funded program of research </a:t>
                      </a:r>
                    </a:p>
                    <a:p>
                      <a:pPr marL="285750" indent="-285750">
                        <a:buFont typeface="Arial" charset="0"/>
                        <a:buChar char="•"/>
                      </a:pPr>
                      <a:r>
                        <a:rPr lang="en-US" sz="1400" dirty="0"/>
                        <a:t>Positions that will bolster only the department/college without consideration of larger PSU social science strengths and initiatives </a:t>
                      </a:r>
                    </a:p>
                  </a:txBody>
                  <a:tcPr/>
                </a:tc>
                <a:tc>
                  <a:txBody>
                    <a:bodyPr/>
                    <a:lstStyle/>
                    <a:p>
                      <a:pPr marL="285750" indent="-285750" fontAlgn="base">
                        <a:buFont typeface="Arial" charset="0"/>
                        <a:buChar char="•"/>
                      </a:pPr>
                      <a:r>
                        <a:rPr lang="en-US" sz="1400" dirty="0"/>
                        <a:t>Significance – What is the significance of the position for advancing knowledge and practice in the targeted areas of study?</a:t>
                      </a:r>
                    </a:p>
                    <a:p>
                      <a:pPr marL="285750" indent="-285750" fontAlgn="base">
                        <a:buFont typeface="Arial" charset="0"/>
                        <a:buChar char="•"/>
                      </a:pPr>
                      <a:r>
                        <a:rPr lang="en-US" sz="1400" dirty="0"/>
                        <a:t>Fit with SSRI's mission and strategic aims – How does the position align with the SSRI’s mission and targeted strategic area(s)?</a:t>
                      </a:r>
                    </a:p>
                    <a:p>
                      <a:pPr marL="285750" indent="-285750" fontAlgn="base">
                        <a:buFont typeface="Arial" charset="0"/>
                        <a:buChar char="•"/>
                      </a:pPr>
                      <a:r>
                        <a:rPr lang="en-US" sz="1400" dirty="0"/>
                        <a:t>Fit with departmental mission – In what ways will the position bolster the department’s strategic plan and build on existing strengths?</a:t>
                      </a:r>
                    </a:p>
                    <a:p>
                      <a:pPr marL="285750" indent="-285750" fontAlgn="base">
                        <a:buFont typeface="Arial" charset="0"/>
                        <a:buChar char="•"/>
                      </a:pPr>
                      <a:r>
                        <a:rPr lang="en-US" sz="1400" dirty="0"/>
                        <a:t>Potential for bridging across units – How is the department well-situated to support interdisciplinary research in the identified area(s).</a:t>
                      </a:r>
                    </a:p>
                    <a:p>
                      <a:pPr marL="285750" indent="-285750" fontAlgn="base">
                        <a:buFont typeface="Arial" charset="0"/>
                        <a:buChar char="•"/>
                      </a:pPr>
                      <a:r>
                        <a:rPr lang="en-US" sz="1400" dirty="0"/>
                        <a:t>Department/college support for the co-funded role – What will the department/college do to support the co-funded faculty member in developing new interdisciplinary collaborations and becoming a leading social scientist? </a:t>
                      </a:r>
                    </a:p>
                    <a:p>
                      <a:pPr marL="285750" indent="-285750">
                        <a:buFont typeface="Arial" charset="0"/>
                        <a:buChar char="•"/>
                      </a:pPr>
                      <a:endParaRPr lang="en-US" sz="1400" dirty="0"/>
                    </a:p>
                  </a:txBody>
                  <a:tcPr/>
                </a:tc>
                <a:extLst>
                  <a:ext uri="{0D108BD9-81ED-4DB2-BD59-A6C34878D82A}">
                    <a16:rowId xmlns:a16="http://schemas.microsoft.com/office/drawing/2014/main" val="10001"/>
                  </a:ext>
                </a:extLst>
              </a:tr>
            </a:tbl>
          </a:graphicData>
        </a:graphic>
      </p:graphicFrame>
      <p:sp>
        <p:nvSpPr>
          <p:cNvPr id="4" name="Rectangle 3"/>
          <p:cNvSpPr/>
          <p:nvPr/>
        </p:nvSpPr>
        <p:spPr>
          <a:xfrm>
            <a:off x="1002890" y="772595"/>
            <a:ext cx="6152903" cy="369332"/>
          </a:xfrm>
          <a:prstGeom prst="rect">
            <a:avLst/>
          </a:prstGeom>
        </p:spPr>
        <p:txBody>
          <a:bodyPr wrap="none">
            <a:spAutoFit/>
          </a:bodyPr>
          <a:lstStyle/>
          <a:p>
            <a:r>
              <a:rPr lang="en-US"/>
              <a:t>Financial Support: Up to 50% of faculty salary and start-up costs</a:t>
            </a:r>
            <a:endParaRPr lang="en-US" b="1" dirty="0"/>
          </a:p>
        </p:txBody>
      </p:sp>
    </p:spTree>
    <p:extLst>
      <p:ext uri="{BB962C8B-B14F-4D97-AF65-F5344CB8AC3E}">
        <p14:creationId xmlns:p14="http://schemas.microsoft.com/office/powerpoint/2010/main" val="1126766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358357" y="-219320"/>
            <a:ext cx="1361247" cy="1361247"/>
          </a:xfrm>
          <a:prstGeom prst="rect">
            <a:avLst/>
          </a:prstGeom>
        </p:spPr>
      </p:pic>
      <p:sp>
        <p:nvSpPr>
          <p:cNvPr id="6" name="Title 1"/>
          <p:cNvSpPr>
            <a:spLocks noGrp="1"/>
          </p:cNvSpPr>
          <p:nvPr>
            <p:ph type="title"/>
          </p:nvPr>
        </p:nvSpPr>
        <p:spPr>
          <a:xfrm>
            <a:off x="838200" y="214686"/>
            <a:ext cx="10515600" cy="510936"/>
          </a:xfrm>
        </p:spPr>
        <p:txBody>
          <a:bodyPr>
            <a:noAutofit/>
          </a:bodyPr>
          <a:lstStyle/>
          <a:p>
            <a:r>
              <a:rPr lang="en-US" sz="2800" dirty="0">
                <a:solidFill>
                  <a:srgbClr val="1EA185"/>
                </a:solidFill>
                <a:latin typeface="Rockwell" charset="0"/>
                <a:ea typeface="Rockwell" charset="0"/>
                <a:cs typeface="Rockwell" charset="0"/>
              </a:rPr>
              <a:t> SSRI Co-Funded Faculty Support</a:t>
            </a:r>
          </a:p>
        </p:txBody>
      </p:sp>
      <p:graphicFrame>
        <p:nvGraphicFramePr>
          <p:cNvPr id="2" name="Table 1"/>
          <p:cNvGraphicFramePr>
            <a:graphicFrameLocks noGrp="1"/>
          </p:cNvGraphicFramePr>
          <p:nvPr>
            <p:extLst>
              <p:ext uri="{D42A27DB-BD31-4B8C-83A1-F6EECF244321}">
                <p14:modId xmlns:p14="http://schemas.microsoft.com/office/powerpoint/2010/main" val="2063721770"/>
              </p:ext>
            </p:extLst>
          </p:nvPr>
        </p:nvGraphicFramePr>
        <p:xfrm>
          <a:off x="1002890" y="959151"/>
          <a:ext cx="10350910" cy="3205480"/>
        </p:xfrm>
        <a:graphic>
          <a:graphicData uri="http://schemas.openxmlformats.org/drawingml/2006/table">
            <a:tbl>
              <a:tblPr firstRow="1" bandRow="1">
                <a:tableStyleId>{5C22544A-7EE6-4342-B048-85BDC9FD1C3A}</a:tableStyleId>
              </a:tblPr>
              <a:tblGrid>
                <a:gridCol w="10350910">
                  <a:extLst>
                    <a:ext uri="{9D8B030D-6E8A-4147-A177-3AD203B41FA5}">
                      <a16:colId xmlns:a16="http://schemas.microsoft.com/office/drawing/2014/main" val="20000"/>
                    </a:ext>
                  </a:extLst>
                </a:gridCol>
              </a:tblGrid>
              <a:tr h="370840">
                <a:tc>
                  <a:txBody>
                    <a:bodyPr/>
                    <a:lstStyle/>
                    <a:p>
                      <a:r>
                        <a:rPr lang="en-US" b="1" dirty="0"/>
                        <a:t>Other ideas to consider as you construct your co-funding proposal</a:t>
                      </a:r>
                      <a:endParaRPr lang="en-US" dirty="0"/>
                    </a:p>
                  </a:txBody>
                  <a:tcPr/>
                </a:tc>
                <a:extLst>
                  <a:ext uri="{0D108BD9-81ED-4DB2-BD59-A6C34878D82A}">
                    <a16:rowId xmlns:a16="http://schemas.microsoft.com/office/drawing/2014/main" val="10000"/>
                  </a:ext>
                </a:extLst>
              </a:tr>
              <a:tr h="370840">
                <a:tc>
                  <a:txBody>
                    <a:bodyPr/>
                    <a:lstStyle/>
                    <a:p>
                      <a:pPr marL="285750" indent="-285750">
                        <a:buFont typeface="Arial" charset="0"/>
                        <a:buChar char="•"/>
                      </a:pPr>
                      <a:r>
                        <a:rPr lang="en-US" dirty="0"/>
                        <a:t>This is a highly competitive process.</a:t>
                      </a:r>
                    </a:p>
                    <a:p>
                      <a:pPr marL="285750" indent="-285750">
                        <a:buFont typeface="Arial" charset="0"/>
                        <a:buChar char="•"/>
                      </a:pPr>
                      <a:r>
                        <a:rPr lang="en-US" dirty="0"/>
                        <a:t>Department heads should consult with their Associate Dean for research and Dean to strategize on developing strong proposals.</a:t>
                      </a:r>
                    </a:p>
                    <a:p>
                      <a:pPr marL="285750" indent="-285750">
                        <a:buFont typeface="Arial" charset="0"/>
                        <a:buChar char="•"/>
                      </a:pPr>
                      <a:r>
                        <a:rPr lang="en-US" dirty="0"/>
                        <a:t>Read examples of prior successful co-funding proposals.</a:t>
                      </a:r>
                    </a:p>
                    <a:p>
                      <a:pPr marL="285750" indent="-285750">
                        <a:buFont typeface="Arial" charset="0"/>
                        <a:buChar char="•"/>
                      </a:pPr>
                      <a:r>
                        <a:rPr lang="en-US" dirty="0"/>
                        <a:t>Talk with department heads and deans who have been successful in prior competitions.</a:t>
                      </a:r>
                    </a:p>
                    <a:p>
                      <a:pPr marL="285750" indent="-285750">
                        <a:buFont typeface="Arial" charset="0"/>
                        <a:buChar char="•"/>
                      </a:pPr>
                      <a:r>
                        <a:rPr lang="en-US" dirty="0"/>
                        <a:t>Convey how the position will be </a:t>
                      </a:r>
                      <a:r>
                        <a:rPr lang="en-US" i="1" dirty="0"/>
                        <a:t>uniquely</a:t>
                      </a:r>
                      <a:r>
                        <a:rPr lang="en-US" dirty="0"/>
                        <a:t> successful in your department/college and how the co-fund will be supported to become a departmental SSRI, Penn State, national, and international leader in the social sciences.</a:t>
                      </a:r>
                    </a:p>
                    <a:p>
                      <a:pPr marL="285750" indent="-285750">
                        <a:buFont typeface="Arial" charset="0"/>
                        <a:buChar char="•"/>
                      </a:pPr>
                      <a:r>
                        <a:rPr lang="en-US" dirty="0"/>
                        <a:t>Direct questions to the SSRI director.</a:t>
                      </a:r>
                    </a:p>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8956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358357" y="-219320"/>
            <a:ext cx="1361247" cy="1361247"/>
          </a:xfrm>
          <a:prstGeom prst="rect">
            <a:avLst/>
          </a:prstGeom>
        </p:spPr>
      </p:pic>
      <p:sp>
        <p:nvSpPr>
          <p:cNvPr id="6" name="Title 1"/>
          <p:cNvSpPr>
            <a:spLocks noGrp="1"/>
          </p:cNvSpPr>
          <p:nvPr>
            <p:ph type="title"/>
          </p:nvPr>
        </p:nvSpPr>
        <p:spPr>
          <a:xfrm>
            <a:off x="838200" y="214686"/>
            <a:ext cx="10515600" cy="510936"/>
          </a:xfrm>
        </p:spPr>
        <p:txBody>
          <a:bodyPr>
            <a:noAutofit/>
          </a:bodyPr>
          <a:lstStyle/>
          <a:p>
            <a:r>
              <a:rPr lang="en-US" sz="2800" dirty="0">
                <a:solidFill>
                  <a:srgbClr val="1EA185"/>
                </a:solidFill>
                <a:latin typeface="Rockwell" charset="0"/>
                <a:ea typeface="Rockwell" charset="0"/>
                <a:cs typeface="Rockwell" charset="0"/>
              </a:rPr>
              <a:t> SSRI Co-Funded Faculty Support</a:t>
            </a:r>
          </a:p>
        </p:txBody>
      </p:sp>
      <p:graphicFrame>
        <p:nvGraphicFramePr>
          <p:cNvPr id="2" name="Table 1"/>
          <p:cNvGraphicFramePr>
            <a:graphicFrameLocks noGrp="1"/>
          </p:cNvGraphicFramePr>
          <p:nvPr>
            <p:extLst>
              <p:ext uri="{D42A27DB-BD31-4B8C-83A1-F6EECF244321}">
                <p14:modId xmlns:p14="http://schemas.microsoft.com/office/powerpoint/2010/main" val="217285810"/>
              </p:ext>
            </p:extLst>
          </p:nvPr>
        </p:nvGraphicFramePr>
        <p:xfrm>
          <a:off x="1002890" y="1141927"/>
          <a:ext cx="10350910" cy="3479800"/>
        </p:xfrm>
        <a:graphic>
          <a:graphicData uri="http://schemas.openxmlformats.org/drawingml/2006/table">
            <a:tbl>
              <a:tblPr firstRow="1" bandRow="1">
                <a:tableStyleId>{5C22544A-7EE6-4342-B048-85BDC9FD1C3A}</a:tableStyleId>
              </a:tblPr>
              <a:tblGrid>
                <a:gridCol w="10350910">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How to submit co-funding proposals</a:t>
                      </a:r>
                    </a:p>
                  </a:txBody>
                  <a:tcPr/>
                </a:tc>
                <a:extLst>
                  <a:ext uri="{0D108BD9-81ED-4DB2-BD59-A6C34878D82A}">
                    <a16:rowId xmlns:a16="http://schemas.microsoft.com/office/drawing/2014/main" val="10000"/>
                  </a:ext>
                </a:extLst>
              </a:tr>
              <a:tr h="370840">
                <a:tc>
                  <a:txBody>
                    <a:bodyPr/>
                    <a:lstStyle/>
                    <a:p>
                      <a:pPr marL="285750" indent="-285750" fontAlgn="base">
                        <a:buFont typeface="Arial" charset="0"/>
                        <a:buChar char="•"/>
                      </a:pPr>
                      <a:r>
                        <a:rPr lang="en-US" dirty="0"/>
                        <a:t>Department heads submit proposals to their deans.</a:t>
                      </a:r>
                    </a:p>
                    <a:p>
                      <a:pPr marL="285750" indent="-285750" fontAlgn="base">
                        <a:buFont typeface="Arial" charset="0"/>
                        <a:buChar char="•"/>
                      </a:pPr>
                      <a:r>
                        <a:rPr lang="en-US" dirty="0"/>
                        <a:t>Deans review proposals from their departments.</a:t>
                      </a:r>
                    </a:p>
                    <a:p>
                      <a:pPr marL="285750" indent="-285750" fontAlgn="base">
                        <a:buFont typeface="Arial" charset="0"/>
                        <a:buChar char="•"/>
                      </a:pPr>
                      <a:r>
                        <a:rPr lang="en-US" dirty="0"/>
                        <a:t>Deans put forward two proposals for consideration by the SSRI.</a:t>
                      </a:r>
                    </a:p>
                    <a:p>
                      <a:pPr marL="285750" indent="-285750" fontAlgn="base">
                        <a:buFont typeface="Arial" charset="0"/>
                        <a:buChar char="•"/>
                      </a:pPr>
                      <a:r>
                        <a:rPr lang="en-US" dirty="0"/>
                        <a:t>A letter of support from the Dean should stipulate an agreement of financial support for salary and start-up costs, as well as any other support for the co-funded faculty position.</a:t>
                      </a:r>
                    </a:p>
                    <a:p>
                      <a:pPr marL="285750" indent="-285750" fontAlgn="base">
                        <a:buFont typeface="Arial" charset="0"/>
                        <a:buChar char="•"/>
                      </a:pPr>
                      <a:r>
                        <a:rPr lang="en-US" dirty="0"/>
                        <a:t>Detailed instructions can be found at: http://</a:t>
                      </a:r>
                      <a:r>
                        <a:rPr lang="en-US" dirty="0" err="1"/>
                        <a:t>ssri.psu.edu</a:t>
                      </a:r>
                      <a:r>
                        <a:rPr lang="en-US" dirty="0"/>
                        <a:t>/funding/procedures-submitting-co-funded-faculty-proposals</a:t>
                      </a:r>
                    </a:p>
                    <a:p>
                      <a:pPr marL="285750" indent="-285750" fontAlgn="base">
                        <a:buFont typeface="Arial" charset="0"/>
                        <a:buChar char="•"/>
                      </a:pPr>
                      <a:r>
                        <a:rPr lang="en-US" dirty="0"/>
                        <a:t>Examples of successful proposals can be found at: </a:t>
                      </a:r>
                      <a:r>
                        <a:rPr lang="en-US" dirty="0">
                          <a:hlinkClick r:id="rId4" invalidUrl="http://ssri.psu.edu/sites/ssri/files/HDFS Proposal for Child Maltreatment Position -final.pdf"/>
                        </a:rPr>
                        <a:t>http://</a:t>
                      </a:r>
                      <a:r>
                        <a:rPr lang="en-US" dirty="0" err="1">
                          <a:hlinkClick r:id="rId4" invalidUrl="http://ssri.psu.edu/sites/ssri/files/HDFS Proposal for Child Maltreatment Position -final.pdf"/>
                        </a:rPr>
                        <a:t>ssri.psu.edu</a:t>
                      </a:r>
                      <a:r>
                        <a:rPr lang="en-US" dirty="0">
                          <a:hlinkClick r:id="rId4" invalidUrl="http://ssri.psu.edu/sites/ssri/files/HDFS Proposal for Child Maltreatment Position -final.pdf"/>
                        </a:rPr>
                        <a:t>/sites/</a:t>
                      </a:r>
                      <a:r>
                        <a:rPr lang="en-US" dirty="0" err="1">
                          <a:hlinkClick r:id="rId4" invalidUrl="http://ssri.psu.edu/sites/ssri/files/HDFS Proposal for Child Maltreatment Position -final.pdf"/>
                        </a:rPr>
                        <a:t>ssri</a:t>
                      </a:r>
                      <a:r>
                        <a:rPr lang="en-US" dirty="0">
                          <a:hlinkClick r:id="rId4" invalidUrl="http://ssri.psu.edu/sites/ssri/files/HDFS Proposal for Child Maltreatment Position -final.pdf"/>
                        </a:rPr>
                        <a:t>/files/HDFS%20Proposal%20for%20Child%20Maltreatment%20Position%20-final.pdf </a:t>
                      </a:r>
                      <a:endParaRPr lang="en-US" dirty="0"/>
                    </a:p>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35970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9" y="1828799"/>
            <a:ext cx="9115425" cy="4348163"/>
          </a:xfrm>
        </p:spPr>
        <p:txBody>
          <a:bodyPr/>
          <a:lstStyle/>
          <a:p>
            <a:pPr marL="0" indent="0">
              <a:buNone/>
            </a:pPr>
            <a:r>
              <a:rPr lang="en-US" sz="6000" dirty="0">
                <a:latin typeface="Rockwell" charset="0"/>
                <a:ea typeface="Rockwell" charset="0"/>
                <a:cs typeface="Rockwell" charset="0"/>
              </a:rPr>
              <a:t>   </a:t>
            </a:r>
            <a:r>
              <a:rPr lang="en-US" sz="6000" dirty="0">
                <a:solidFill>
                  <a:schemeClr val="accent1">
                    <a:lumMod val="50000"/>
                  </a:schemeClr>
                </a:solidFill>
                <a:latin typeface="Rockwell" charset="0"/>
                <a:ea typeface="Rockwell" charset="0"/>
                <a:cs typeface="Rockwell" charset="0"/>
              </a:rPr>
              <a:t>Questions?</a:t>
            </a:r>
          </a:p>
        </p:txBody>
      </p:sp>
    </p:spTree>
    <p:extLst>
      <p:ext uri="{BB962C8B-B14F-4D97-AF65-F5344CB8AC3E}">
        <p14:creationId xmlns:p14="http://schemas.microsoft.com/office/powerpoint/2010/main" val="1860068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358357" y="-219320"/>
            <a:ext cx="1361247" cy="1361247"/>
          </a:xfrm>
          <a:prstGeom prst="rect">
            <a:avLst/>
          </a:prstGeom>
        </p:spPr>
      </p:pic>
      <p:sp>
        <p:nvSpPr>
          <p:cNvPr id="7" name="Title 1"/>
          <p:cNvSpPr txBox="1">
            <a:spLocks/>
          </p:cNvSpPr>
          <p:nvPr/>
        </p:nvSpPr>
        <p:spPr>
          <a:xfrm>
            <a:off x="838200" y="214686"/>
            <a:ext cx="10515600" cy="5109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1EA185"/>
                </a:solidFill>
                <a:latin typeface="Rockwell" charset="0"/>
                <a:ea typeface="Rockwell" charset="0"/>
                <a:cs typeface="Rockwell" charset="0"/>
              </a:rPr>
              <a:t>Citing SSRI</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4093" y="381001"/>
            <a:ext cx="3706078" cy="4789714"/>
          </a:xfrm>
          <a:prstGeom prst="rect">
            <a:avLst/>
          </a:prstGeom>
        </p:spPr>
      </p:pic>
      <p:sp>
        <p:nvSpPr>
          <p:cNvPr id="4" name="TextBox 3"/>
          <p:cNvSpPr txBox="1"/>
          <p:nvPr/>
        </p:nvSpPr>
        <p:spPr>
          <a:xfrm>
            <a:off x="4058122" y="5072743"/>
            <a:ext cx="4708027" cy="1477328"/>
          </a:xfrm>
          <a:prstGeom prst="rect">
            <a:avLst/>
          </a:prstGeom>
          <a:noFill/>
        </p:spPr>
        <p:txBody>
          <a:bodyPr wrap="square" rtlCol="0">
            <a:spAutoFit/>
          </a:bodyPr>
          <a:lstStyle/>
          <a:p>
            <a:endParaRPr lang="en-US" dirty="0">
              <a:solidFill>
                <a:schemeClr val="tx2"/>
              </a:solidFill>
            </a:endParaRPr>
          </a:p>
          <a:p>
            <a:endParaRPr lang="en-US" dirty="0">
              <a:solidFill>
                <a:schemeClr val="tx2"/>
              </a:solidFill>
            </a:endParaRPr>
          </a:p>
          <a:p>
            <a:r>
              <a:rPr lang="en-US" dirty="0">
                <a:solidFill>
                  <a:schemeClr val="tx2"/>
                </a:solidFill>
              </a:rPr>
              <a:t>Consider providing an acknowledgement to SSRI and its units in papers, publications, and other products that have drawn on SSRI supports.</a:t>
            </a:r>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0798" y="1429303"/>
            <a:ext cx="718022" cy="867528"/>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0798" y="3955726"/>
            <a:ext cx="718022" cy="867528"/>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40364" y="1148130"/>
            <a:ext cx="718022" cy="867528"/>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72841" y="1910330"/>
            <a:ext cx="718022" cy="867528"/>
          </a:xfrm>
          <a:prstGeom prst="rect">
            <a:avLst/>
          </a:prstGeom>
        </p:spPr>
      </p:pic>
      <p:sp>
        <p:nvSpPr>
          <p:cNvPr id="11" name="TextBox 10"/>
          <p:cNvSpPr txBox="1"/>
          <p:nvPr/>
        </p:nvSpPr>
        <p:spPr>
          <a:xfrm>
            <a:off x="1418820" y="1436914"/>
            <a:ext cx="2735503" cy="1600438"/>
          </a:xfrm>
          <a:prstGeom prst="rect">
            <a:avLst/>
          </a:prstGeom>
          <a:noFill/>
        </p:spPr>
        <p:txBody>
          <a:bodyPr wrap="square" rtlCol="0">
            <a:spAutoFit/>
          </a:bodyPr>
          <a:lstStyle/>
          <a:p>
            <a:r>
              <a:rPr lang="en-US" sz="1400" b="1" dirty="0"/>
              <a:t>SSRI Level 1 and Level 2 Funding</a:t>
            </a:r>
          </a:p>
          <a:p>
            <a:r>
              <a:rPr lang="en-US" sz="1400" dirty="0"/>
              <a:t>This project was supported, in part, by funding from Penn State’s Social Science Research Institute (SSRI). Content is the responsibility of the authors and does not represent the views of the SSRI.</a:t>
            </a:r>
          </a:p>
        </p:txBody>
      </p:sp>
      <p:sp>
        <p:nvSpPr>
          <p:cNvPr id="14" name="TextBox 13"/>
          <p:cNvSpPr txBox="1"/>
          <p:nvPr/>
        </p:nvSpPr>
        <p:spPr>
          <a:xfrm>
            <a:off x="1418820" y="3887495"/>
            <a:ext cx="2735503" cy="2246769"/>
          </a:xfrm>
          <a:prstGeom prst="rect">
            <a:avLst/>
          </a:prstGeom>
          <a:noFill/>
        </p:spPr>
        <p:txBody>
          <a:bodyPr wrap="square" rtlCol="0">
            <a:spAutoFit/>
          </a:bodyPr>
          <a:lstStyle/>
          <a:p>
            <a:r>
              <a:rPr lang="en-US" sz="1400" b="1" dirty="0"/>
              <a:t>SSRI Co-Funded Faculty and Faculty Fellows</a:t>
            </a:r>
          </a:p>
          <a:p>
            <a:r>
              <a:rPr lang="en-US" sz="1400" dirty="0"/>
              <a:t>This project was supported, in part, by funding from Penn State’s Social Science Research Institute (SSRI) and the Department of ---. Content is the responsibility of the authors and does not represent the views of the SSRI.</a:t>
            </a:r>
          </a:p>
          <a:p>
            <a:endParaRPr lang="en-US" sz="1400" dirty="0"/>
          </a:p>
        </p:txBody>
      </p:sp>
      <p:sp>
        <p:nvSpPr>
          <p:cNvPr id="15" name="TextBox 14"/>
          <p:cNvSpPr txBox="1"/>
          <p:nvPr/>
        </p:nvSpPr>
        <p:spPr>
          <a:xfrm>
            <a:off x="9046029" y="1397948"/>
            <a:ext cx="2735503" cy="1600438"/>
          </a:xfrm>
          <a:prstGeom prst="rect">
            <a:avLst/>
          </a:prstGeom>
          <a:noFill/>
        </p:spPr>
        <p:txBody>
          <a:bodyPr wrap="square" rtlCol="0">
            <a:spAutoFit/>
          </a:bodyPr>
          <a:lstStyle/>
          <a:p>
            <a:r>
              <a:rPr lang="en-US" sz="1400" b="1" dirty="0"/>
              <a:t>GIA, RDC, and SLEIC pilot funding</a:t>
            </a:r>
            <a:endParaRPr lang="en-US" sz="1400" dirty="0"/>
          </a:p>
          <a:p>
            <a:r>
              <a:rPr lang="en-US" sz="1400" dirty="0"/>
              <a:t>This project was supported, in part, by Penn State’s Social Science Research Institute (SSRI). The content is the responsibility of the authors and does not represent the views of the SSRI.</a:t>
            </a:r>
          </a:p>
        </p:txBody>
      </p:sp>
      <p:pic>
        <p:nvPicPr>
          <p:cNvPr id="2" name="Picture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69409" y="2699331"/>
            <a:ext cx="718022" cy="867528"/>
          </a:xfrm>
          <a:prstGeom prst="rect">
            <a:avLst/>
          </a:prstGeom>
        </p:spPr>
      </p:pic>
    </p:spTree>
    <p:extLst>
      <p:ext uri="{BB962C8B-B14F-4D97-AF65-F5344CB8AC3E}">
        <p14:creationId xmlns:p14="http://schemas.microsoft.com/office/powerpoint/2010/main" val="1272390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9" y="1828799"/>
            <a:ext cx="9115425" cy="4348163"/>
          </a:xfrm>
        </p:spPr>
        <p:txBody>
          <a:bodyPr/>
          <a:lstStyle/>
          <a:p>
            <a:pPr marL="0" indent="0">
              <a:buNone/>
            </a:pPr>
            <a:r>
              <a:rPr lang="en-US" sz="6000" dirty="0">
                <a:latin typeface="Rockwell" charset="0"/>
                <a:ea typeface="Rockwell" charset="0"/>
                <a:cs typeface="Rockwell" charset="0"/>
              </a:rPr>
              <a:t>   </a:t>
            </a:r>
            <a:r>
              <a:rPr lang="en-US" sz="6000" dirty="0">
                <a:solidFill>
                  <a:schemeClr val="accent1">
                    <a:lumMod val="50000"/>
                  </a:schemeClr>
                </a:solidFill>
                <a:latin typeface="Rockwell" charset="0"/>
                <a:ea typeface="Rockwell" charset="0"/>
                <a:cs typeface="Rockwell" charset="0"/>
              </a:rPr>
              <a:t>Questions?</a:t>
            </a:r>
          </a:p>
        </p:txBody>
      </p:sp>
    </p:spTree>
    <p:extLst>
      <p:ext uri="{BB962C8B-B14F-4D97-AF65-F5344CB8AC3E}">
        <p14:creationId xmlns:p14="http://schemas.microsoft.com/office/powerpoint/2010/main" val="1097136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358357" y="-219320"/>
            <a:ext cx="1361247" cy="1361247"/>
          </a:xfrm>
          <a:prstGeom prst="rect">
            <a:avLst/>
          </a:prstGeom>
        </p:spPr>
      </p:pic>
      <p:sp>
        <p:nvSpPr>
          <p:cNvPr id="5" name="Title 1"/>
          <p:cNvSpPr>
            <a:spLocks noGrp="1"/>
          </p:cNvSpPr>
          <p:nvPr>
            <p:ph type="title"/>
          </p:nvPr>
        </p:nvSpPr>
        <p:spPr>
          <a:xfrm>
            <a:off x="838200" y="214686"/>
            <a:ext cx="10515600" cy="510936"/>
          </a:xfrm>
        </p:spPr>
        <p:txBody>
          <a:bodyPr>
            <a:noAutofit/>
          </a:bodyPr>
          <a:lstStyle/>
          <a:p>
            <a:r>
              <a:rPr lang="en-US" sz="2800" dirty="0">
                <a:solidFill>
                  <a:srgbClr val="1EA185"/>
                </a:solidFill>
                <a:latin typeface="Rockwell" charset="0"/>
                <a:ea typeface="Rockwell" charset="0"/>
                <a:cs typeface="Rockwell" charset="0"/>
              </a:rPr>
              <a:t>SSRI’s Mission</a:t>
            </a:r>
          </a:p>
        </p:txBody>
      </p:sp>
      <p:sp>
        <p:nvSpPr>
          <p:cNvPr id="6" name="Content Placeholder 2"/>
          <p:cNvSpPr>
            <a:spLocks noGrp="1"/>
          </p:cNvSpPr>
          <p:nvPr>
            <p:ph idx="1"/>
          </p:nvPr>
        </p:nvSpPr>
        <p:spPr>
          <a:xfrm>
            <a:off x="401156" y="876226"/>
            <a:ext cx="11208773" cy="1701789"/>
          </a:xfrm>
        </p:spPr>
        <p:txBody>
          <a:bodyPr>
            <a:noAutofit/>
          </a:bodyPr>
          <a:lstStyle/>
          <a:p>
            <a:pPr lvl="1"/>
            <a:r>
              <a:rPr lang="en-US" sz="2000" dirty="0">
                <a:solidFill>
                  <a:schemeClr val="tx1">
                    <a:lumMod val="75000"/>
                    <a:lumOff val="25000"/>
                  </a:schemeClr>
                </a:solidFill>
                <a:latin typeface="Avenir Book" charset="0"/>
                <a:ea typeface="Avenir Book" charset="0"/>
                <a:cs typeface="Avenir Book" charset="0"/>
              </a:rPr>
              <a:t>To promote interdisciplinary collaborations that address critical human and social problems and translate scientific discoveries to effect measurable outcomes for human behavior, health, and development.  </a:t>
            </a:r>
          </a:p>
          <a:p>
            <a:pPr lvl="1"/>
            <a:r>
              <a:rPr lang="en-US" sz="2000" dirty="0">
                <a:solidFill>
                  <a:schemeClr val="tx1">
                    <a:lumMod val="75000"/>
                    <a:lumOff val="25000"/>
                  </a:schemeClr>
                </a:solidFill>
                <a:latin typeface="Avenir Book" charset="0"/>
                <a:ea typeface="Avenir Book" charset="0"/>
                <a:cs typeface="Avenir Book" charset="0"/>
              </a:rPr>
              <a:t>Fundamental to the social and behavioral sciences is understanding the </a:t>
            </a:r>
            <a:r>
              <a:rPr lang="en-US" sz="2000" i="1" dirty="0">
                <a:solidFill>
                  <a:schemeClr val="tx1">
                    <a:lumMod val="75000"/>
                    <a:lumOff val="25000"/>
                  </a:schemeClr>
                </a:solidFill>
                <a:latin typeface="Avenir Book" charset="0"/>
                <a:ea typeface="Avenir Book" charset="0"/>
                <a:cs typeface="Avenir Book" charset="0"/>
              </a:rPr>
              <a:t>role of human behavior</a:t>
            </a:r>
            <a:r>
              <a:rPr lang="en-US" sz="2000" dirty="0">
                <a:solidFill>
                  <a:schemeClr val="tx1">
                    <a:lumMod val="75000"/>
                    <a:lumOff val="25000"/>
                  </a:schemeClr>
                </a:solidFill>
                <a:latin typeface="Avenir Book" charset="0"/>
                <a:ea typeface="Avenir Book" charset="0"/>
                <a:cs typeface="Avenir Book" charset="0"/>
              </a:rPr>
              <a:t> in adapting to change, in resilience in the face of challenge, and in effecting change in the human condition.</a:t>
            </a:r>
          </a:p>
        </p:txBody>
      </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0404" y="2982033"/>
            <a:ext cx="6709281" cy="3331125"/>
          </a:xfrm>
          <a:prstGeom prst="rect">
            <a:avLst/>
          </a:prstGeom>
        </p:spPr>
      </p:pic>
      <p:sp>
        <p:nvSpPr>
          <p:cNvPr id="3" name="TextBox 2"/>
          <p:cNvSpPr txBox="1"/>
          <p:nvPr/>
        </p:nvSpPr>
        <p:spPr>
          <a:xfrm>
            <a:off x="8466971" y="2982033"/>
            <a:ext cx="3420230" cy="3539430"/>
          </a:xfrm>
          <a:prstGeom prst="rect">
            <a:avLst/>
          </a:prstGeom>
          <a:solidFill>
            <a:srgbClr val="1EA185">
              <a:alpha val="10000"/>
            </a:srgbClr>
          </a:solidFill>
          <a:ln w="3175">
            <a:solidFill>
              <a:srgbClr val="1EA185"/>
            </a:solidFill>
          </a:ln>
        </p:spPr>
        <p:txBody>
          <a:bodyPr wrap="square" rtlCol="0">
            <a:spAutoFit/>
          </a:bodyPr>
          <a:lstStyle/>
          <a:p>
            <a:r>
              <a:rPr lang="en-US" sz="1400" dirty="0">
                <a:solidFill>
                  <a:schemeClr val="tx1">
                    <a:lumMod val="75000"/>
                    <a:lumOff val="25000"/>
                  </a:schemeClr>
                </a:solidFill>
                <a:latin typeface="Avenir Book" charset="0"/>
                <a:ea typeface="Avenir Book" charset="0"/>
                <a:cs typeface="Avenir Book" charset="0"/>
              </a:rPr>
              <a:t>Definition of social and behavioral science (OBSSR, ND):</a:t>
            </a:r>
          </a:p>
          <a:p>
            <a:pPr marL="285750" indent="-285750">
              <a:buFont typeface="Wingdings" panose="05000000000000000000" pitchFamily="2" charset="2"/>
              <a:buChar char="v"/>
            </a:pPr>
            <a:r>
              <a:rPr lang="en-US" sz="1400" dirty="0">
                <a:solidFill>
                  <a:schemeClr val="tx1">
                    <a:lumMod val="75000"/>
                    <a:lumOff val="25000"/>
                  </a:schemeClr>
                </a:solidFill>
                <a:latin typeface="Avenir Book" charset="0"/>
                <a:ea typeface="Avenir Book" charset="0"/>
                <a:cs typeface="Avenir Book" charset="0"/>
              </a:rPr>
              <a:t>The term </a:t>
            </a:r>
            <a:r>
              <a:rPr lang="en-US" sz="1400" i="1" dirty="0">
                <a:solidFill>
                  <a:schemeClr val="tx1">
                    <a:lumMod val="75000"/>
                    <a:lumOff val="25000"/>
                  </a:schemeClr>
                </a:solidFill>
                <a:latin typeface="Avenir Book" charset="0"/>
                <a:ea typeface="Avenir Book" charset="0"/>
                <a:cs typeface="Avenir Book" charset="0"/>
              </a:rPr>
              <a:t>social</a:t>
            </a:r>
            <a:r>
              <a:rPr lang="en-US" sz="1400" dirty="0">
                <a:solidFill>
                  <a:schemeClr val="tx1">
                    <a:lumMod val="75000"/>
                    <a:lumOff val="25000"/>
                  </a:schemeClr>
                </a:solidFill>
                <a:latin typeface="Avenir Book" charset="0"/>
                <a:ea typeface="Avenir Book" charset="0"/>
                <a:cs typeface="Avenir Book" charset="0"/>
              </a:rPr>
              <a:t> includes sociocultural, socioeconomic, and socio-demographic status, the multiple levels of the social context (from small groups to complex cultural systems and societal institutions), and bio-social interactions. </a:t>
            </a:r>
          </a:p>
          <a:p>
            <a:pPr marL="285750" indent="-285750">
              <a:buFont typeface="Wingdings" panose="05000000000000000000" pitchFamily="2" charset="2"/>
              <a:buChar char="v"/>
            </a:pPr>
            <a:r>
              <a:rPr lang="en-US" sz="1400" dirty="0">
                <a:solidFill>
                  <a:schemeClr val="tx1">
                    <a:lumMod val="75000"/>
                    <a:lumOff val="25000"/>
                  </a:schemeClr>
                </a:solidFill>
                <a:latin typeface="Avenir Book" charset="0"/>
                <a:ea typeface="Avenir Book" charset="0"/>
                <a:cs typeface="Avenir Book" charset="0"/>
              </a:rPr>
              <a:t>The term, </a:t>
            </a:r>
            <a:r>
              <a:rPr lang="en-US" sz="1400" i="1" dirty="0">
                <a:solidFill>
                  <a:schemeClr val="tx1">
                    <a:lumMod val="75000"/>
                    <a:lumOff val="25000"/>
                  </a:schemeClr>
                </a:solidFill>
                <a:latin typeface="Avenir Book" charset="0"/>
                <a:ea typeface="Avenir Book" charset="0"/>
                <a:cs typeface="Avenir Book" charset="0"/>
              </a:rPr>
              <a:t>behavior</a:t>
            </a:r>
            <a:r>
              <a:rPr lang="en-US" sz="1400" dirty="0">
                <a:solidFill>
                  <a:schemeClr val="tx1">
                    <a:lumMod val="75000"/>
                    <a:lumOff val="25000"/>
                  </a:schemeClr>
                </a:solidFill>
                <a:latin typeface="Avenir Book" charset="0"/>
                <a:ea typeface="Avenir Book" charset="0"/>
                <a:cs typeface="Avenir Book" charset="0"/>
              </a:rPr>
              <a:t> encompasses overt actions, underlying psychological processes, including cognition, emotion, personality, motivation, and decision-making, and bio-behavioral interactions.</a:t>
            </a:r>
          </a:p>
        </p:txBody>
      </p:sp>
    </p:spTree>
    <p:extLst>
      <p:ext uri="{BB962C8B-B14F-4D97-AF65-F5344CB8AC3E}">
        <p14:creationId xmlns:p14="http://schemas.microsoft.com/office/powerpoint/2010/main" val="714738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81" y="-219320"/>
            <a:ext cx="1350874" cy="1353312"/>
          </a:xfrm>
          <a:prstGeom prst="rect">
            <a:avLst/>
          </a:prstGeom>
        </p:spPr>
      </p:pic>
      <p:sp>
        <p:nvSpPr>
          <p:cNvPr id="9" name="Title 1"/>
          <p:cNvSpPr txBox="1">
            <a:spLocks/>
          </p:cNvSpPr>
          <p:nvPr/>
        </p:nvSpPr>
        <p:spPr>
          <a:xfrm>
            <a:off x="838200" y="214686"/>
            <a:ext cx="10515600" cy="5109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9BBB5C"/>
                </a:solidFill>
                <a:latin typeface="Rockwell" charset="0"/>
                <a:ea typeface="Rockwell" charset="0"/>
                <a:cs typeface="Rockwell" charset="0"/>
              </a:rPr>
              <a:t>SSRI ORG Chart</a:t>
            </a:r>
          </a:p>
        </p:txBody>
      </p:sp>
      <p:pic>
        <p:nvPicPr>
          <p:cNvPr id="4" name="Picture 3">
            <a:extLst>
              <a:ext uri="{FF2B5EF4-FFF2-40B4-BE49-F238E27FC236}">
                <a16:creationId xmlns:a16="http://schemas.microsoft.com/office/drawing/2014/main" id="{02649957-E510-CD4D-9A42-A885612C5A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30775" y="231228"/>
            <a:ext cx="9297566" cy="6418238"/>
          </a:xfrm>
          <a:prstGeom prst="rect">
            <a:avLst/>
          </a:prstGeom>
        </p:spPr>
      </p:pic>
    </p:spTree>
    <p:extLst>
      <p:ext uri="{BB962C8B-B14F-4D97-AF65-F5344CB8AC3E}">
        <p14:creationId xmlns:p14="http://schemas.microsoft.com/office/powerpoint/2010/main" val="2747901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2"/>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46481" y="-217159"/>
            <a:ext cx="1351151" cy="1351151"/>
          </a:xfrm>
        </p:spPr>
      </p:pic>
      <p:sp>
        <p:nvSpPr>
          <p:cNvPr id="5" name="Title 1"/>
          <p:cNvSpPr txBox="1">
            <a:spLocks/>
          </p:cNvSpPr>
          <p:nvPr/>
        </p:nvSpPr>
        <p:spPr>
          <a:xfrm>
            <a:off x="838200" y="214686"/>
            <a:ext cx="10515600" cy="5109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F29B26"/>
                </a:solidFill>
                <a:latin typeface="Rockwell" charset="0"/>
                <a:ea typeface="Rockwell" charset="0"/>
                <a:cs typeface="Rockwell" charset="0"/>
              </a:rPr>
              <a:t>SSRI 2015-2024 Strategic Aims</a:t>
            </a:r>
          </a:p>
        </p:txBody>
      </p:sp>
      <p:pic>
        <p:nvPicPr>
          <p:cNvPr id="57" name="Picture 5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45492" y="2472343"/>
            <a:ext cx="5860531" cy="4382355"/>
          </a:xfrm>
          <a:prstGeom prst="rect">
            <a:avLst/>
          </a:prstGeom>
        </p:spPr>
      </p:pic>
      <p:sp>
        <p:nvSpPr>
          <p:cNvPr id="3" name="TextBox 2"/>
          <p:cNvSpPr txBox="1"/>
          <p:nvPr/>
        </p:nvSpPr>
        <p:spPr>
          <a:xfrm>
            <a:off x="497651" y="3430528"/>
            <a:ext cx="2640210" cy="461665"/>
          </a:xfrm>
          <a:prstGeom prst="rect">
            <a:avLst/>
          </a:prstGeom>
          <a:noFill/>
        </p:spPr>
        <p:txBody>
          <a:bodyPr wrap="none" rtlCol="0">
            <a:spAutoFit/>
          </a:bodyPr>
          <a:lstStyle/>
          <a:p>
            <a:r>
              <a:rPr lang="en-US" sz="2400" dirty="0">
                <a:solidFill>
                  <a:schemeClr val="tx1">
                    <a:lumMod val="75000"/>
                    <a:lumOff val="25000"/>
                  </a:schemeClr>
                </a:solidFill>
                <a:latin typeface="Rockwell" charset="0"/>
                <a:ea typeface="Rockwell" charset="0"/>
                <a:cs typeface="Rockwell" charset="0"/>
              </a:rPr>
              <a:t>Social Disparities</a:t>
            </a:r>
          </a:p>
        </p:txBody>
      </p:sp>
      <p:sp>
        <p:nvSpPr>
          <p:cNvPr id="4" name="Rectangle 3"/>
          <p:cNvSpPr/>
          <p:nvPr/>
        </p:nvSpPr>
        <p:spPr>
          <a:xfrm>
            <a:off x="838200" y="1916484"/>
            <a:ext cx="4244880" cy="461665"/>
          </a:xfrm>
          <a:prstGeom prst="rect">
            <a:avLst/>
          </a:prstGeom>
        </p:spPr>
        <p:txBody>
          <a:bodyPr wrap="none">
            <a:spAutoFit/>
          </a:bodyPr>
          <a:lstStyle/>
          <a:p>
            <a:r>
              <a:rPr lang="en-US" sz="2400" dirty="0">
                <a:solidFill>
                  <a:schemeClr val="tx1">
                    <a:lumMod val="75000"/>
                    <a:lumOff val="25000"/>
                  </a:schemeClr>
                </a:solidFill>
                <a:latin typeface="Rockwell" charset="0"/>
                <a:ea typeface="Rockwell" charset="0"/>
                <a:cs typeface="Rockwell" charset="0"/>
              </a:rPr>
              <a:t>Smart and Connected Health</a:t>
            </a:r>
          </a:p>
        </p:txBody>
      </p:sp>
      <p:sp>
        <p:nvSpPr>
          <p:cNvPr id="25" name="Rectangle 24"/>
          <p:cNvSpPr/>
          <p:nvPr/>
        </p:nvSpPr>
        <p:spPr>
          <a:xfrm>
            <a:off x="5353960" y="2228984"/>
            <a:ext cx="2882328" cy="461665"/>
          </a:xfrm>
          <a:prstGeom prst="rect">
            <a:avLst/>
          </a:prstGeom>
        </p:spPr>
        <p:txBody>
          <a:bodyPr wrap="none">
            <a:spAutoFit/>
          </a:bodyPr>
          <a:lstStyle/>
          <a:p>
            <a:r>
              <a:rPr lang="en-US" sz="2400" dirty="0">
                <a:solidFill>
                  <a:schemeClr val="tx1">
                    <a:lumMod val="75000"/>
                    <a:lumOff val="25000"/>
                  </a:schemeClr>
                </a:solidFill>
                <a:latin typeface="Rockwell" charset="0"/>
                <a:ea typeface="Rockwell" charset="0"/>
                <a:cs typeface="Rockwell" charset="0"/>
              </a:rPr>
              <a:t>The Human System</a:t>
            </a:r>
          </a:p>
        </p:txBody>
      </p:sp>
      <p:sp>
        <p:nvSpPr>
          <p:cNvPr id="27" name="Rectangle 26"/>
          <p:cNvSpPr/>
          <p:nvPr/>
        </p:nvSpPr>
        <p:spPr>
          <a:xfrm>
            <a:off x="7361936" y="3152314"/>
            <a:ext cx="4477138" cy="461665"/>
          </a:xfrm>
          <a:prstGeom prst="rect">
            <a:avLst/>
          </a:prstGeom>
        </p:spPr>
        <p:txBody>
          <a:bodyPr wrap="square">
            <a:spAutoFit/>
          </a:bodyPr>
          <a:lstStyle/>
          <a:p>
            <a:r>
              <a:rPr lang="en-US" sz="2400" dirty="0">
                <a:solidFill>
                  <a:schemeClr val="tx1">
                    <a:lumMod val="75000"/>
                    <a:lumOff val="25000"/>
                  </a:schemeClr>
                </a:solidFill>
                <a:latin typeface="Rockwell" charset="0"/>
                <a:ea typeface="Rockwell" charset="0"/>
                <a:cs typeface="Rockwell" charset="0"/>
              </a:rPr>
              <a:t>Data </a:t>
            </a:r>
            <a:r>
              <a:rPr lang="en-US" sz="1400" dirty="0">
                <a:latin typeface="Vijaya" panose="020B0604020202020204" pitchFamily="34" charset="0"/>
                <a:cs typeface="Vijaya" panose="020B0604020202020204" pitchFamily="34" charset="0"/>
                <a:sym typeface="Wingdings" panose="05000000000000000000" pitchFamily="2" charset="2"/>
              </a:rPr>
              <a:t> </a:t>
            </a:r>
            <a:r>
              <a:rPr lang="en-US" sz="2400" dirty="0">
                <a:solidFill>
                  <a:schemeClr val="tx1">
                    <a:lumMod val="75000"/>
                    <a:lumOff val="25000"/>
                  </a:schemeClr>
                </a:solidFill>
                <a:latin typeface="Rockwell" charset="0"/>
                <a:ea typeface="Rockwell" charset="0"/>
                <a:cs typeface="Rockwell" charset="0"/>
              </a:rPr>
              <a:t>Knowledge </a:t>
            </a:r>
            <a:r>
              <a:rPr lang="en-US" sz="1400" dirty="0">
                <a:latin typeface="Vijaya" panose="020B0604020202020204" pitchFamily="34" charset="0"/>
                <a:cs typeface="Vijaya" panose="020B0604020202020204" pitchFamily="34" charset="0"/>
                <a:sym typeface="Wingdings" panose="05000000000000000000" pitchFamily="2" charset="2"/>
              </a:rPr>
              <a:t></a:t>
            </a:r>
            <a:r>
              <a:rPr lang="en-US" sz="2400" dirty="0">
                <a:latin typeface="Vijaya" panose="020B0604020202020204" pitchFamily="34" charset="0"/>
                <a:cs typeface="Vijaya" panose="020B0604020202020204" pitchFamily="34" charset="0"/>
                <a:sym typeface="Wingdings" panose="05000000000000000000" pitchFamily="2" charset="2"/>
              </a:rPr>
              <a:t> </a:t>
            </a:r>
            <a:r>
              <a:rPr lang="en-US" sz="2400" dirty="0">
                <a:solidFill>
                  <a:schemeClr val="tx1">
                    <a:lumMod val="75000"/>
                    <a:lumOff val="25000"/>
                  </a:schemeClr>
                </a:solidFill>
                <a:latin typeface="Rockwell" charset="0"/>
                <a:ea typeface="Rockwell" charset="0"/>
                <a:cs typeface="Rockwell" charset="0"/>
              </a:rPr>
              <a:t>Impact</a:t>
            </a:r>
          </a:p>
        </p:txBody>
      </p:sp>
      <p:sp>
        <p:nvSpPr>
          <p:cNvPr id="30" name="Rectangle 29"/>
          <p:cNvSpPr/>
          <p:nvPr/>
        </p:nvSpPr>
        <p:spPr>
          <a:xfrm>
            <a:off x="7361936" y="3550050"/>
            <a:ext cx="6204947" cy="646331"/>
          </a:xfrm>
          <a:prstGeom prst="rect">
            <a:avLst/>
          </a:prstGeom>
        </p:spPr>
        <p:txBody>
          <a:bodyPr wrap="square">
            <a:spAutoFit/>
          </a:bodyPr>
          <a:lstStyle/>
          <a:p>
            <a:pPr marL="285750" indent="-285750">
              <a:buFont typeface="Arial" charset="0"/>
              <a:buChar char="•"/>
            </a:pPr>
            <a:r>
              <a:rPr lang="en-US" dirty="0">
                <a:solidFill>
                  <a:schemeClr val="tx1">
                    <a:lumMod val="75000"/>
                    <a:lumOff val="25000"/>
                  </a:schemeClr>
                </a:solidFill>
                <a:latin typeface="Avenir Book" charset="0"/>
                <a:ea typeface="Avenir Book" charset="0"/>
                <a:cs typeface="Avenir Book" charset="0"/>
              </a:rPr>
              <a:t>Innovative Methods</a:t>
            </a:r>
            <a:r>
              <a:rPr lang="en-US" dirty="0">
                <a:latin typeface="Vijaya" panose="020B0604020202020204" pitchFamily="34" charset="0"/>
                <a:cs typeface="Vijaya" panose="020B0604020202020204" pitchFamily="34" charset="0"/>
                <a:sym typeface="Wingdings" panose="05000000000000000000" pitchFamily="2" charset="2"/>
              </a:rPr>
              <a:t> </a:t>
            </a:r>
          </a:p>
          <a:p>
            <a:pPr marL="285750" indent="-285750">
              <a:buFont typeface="Arial" charset="0"/>
              <a:buChar char="•"/>
            </a:pPr>
            <a:r>
              <a:rPr lang="en-US" dirty="0">
                <a:solidFill>
                  <a:schemeClr val="tx1">
                    <a:lumMod val="75000"/>
                    <a:lumOff val="25000"/>
                  </a:schemeClr>
                </a:solidFill>
                <a:latin typeface="Avenir Book" charset="0"/>
                <a:ea typeface="Avenir Book" charset="0"/>
                <a:cs typeface="Avenir Book" charset="0"/>
              </a:rPr>
              <a:t>Dissemination and Implementation Science </a:t>
            </a:r>
          </a:p>
        </p:txBody>
      </p:sp>
    </p:spTree>
    <p:extLst>
      <p:ext uri="{BB962C8B-B14F-4D97-AF65-F5344CB8AC3E}">
        <p14:creationId xmlns:p14="http://schemas.microsoft.com/office/powerpoint/2010/main" val="922020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a:xfrm>
            <a:off x="21849" y="-24165"/>
            <a:ext cx="12148301" cy="7061200"/>
          </a:xfrm>
          <a:prstGeom prst="rect">
            <a:avLst/>
          </a:prstGeom>
        </p:spPr>
      </p:pic>
      <p:pic>
        <p:nvPicPr>
          <p:cNvPr id="4" name="Content Placeholder 42"/>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46481" y="-217159"/>
            <a:ext cx="1351151" cy="1351151"/>
          </a:xfrm>
        </p:spPr>
      </p:pic>
      <p:sp>
        <p:nvSpPr>
          <p:cNvPr id="23" name="Title 1"/>
          <p:cNvSpPr txBox="1">
            <a:spLocks/>
          </p:cNvSpPr>
          <p:nvPr/>
        </p:nvSpPr>
        <p:spPr>
          <a:xfrm>
            <a:off x="838198" y="226423"/>
            <a:ext cx="10515600" cy="5109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F29B26"/>
                </a:solidFill>
                <a:latin typeface="Rockwell" charset="0"/>
                <a:ea typeface="Rockwell" charset="0"/>
                <a:cs typeface="Rockwell" charset="0"/>
              </a:rPr>
              <a:t>SSRI 2015-2024 Strategic Aims</a:t>
            </a:r>
          </a:p>
        </p:txBody>
      </p:sp>
      <p:sp>
        <p:nvSpPr>
          <p:cNvPr id="30" name="Rectangle 29"/>
          <p:cNvSpPr/>
          <p:nvPr/>
        </p:nvSpPr>
        <p:spPr>
          <a:xfrm>
            <a:off x="0" y="1604825"/>
            <a:ext cx="12192000" cy="249728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0" y="1604824"/>
            <a:ext cx="4038600" cy="249728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368560" y="2155767"/>
            <a:ext cx="3301481" cy="1288038"/>
            <a:chOff x="368560" y="2057793"/>
            <a:chExt cx="3301481" cy="1288038"/>
          </a:xfrm>
        </p:grpSpPr>
        <p:grpSp>
          <p:nvGrpSpPr>
            <p:cNvPr id="3" name="Group 2"/>
            <p:cNvGrpSpPr/>
            <p:nvPr/>
          </p:nvGrpSpPr>
          <p:grpSpPr>
            <a:xfrm>
              <a:off x="1642290" y="2057793"/>
              <a:ext cx="748896" cy="748896"/>
              <a:chOff x="1642290" y="2057793"/>
              <a:chExt cx="748896" cy="748896"/>
            </a:xfrm>
          </p:grpSpPr>
          <p:sp>
            <p:nvSpPr>
              <p:cNvPr id="2" name="Oval 1"/>
              <p:cNvSpPr/>
              <p:nvPr/>
            </p:nvSpPr>
            <p:spPr>
              <a:xfrm>
                <a:off x="1642290" y="2057793"/>
                <a:ext cx="748896" cy="748896"/>
              </a:xfrm>
              <a:prstGeom prst="ellipse">
                <a:avLst/>
              </a:prstGeom>
              <a:solidFill>
                <a:srgbClr val="1E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rrowheads="1"/>
              </p:cNvSpPr>
              <p:nvPr/>
            </p:nvSpPr>
            <p:spPr bwMode="auto">
              <a:xfrm>
                <a:off x="1746305" y="2156952"/>
                <a:ext cx="545990" cy="549976"/>
              </a:xfrm>
              <a:custGeom>
                <a:avLst/>
                <a:gdLst>
                  <a:gd name="T0" fmla="*/ 8353379 w 602"/>
                  <a:gd name="T1" fmla="*/ 46715136 h 609"/>
                  <a:gd name="T2" fmla="*/ 25842658 w 602"/>
                  <a:gd name="T3" fmla="*/ 10999436 h 609"/>
                  <a:gd name="T4" fmla="*/ 25842658 w 602"/>
                  <a:gd name="T5" fmla="*/ 11905233 h 609"/>
                  <a:gd name="T6" fmla="*/ 26756320 w 602"/>
                  <a:gd name="T7" fmla="*/ 13716829 h 609"/>
                  <a:gd name="T8" fmla="*/ 24928996 w 602"/>
                  <a:gd name="T9" fmla="*/ 15528425 h 609"/>
                  <a:gd name="T10" fmla="*/ 25842658 w 602"/>
                  <a:gd name="T11" fmla="*/ 16434582 h 609"/>
                  <a:gd name="T12" fmla="*/ 23102033 w 602"/>
                  <a:gd name="T13" fmla="*/ 18246178 h 609"/>
                  <a:gd name="T14" fmla="*/ 22188371 w 602"/>
                  <a:gd name="T15" fmla="*/ 21093073 h 609"/>
                  <a:gd name="T16" fmla="*/ 20230265 w 602"/>
                  <a:gd name="T17" fmla="*/ 22904669 h 609"/>
                  <a:gd name="T18" fmla="*/ 18403302 w 602"/>
                  <a:gd name="T19" fmla="*/ 21998871 h 609"/>
                  <a:gd name="T20" fmla="*/ 17489640 w 602"/>
                  <a:gd name="T21" fmla="*/ 20187276 h 609"/>
                  <a:gd name="T22" fmla="*/ 16575978 w 602"/>
                  <a:gd name="T23" fmla="*/ 19281478 h 609"/>
                  <a:gd name="T24" fmla="*/ 17489640 w 602"/>
                  <a:gd name="T25" fmla="*/ 17340380 h 609"/>
                  <a:gd name="T26" fmla="*/ 13834991 w 602"/>
                  <a:gd name="T27" fmla="*/ 20187276 h 609"/>
                  <a:gd name="T28" fmla="*/ 13834991 w 602"/>
                  <a:gd name="T29" fmla="*/ 23810467 h 609"/>
                  <a:gd name="T30" fmla="*/ 17489640 w 602"/>
                  <a:gd name="T31" fmla="*/ 27434018 h 609"/>
                  <a:gd name="T32" fmla="*/ 14748653 w 602"/>
                  <a:gd name="T33" fmla="*/ 31963007 h 609"/>
                  <a:gd name="T34" fmla="*/ 12921329 w 602"/>
                  <a:gd name="T35" fmla="*/ 31963007 h 609"/>
                  <a:gd name="T36" fmla="*/ 10180342 w 602"/>
                  <a:gd name="T37" fmla="*/ 33904105 h 609"/>
                  <a:gd name="T38" fmla="*/ 10180342 w 602"/>
                  <a:gd name="T39" fmla="*/ 34809902 h 609"/>
                  <a:gd name="T40" fmla="*/ 10180342 w 602"/>
                  <a:gd name="T41" fmla="*/ 35715700 h 609"/>
                  <a:gd name="T42" fmla="*/ 10180342 w 602"/>
                  <a:gd name="T43" fmla="*/ 41150847 h 609"/>
                  <a:gd name="T44" fmla="*/ 12921329 w 602"/>
                  <a:gd name="T45" fmla="*/ 46715136 h 609"/>
                  <a:gd name="T46" fmla="*/ 22188371 w 602"/>
                  <a:gd name="T47" fmla="*/ 52150282 h 609"/>
                  <a:gd name="T48" fmla="*/ 69174956 w 602"/>
                  <a:gd name="T49" fmla="*/ 42056644 h 609"/>
                  <a:gd name="T50" fmla="*/ 64607006 w 602"/>
                  <a:gd name="T51" fmla="*/ 39339251 h 609"/>
                  <a:gd name="T52" fmla="*/ 54426302 w 602"/>
                  <a:gd name="T53" fmla="*/ 36621498 h 609"/>
                  <a:gd name="T54" fmla="*/ 55339965 w 602"/>
                  <a:gd name="T55" fmla="*/ 38433453 h 609"/>
                  <a:gd name="T56" fmla="*/ 45159622 w 602"/>
                  <a:gd name="T57" fmla="*/ 32868804 h 609"/>
                  <a:gd name="T58" fmla="*/ 45159622 w 602"/>
                  <a:gd name="T59" fmla="*/ 30151411 h 609"/>
                  <a:gd name="T60" fmla="*/ 46073284 w 602"/>
                  <a:gd name="T61" fmla="*/ 28339815 h 609"/>
                  <a:gd name="T62" fmla="*/ 42418636 w 602"/>
                  <a:gd name="T63" fmla="*/ 31057209 h 609"/>
                  <a:gd name="T64" fmla="*/ 40591311 w 602"/>
                  <a:gd name="T65" fmla="*/ 30151411 h 609"/>
                  <a:gd name="T66" fmla="*/ 39677649 w 602"/>
                  <a:gd name="T67" fmla="*/ 31057209 h 609"/>
                  <a:gd name="T68" fmla="*/ 30410969 w 602"/>
                  <a:gd name="T69" fmla="*/ 31963007 h 609"/>
                  <a:gd name="T70" fmla="*/ 34196037 w 602"/>
                  <a:gd name="T71" fmla="*/ 26527860 h 609"/>
                  <a:gd name="T72" fmla="*/ 37850325 w 602"/>
                  <a:gd name="T73" fmla="*/ 23810467 h 609"/>
                  <a:gd name="T74" fmla="*/ 43332298 w 602"/>
                  <a:gd name="T75" fmla="*/ 21998871 h 609"/>
                  <a:gd name="T76" fmla="*/ 43332298 w 602"/>
                  <a:gd name="T77" fmla="*/ 19281478 h 609"/>
                  <a:gd name="T78" fmla="*/ 39677649 w 602"/>
                  <a:gd name="T79" fmla="*/ 23810467 h 609"/>
                  <a:gd name="T80" fmla="*/ 36023362 w 602"/>
                  <a:gd name="T81" fmla="*/ 21998871 h 609"/>
                  <a:gd name="T82" fmla="*/ 38763987 w 602"/>
                  <a:gd name="T83" fmla="*/ 18246178 h 609"/>
                  <a:gd name="T84" fmla="*/ 45159622 w 602"/>
                  <a:gd name="T85" fmla="*/ 16434582 h 609"/>
                  <a:gd name="T86" fmla="*/ 53512640 w 602"/>
                  <a:gd name="T87" fmla="*/ 17340380 h 609"/>
                  <a:gd name="T88" fmla="*/ 54426302 w 602"/>
                  <a:gd name="T89" fmla="*/ 12811031 h 609"/>
                  <a:gd name="T90" fmla="*/ 51685677 w 602"/>
                  <a:gd name="T91" fmla="*/ 30151411 h 609"/>
                  <a:gd name="T92" fmla="*/ 54426302 w 602"/>
                  <a:gd name="T93" fmla="*/ 15528425 h 609"/>
                  <a:gd name="T94" fmla="*/ 39677649 w 602"/>
                  <a:gd name="T95" fmla="*/ 10999436 h 609"/>
                  <a:gd name="T96" fmla="*/ 33282375 w 602"/>
                  <a:gd name="T97" fmla="*/ 26527860 h 609"/>
                  <a:gd name="T98" fmla="*/ 33282375 w 602"/>
                  <a:gd name="T99" fmla="*/ 23810467 h 609"/>
                  <a:gd name="T100" fmla="*/ 31324631 w 602"/>
                  <a:gd name="T101" fmla="*/ 24716265 h 609"/>
                  <a:gd name="T102" fmla="*/ 43332298 w 602"/>
                  <a:gd name="T103" fmla="*/ 34809902 h 609"/>
                  <a:gd name="T104" fmla="*/ 52598978 w 602"/>
                  <a:gd name="T105" fmla="*/ 42962442 h 609"/>
                  <a:gd name="T106" fmla="*/ 42418636 w 602"/>
                  <a:gd name="T107" fmla="*/ 58491226 h 609"/>
                  <a:gd name="T108" fmla="*/ 37850325 w 602"/>
                  <a:gd name="T109" fmla="*/ 45809338 h 609"/>
                  <a:gd name="T110" fmla="*/ 28583644 w 602"/>
                  <a:gd name="T111" fmla="*/ 41150847 h 609"/>
                  <a:gd name="T112" fmla="*/ 26756320 w 602"/>
                  <a:gd name="T113" fmla="*/ 18246178 h 609"/>
                  <a:gd name="T114" fmla="*/ 52598978 w 602"/>
                  <a:gd name="T115" fmla="*/ 52150282 h 609"/>
                  <a:gd name="T116" fmla="*/ 36937024 w 602"/>
                  <a:gd name="T117" fmla="*/ 30151411 h 609"/>
                  <a:gd name="T118" fmla="*/ 17489640 w 602"/>
                  <a:gd name="T119" fmla="*/ 31057209 h 609"/>
                  <a:gd name="T120" fmla="*/ 17489640 w 602"/>
                  <a:gd name="T121" fmla="*/ 31057209 h 609"/>
                  <a:gd name="T122" fmla="*/ 11094005 w 602"/>
                  <a:gd name="T123" fmla="*/ 42056644 h 609"/>
                  <a:gd name="T124" fmla="*/ 38763987 w 602"/>
                  <a:gd name="T125" fmla="*/ 24716265 h 6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02" h="609">
                    <a:moveTo>
                      <a:pt x="297" y="608"/>
                    </a:moveTo>
                    <a:lnTo>
                      <a:pt x="297" y="608"/>
                    </a:lnTo>
                    <a:cubicBezTo>
                      <a:pt x="134" y="608"/>
                      <a:pt x="0" y="474"/>
                      <a:pt x="0" y="304"/>
                    </a:cubicBezTo>
                    <a:cubicBezTo>
                      <a:pt x="0" y="134"/>
                      <a:pt x="134" y="0"/>
                      <a:pt x="297" y="0"/>
                    </a:cubicBezTo>
                    <a:cubicBezTo>
                      <a:pt x="466" y="0"/>
                      <a:pt x="601" y="134"/>
                      <a:pt x="601" y="304"/>
                    </a:cubicBezTo>
                    <a:cubicBezTo>
                      <a:pt x="601" y="474"/>
                      <a:pt x="466" y="608"/>
                      <a:pt x="297" y="608"/>
                    </a:cubicBezTo>
                    <a:close/>
                    <a:moveTo>
                      <a:pt x="466" y="127"/>
                    </a:moveTo>
                    <a:lnTo>
                      <a:pt x="466" y="127"/>
                    </a:lnTo>
                    <a:cubicBezTo>
                      <a:pt x="466" y="127"/>
                      <a:pt x="466" y="127"/>
                      <a:pt x="466" y="120"/>
                    </a:cubicBezTo>
                    <a:lnTo>
                      <a:pt x="459" y="120"/>
                    </a:lnTo>
                    <a:cubicBezTo>
                      <a:pt x="459" y="120"/>
                      <a:pt x="459" y="120"/>
                      <a:pt x="459" y="127"/>
                    </a:cubicBezTo>
                    <a:cubicBezTo>
                      <a:pt x="459" y="127"/>
                      <a:pt x="459" y="127"/>
                      <a:pt x="466" y="127"/>
                    </a:cubicBezTo>
                    <a:cubicBezTo>
                      <a:pt x="466" y="134"/>
                      <a:pt x="466" y="134"/>
                      <a:pt x="459" y="134"/>
                    </a:cubicBezTo>
                    <a:cubicBezTo>
                      <a:pt x="459" y="141"/>
                      <a:pt x="459" y="141"/>
                      <a:pt x="459" y="141"/>
                    </a:cubicBezTo>
                    <a:lnTo>
                      <a:pt x="452" y="141"/>
                    </a:lnTo>
                    <a:cubicBezTo>
                      <a:pt x="452" y="141"/>
                      <a:pt x="452" y="141"/>
                      <a:pt x="459" y="141"/>
                    </a:cubicBezTo>
                    <a:cubicBezTo>
                      <a:pt x="459" y="141"/>
                      <a:pt x="459" y="141"/>
                      <a:pt x="466" y="141"/>
                    </a:cubicBezTo>
                    <a:cubicBezTo>
                      <a:pt x="466" y="134"/>
                      <a:pt x="466" y="134"/>
                      <a:pt x="466" y="134"/>
                    </a:cubicBezTo>
                    <a:cubicBezTo>
                      <a:pt x="466" y="127"/>
                      <a:pt x="466" y="127"/>
                      <a:pt x="474" y="127"/>
                    </a:cubicBezTo>
                    <a:lnTo>
                      <a:pt x="466" y="127"/>
                    </a:lnTo>
                    <a:close/>
                    <a:moveTo>
                      <a:pt x="474" y="134"/>
                    </a:moveTo>
                    <a:lnTo>
                      <a:pt x="474" y="134"/>
                    </a:lnTo>
                    <a:close/>
                    <a:moveTo>
                      <a:pt x="544" y="339"/>
                    </a:moveTo>
                    <a:lnTo>
                      <a:pt x="544" y="339"/>
                    </a:lnTo>
                    <a:cubicBezTo>
                      <a:pt x="544" y="332"/>
                      <a:pt x="544" y="325"/>
                      <a:pt x="544" y="325"/>
                    </a:cubicBezTo>
                    <a:cubicBezTo>
                      <a:pt x="544" y="318"/>
                      <a:pt x="544" y="325"/>
                      <a:pt x="537" y="325"/>
                    </a:cubicBezTo>
                    <a:cubicBezTo>
                      <a:pt x="537" y="318"/>
                      <a:pt x="537" y="318"/>
                      <a:pt x="537" y="318"/>
                    </a:cubicBezTo>
                    <a:cubicBezTo>
                      <a:pt x="537" y="318"/>
                      <a:pt x="537" y="318"/>
                      <a:pt x="537" y="325"/>
                    </a:cubicBezTo>
                    <a:cubicBezTo>
                      <a:pt x="537" y="325"/>
                      <a:pt x="530" y="332"/>
                      <a:pt x="537" y="332"/>
                    </a:cubicBezTo>
                    <a:cubicBezTo>
                      <a:pt x="537" y="339"/>
                      <a:pt x="537" y="339"/>
                      <a:pt x="544" y="339"/>
                    </a:cubicBezTo>
                    <a:close/>
                    <a:moveTo>
                      <a:pt x="64" y="361"/>
                    </a:moveTo>
                    <a:lnTo>
                      <a:pt x="64" y="361"/>
                    </a:lnTo>
                    <a:cubicBezTo>
                      <a:pt x="71" y="361"/>
                      <a:pt x="71" y="361"/>
                      <a:pt x="71" y="361"/>
                    </a:cubicBezTo>
                    <a:cubicBezTo>
                      <a:pt x="71" y="354"/>
                      <a:pt x="71" y="354"/>
                      <a:pt x="71" y="354"/>
                    </a:cubicBezTo>
                    <a:cubicBezTo>
                      <a:pt x="71" y="354"/>
                      <a:pt x="71" y="354"/>
                      <a:pt x="64" y="354"/>
                    </a:cubicBezTo>
                    <a:lnTo>
                      <a:pt x="64" y="361"/>
                    </a:lnTo>
                    <a:cubicBezTo>
                      <a:pt x="64" y="354"/>
                      <a:pt x="64" y="354"/>
                      <a:pt x="64" y="354"/>
                    </a:cubicBezTo>
                    <a:cubicBezTo>
                      <a:pt x="64" y="354"/>
                      <a:pt x="64" y="354"/>
                      <a:pt x="57" y="354"/>
                    </a:cubicBezTo>
                    <a:cubicBezTo>
                      <a:pt x="64" y="361"/>
                      <a:pt x="64" y="361"/>
                      <a:pt x="64" y="361"/>
                    </a:cubicBezTo>
                    <a:close/>
                    <a:moveTo>
                      <a:pt x="71" y="269"/>
                    </a:moveTo>
                    <a:lnTo>
                      <a:pt x="71" y="269"/>
                    </a:lnTo>
                    <a:close/>
                    <a:moveTo>
                      <a:pt x="71" y="226"/>
                    </a:moveTo>
                    <a:lnTo>
                      <a:pt x="71" y="226"/>
                    </a:lnTo>
                    <a:lnTo>
                      <a:pt x="71" y="219"/>
                    </a:lnTo>
                    <a:lnTo>
                      <a:pt x="71" y="226"/>
                    </a:lnTo>
                    <a:close/>
                    <a:moveTo>
                      <a:pt x="134" y="127"/>
                    </a:moveTo>
                    <a:lnTo>
                      <a:pt x="134" y="127"/>
                    </a:lnTo>
                    <a:cubicBezTo>
                      <a:pt x="134" y="127"/>
                      <a:pt x="134" y="127"/>
                      <a:pt x="127" y="127"/>
                    </a:cubicBezTo>
                    <a:cubicBezTo>
                      <a:pt x="134" y="127"/>
                      <a:pt x="134" y="127"/>
                      <a:pt x="134" y="127"/>
                    </a:cubicBezTo>
                    <a:close/>
                    <a:moveTo>
                      <a:pt x="127" y="134"/>
                    </a:moveTo>
                    <a:lnTo>
                      <a:pt x="127" y="134"/>
                    </a:lnTo>
                    <a:close/>
                    <a:moveTo>
                      <a:pt x="191" y="85"/>
                    </a:moveTo>
                    <a:lnTo>
                      <a:pt x="191" y="85"/>
                    </a:lnTo>
                    <a:lnTo>
                      <a:pt x="198" y="85"/>
                    </a:lnTo>
                    <a:lnTo>
                      <a:pt x="191" y="85"/>
                    </a:lnTo>
                    <a:cubicBezTo>
                      <a:pt x="198" y="85"/>
                      <a:pt x="198" y="85"/>
                      <a:pt x="198" y="85"/>
                    </a:cubicBezTo>
                    <a:lnTo>
                      <a:pt x="198" y="92"/>
                    </a:lnTo>
                    <a:lnTo>
                      <a:pt x="198" y="85"/>
                    </a:lnTo>
                    <a:cubicBezTo>
                      <a:pt x="191" y="85"/>
                      <a:pt x="191" y="92"/>
                      <a:pt x="191" y="92"/>
                    </a:cubicBezTo>
                    <a:cubicBezTo>
                      <a:pt x="191" y="92"/>
                      <a:pt x="191" y="92"/>
                      <a:pt x="191" y="85"/>
                    </a:cubicBezTo>
                    <a:cubicBezTo>
                      <a:pt x="191" y="92"/>
                      <a:pt x="191" y="92"/>
                      <a:pt x="191" y="92"/>
                    </a:cubicBezTo>
                    <a:cubicBezTo>
                      <a:pt x="191" y="92"/>
                      <a:pt x="191" y="92"/>
                      <a:pt x="198" y="92"/>
                    </a:cubicBezTo>
                    <a:lnTo>
                      <a:pt x="191" y="92"/>
                    </a:lnTo>
                    <a:lnTo>
                      <a:pt x="198" y="92"/>
                    </a:lnTo>
                    <a:lnTo>
                      <a:pt x="191" y="92"/>
                    </a:lnTo>
                    <a:cubicBezTo>
                      <a:pt x="198" y="92"/>
                      <a:pt x="198" y="92"/>
                      <a:pt x="198" y="92"/>
                    </a:cubicBezTo>
                    <a:cubicBezTo>
                      <a:pt x="198" y="92"/>
                      <a:pt x="205" y="99"/>
                      <a:pt x="198" y="99"/>
                    </a:cubicBezTo>
                    <a:lnTo>
                      <a:pt x="191" y="99"/>
                    </a:lnTo>
                    <a:lnTo>
                      <a:pt x="198" y="99"/>
                    </a:lnTo>
                    <a:cubicBezTo>
                      <a:pt x="191" y="99"/>
                      <a:pt x="191" y="99"/>
                      <a:pt x="191" y="99"/>
                    </a:cubicBezTo>
                    <a:cubicBezTo>
                      <a:pt x="191" y="106"/>
                      <a:pt x="184" y="106"/>
                      <a:pt x="191" y="106"/>
                    </a:cubicBezTo>
                    <a:cubicBezTo>
                      <a:pt x="191" y="99"/>
                      <a:pt x="191" y="99"/>
                      <a:pt x="191" y="99"/>
                    </a:cubicBezTo>
                    <a:cubicBezTo>
                      <a:pt x="191" y="106"/>
                      <a:pt x="191" y="106"/>
                      <a:pt x="191" y="106"/>
                    </a:cubicBezTo>
                    <a:lnTo>
                      <a:pt x="198" y="106"/>
                    </a:lnTo>
                    <a:cubicBezTo>
                      <a:pt x="198" y="106"/>
                      <a:pt x="198" y="106"/>
                      <a:pt x="205" y="106"/>
                    </a:cubicBezTo>
                    <a:cubicBezTo>
                      <a:pt x="212" y="106"/>
                      <a:pt x="212" y="106"/>
                      <a:pt x="212" y="106"/>
                    </a:cubicBezTo>
                    <a:cubicBezTo>
                      <a:pt x="212" y="113"/>
                      <a:pt x="212" y="113"/>
                      <a:pt x="212" y="113"/>
                    </a:cubicBezTo>
                    <a:cubicBezTo>
                      <a:pt x="212" y="113"/>
                      <a:pt x="205" y="113"/>
                      <a:pt x="205" y="106"/>
                    </a:cubicBezTo>
                    <a:cubicBezTo>
                      <a:pt x="205" y="113"/>
                      <a:pt x="212" y="113"/>
                      <a:pt x="205" y="113"/>
                    </a:cubicBezTo>
                    <a:cubicBezTo>
                      <a:pt x="198" y="106"/>
                      <a:pt x="198" y="106"/>
                      <a:pt x="198" y="106"/>
                    </a:cubicBezTo>
                    <a:lnTo>
                      <a:pt x="198" y="113"/>
                    </a:lnTo>
                    <a:cubicBezTo>
                      <a:pt x="191" y="106"/>
                      <a:pt x="191" y="106"/>
                      <a:pt x="191" y="106"/>
                    </a:cubicBezTo>
                    <a:cubicBezTo>
                      <a:pt x="191" y="106"/>
                      <a:pt x="191" y="106"/>
                      <a:pt x="191" y="113"/>
                    </a:cubicBezTo>
                    <a:cubicBezTo>
                      <a:pt x="198" y="113"/>
                      <a:pt x="198" y="113"/>
                      <a:pt x="198" y="113"/>
                    </a:cubicBezTo>
                    <a:lnTo>
                      <a:pt x="198" y="106"/>
                    </a:lnTo>
                    <a:cubicBezTo>
                      <a:pt x="198" y="113"/>
                      <a:pt x="198" y="113"/>
                      <a:pt x="198" y="113"/>
                    </a:cubicBezTo>
                    <a:lnTo>
                      <a:pt x="191" y="113"/>
                    </a:lnTo>
                    <a:cubicBezTo>
                      <a:pt x="198" y="113"/>
                      <a:pt x="191" y="113"/>
                      <a:pt x="191" y="120"/>
                    </a:cubicBezTo>
                    <a:cubicBezTo>
                      <a:pt x="191" y="120"/>
                      <a:pt x="191" y="113"/>
                      <a:pt x="198" y="113"/>
                    </a:cubicBezTo>
                    <a:lnTo>
                      <a:pt x="198" y="120"/>
                    </a:lnTo>
                    <a:cubicBezTo>
                      <a:pt x="198" y="120"/>
                      <a:pt x="198" y="120"/>
                      <a:pt x="198" y="113"/>
                    </a:cubicBezTo>
                    <a:lnTo>
                      <a:pt x="205" y="113"/>
                    </a:lnTo>
                    <a:cubicBezTo>
                      <a:pt x="205" y="113"/>
                      <a:pt x="205" y="113"/>
                      <a:pt x="212" y="113"/>
                    </a:cubicBezTo>
                    <a:lnTo>
                      <a:pt x="205" y="113"/>
                    </a:lnTo>
                    <a:cubicBezTo>
                      <a:pt x="205" y="120"/>
                      <a:pt x="205" y="120"/>
                      <a:pt x="212" y="120"/>
                    </a:cubicBezTo>
                    <a:cubicBezTo>
                      <a:pt x="205" y="120"/>
                      <a:pt x="205" y="120"/>
                      <a:pt x="205" y="120"/>
                    </a:cubicBezTo>
                    <a:lnTo>
                      <a:pt x="205" y="127"/>
                    </a:lnTo>
                    <a:cubicBezTo>
                      <a:pt x="198" y="127"/>
                      <a:pt x="198" y="127"/>
                      <a:pt x="198" y="127"/>
                    </a:cubicBezTo>
                    <a:cubicBezTo>
                      <a:pt x="198" y="127"/>
                      <a:pt x="198" y="127"/>
                      <a:pt x="191" y="127"/>
                    </a:cubicBezTo>
                    <a:lnTo>
                      <a:pt x="191" y="134"/>
                    </a:lnTo>
                    <a:cubicBezTo>
                      <a:pt x="191" y="134"/>
                      <a:pt x="191" y="134"/>
                      <a:pt x="191" y="141"/>
                    </a:cubicBezTo>
                    <a:cubicBezTo>
                      <a:pt x="191" y="141"/>
                      <a:pt x="191" y="141"/>
                      <a:pt x="184" y="141"/>
                    </a:cubicBezTo>
                    <a:cubicBezTo>
                      <a:pt x="184" y="141"/>
                      <a:pt x="184" y="149"/>
                      <a:pt x="177" y="149"/>
                    </a:cubicBezTo>
                    <a:cubicBezTo>
                      <a:pt x="177" y="149"/>
                      <a:pt x="177" y="149"/>
                      <a:pt x="177" y="141"/>
                    </a:cubicBezTo>
                    <a:cubicBezTo>
                      <a:pt x="177" y="141"/>
                      <a:pt x="177" y="141"/>
                      <a:pt x="177" y="149"/>
                    </a:cubicBezTo>
                    <a:cubicBezTo>
                      <a:pt x="170" y="149"/>
                      <a:pt x="177" y="149"/>
                      <a:pt x="170" y="149"/>
                    </a:cubicBezTo>
                    <a:cubicBezTo>
                      <a:pt x="170" y="149"/>
                      <a:pt x="170" y="149"/>
                      <a:pt x="177" y="149"/>
                    </a:cubicBezTo>
                    <a:cubicBezTo>
                      <a:pt x="170" y="149"/>
                      <a:pt x="170" y="149"/>
                      <a:pt x="170" y="149"/>
                    </a:cubicBezTo>
                    <a:cubicBezTo>
                      <a:pt x="170" y="156"/>
                      <a:pt x="170" y="149"/>
                      <a:pt x="170" y="156"/>
                    </a:cubicBezTo>
                    <a:lnTo>
                      <a:pt x="177" y="156"/>
                    </a:lnTo>
                    <a:cubicBezTo>
                      <a:pt x="170" y="156"/>
                      <a:pt x="170" y="156"/>
                      <a:pt x="170" y="156"/>
                    </a:cubicBezTo>
                    <a:cubicBezTo>
                      <a:pt x="170" y="156"/>
                      <a:pt x="170" y="156"/>
                      <a:pt x="170" y="163"/>
                    </a:cubicBezTo>
                    <a:cubicBezTo>
                      <a:pt x="170" y="163"/>
                      <a:pt x="170" y="163"/>
                      <a:pt x="170" y="170"/>
                    </a:cubicBezTo>
                    <a:cubicBezTo>
                      <a:pt x="170" y="170"/>
                      <a:pt x="170" y="170"/>
                      <a:pt x="170" y="177"/>
                    </a:cubicBezTo>
                    <a:cubicBezTo>
                      <a:pt x="170" y="177"/>
                      <a:pt x="170" y="177"/>
                      <a:pt x="163" y="177"/>
                    </a:cubicBezTo>
                    <a:lnTo>
                      <a:pt x="170" y="177"/>
                    </a:lnTo>
                    <a:cubicBezTo>
                      <a:pt x="170" y="177"/>
                      <a:pt x="170" y="177"/>
                      <a:pt x="163" y="177"/>
                    </a:cubicBezTo>
                    <a:cubicBezTo>
                      <a:pt x="155" y="177"/>
                      <a:pt x="163" y="177"/>
                      <a:pt x="155" y="177"/>
                    </a:cubicBezTo>
                    <a:lnTo>
                      <a:pt x="163" y="177"/>
                    </a:lnTo>
                    <a:lnTo>
                      <a:pt x="155" y="177"/>
                    </a:lnTo>
                    <a:lnTo>
                      <a:pt x="155" y="170"/>
                    </a:lnTo>
                    <a:lnTo>
                      <a:pt x="155" y="177"/>
                    </a:lnTo>
                    <a:cubicBezTo>
                      <a:pt x="155" y="177"/>
                      <a:pt x="155" y="177"/>
                      <a:pt x="148" y="177"/>
                    </a:cubicBezTo>
                    <a:lnTo>
                      <a:pt x="148" y="170"/>
                    </a:lnTo>
                    <a:cubicBezTo>
                      <a:pt x="148" y="177"/>
                      <a:pt x="148" y="170"/>
                      <a:pt x="148" y="170"/>
                    </a:cubicBezTo>
                    <a:lnTo>
                      <a:pt x="148" y="177"/>
                    </a:lnTo>
                    <a:cubicBezTo>
                      <a:pt x="141" y="177"/>
                      <a:pt x="141" y="177"/>
                      <a:pt x="141" y="170"/>
                    </a:cubicBezTo>
                    <a:cubicBezTo>
                      <a:pt x="141" y="170"/>
                      <a:pt x="148" y="170"/>
                      <a:pt x="141" y="170"/>
                    </a:cubicBezTo>
                    <a:cubicBezTo>
                      <a:pt x="141" y="163"/>
                      <a:pt x="141" y="163"/>
                      <a:pt x="141" y="163"/>
                    </a:cubicBezTo>
                    <a:lnTo>
                      <a:pt x="141" y="170"/>
                    </a:lnTo>
                    <a:cubicBezTo>
                      <a:pt x="141" y="170"/>
                      <a:pt x="141" y="170"/>
                      <a:pt x="141" y="163"/>
                    </a:cubicBezTo>
                    <a:lnTo>
                      <a:pt x="141" y="170"/>
                    </a:lnTo>
                    <a:cubicBezTo>
                      <a:pt x="134" y="163"/>
                      <a:pt x="141" y="163"/>
                      <a:pt x="141" y="163"/>
                    </a:cubicBezTo>
                    <a:cubicBezTo>
                      <a:pt x="141" y="163"/>
                      <a:pt x="141" y="163"/>
                      <a:pt x="134" y="163"/>
                    </a:cubicBezTo>
                    <a:cubicBezTo>
                      <a:pt x="134" y="163"/>
                      <a:pt x="134" y="163"/>
                      <a:pt x="141" y="163"/>
                    </a:cubicBezTo>
                    <a:cubicBezTo>
                      <a:pt x="141" y="163"/>
                      <a:pt x="141" y="163"/>
                      <a:pt x="141" y="156"/>
                    </a:cubicBezTo>
                    <a:cubicBezTo>
                      <a:pt x="141" y="163"/>
                      <a:pt x="141" y="163"/>
                      <a:pt x="141" y="163"/>
                    </a:cubicBezTo>
                    <a:cubicBezTo>
                      <a:pt x="134" y="163"/>
                      <a:pt x="134" y="163"/>
                      <a:pt x="134" y="163"/>
                    </a:cubicBezTo>
                    <a:cubicBezTo>
                      <a:pt x="134" y="163"/>
                      <a:pt x="134" y="163"/>
                      <a:pt x="134" y="156"/>
                    </a:cubicBezTo>
                    <a:cubicBezTo>
                      <a:pt x="134" y="156"/>
                      <a:pt x="134" y="156"/>
                      <a:pt x="141" y="156"/>
                    </a:cubicBezTo>
                    <a:cubicBezTo>
                      <a:pt x="141" y="156"/>
                      <a:pt x="141" y="156"/>
                      <a:pt x="134" y="156"/>
                    </a:cubicBezTo>
                    <a:lnTo>
                      <a:pt x="134" y="163"/>
                    </a:lnTo>
                    <a:cubicBezTo>
                      <a:pt x="134" y="163"/>
                      <a:pt x="134" y="163"/>
                      <a:pt x="134" y="156"/>
                    </a:cubicBezTo>
                    <a:cubicBezTo>
                      <a:pt x="134" y="156"/>
                      <a:pt x="134" y="156"/>
                      <a:pt x="127" y="156"/>
                    </a:cubicBezTo>
                    <a:lnTo>
                      <a:pt x="127" y="149"/>
                    </a:lnTo>
                    <a:lnTo>
                      <a:pt x="134" y="149"/>
                    </a:lnTo>
                    <a:cubicBezTo>
                      <a:pt x="134" y="149"/>
                      <a:pt x="134" y="149"/>
                      <a:pt x="141" y="149"/>
                    </a:cubicBezTo>
                    <a:cubicBezTo>
                      <a:pt x="134" y="149"/>
                      <a:pt x="134" y="149"/>
                      <a:pt x="134" y="149"/>
                    </a:cubicBezTo>
                    <a:lnTo>
                      <a:pt x="127" y="149"/>
                    </a:lnTo>
                    <a:lnTo>
                      <a:pt x="134" y="149"/>
                    </a:lnTo>
                    <a:cubicBezTo>
                      <a:pt x="127" y="149"/>
                      <a:pt x="127" y="149"/>
                      <a:pt x="127" y="149"/>
                    </a:cubicBezTo>
                    <a:cubicBezTo>
                      <a:pt x="127" y="141"/>
                      <a:pt x="134" y="141"/>
                      <a:pt x="134" y="141"/>
                    </a:cubicBezTo>
                    <a:cubicBezTo>
                      <a:pt x="127" y="141"/>
                      <a:pt x="127" y="141"/>
                      <a:pt x="127" y="141"/>
                    </a:cubicBezTo>
                    <a:cubicBezTo>
                      <a:pt x="127" y="141"/>
                      <a:pt x="127" y="141"/>
                      <a:pt x="134" y="141"/>
                    </a:cubicBezTo>
                    <a:lnTo>
                      <a:pt x="127" y="141"/>
                    </a:lnTo>
                    <a:lnTo>
                      <a:pt x="134" y="141"/>
                    </a:lnTo>
                    <a:cubicBezTo>
                      <a:pt x="127" y="141"/>
                      <a:pt x="127" y="141"/>
                      <a:pt x="127" y="141"/>
                    </a:cubicBezTo>
                    <a:cubicBezTo>
                      <a:pt x="127" y="141"/>
                      <a:pt x="127" y="141"/>
                      <a:pt x="134" y="141"/>
                    </a:cubicBezTo>
                    <a:cubicBezTo>
                      <a:pt x="127" y="141"/>
                      <a:pt x="127" y="141"/>
                      <a:pt x="127" y="141"/>
                    </a:cubicBezTo>
                    <a:cubicBezTo>
                      <a:pt x="127" y="141"/>
                      <a:pt x="127" y="141"/>
                      <a:pt x="134" y="134"/>
                    </a:cubicBezTo>
                    <a:cubicBezTo>
                      <a:pt x="134" y="127"/>
                      <a:pt x="134" y="127"/>
                      <a:pt x="134" y="127"/>
                    </a:cubicBezTo>
                    <a:lnTo>
                      <a:pt x="127" y="127"/>
                    </a:lnTo>
                    <a:cubicBezTo>
                      <a:pt x="127" y="127"/>
                      <a:pt x="127" y="127"/>
                      <a:pt x="134" y="134"/>
                    </a:cubicBezTo>
                    <a:cubicBezTo>
                      <a:pt x="134" y="134"/>
                      <a:pt x="134" y="134"/>
                      <a:pt x="127" y="134"/>
                    </a:cubicBezTo>
                    <a:cubicBezTo>
                      <a:pt x="120" y="141"/>
                      <a:pt x="113" y="149"/>
                      <a:pt x="106" y="156"/>
                    </a:cubicBezTo>
                    <a:lnTo>
                      <a:pt x="113" y="156"/>
                    </a:lnTo>
                    <a:cubicBezTo>
                      <a:pt x="113" y="156"/>
                      <a:pt x="113" y="163"/>
                      <a:pt x="120" y="163"/>
                    </a:cubicBezTo>
                    <a:cubicBezTo>
                      <a:pt x="113" y="163"/>
                      <a:pt x="113" y="163"/>
                      <a:pt x="113" y="163"/>
                    </a:cubicBezTo>
                    <a:lnTo>
                      <a:pt x="113" y="170"/>
                    </a:lnTo>
                    <a:lnTo>
                      <a:pt x="106" y="170"/>
                    </a:lnTo>
                    <a:cubicBezTo>
                      <a:pt x="106" y="163"/>
                      <a:pt x="106" y="163"/>
                      <a:pt x="106" y="163"/>
                    </a:cubicBezTo>
                    <a:lnTo>
                      <a:pt x="99" y="163"/>
                    </a:lnTo>
                    <a:lnTo>
                      <a:pt x="99" y="170"/>
                    </a:lnTo>
                    <a:cubicBezTo>
                      <a:pt x="99" y="170"/>
                      <a:pt x="99" y="170"/>
                      <a:pt x="106" y="170"/>
                    </a:cubicBezTo>
                    <a:cubicBezTo>
                      <a:pt x="106" y="170"/>
                      <a:pt x="106" y="170"/>
                      <a:pt x="106" y="177"/>
                    </a:cubicBezTo>
                    <a:lnTo>
                      <a:pt x="106" y="170"/>
                    </a:lnTo>
                    <a:cubicBezTo>
                      <a:pt x="106" y="177"/>
                      <a:pt x="106" y="177"/>
                      <a:pt x="106" y="177"/>
                    </a:cubicBezTo>
                    <a:cubicBezTo>
                      <a:pt x="99" y="177"/>
                      <a:pt x="99" y="177"/>
                      <a:pt x="99" y="170"/>
                    </a:cubicBezTo>
                    <a:lnTo>
                      <a:pt x="99" y="177"/>
                    </a:lnTo>
                    <a:lnTo>
                      <a:pt x="99" y="170"/>
                    </a:lnTo>
                    <a:cubicBezTo>
                      <a:pt x="99" y="177"/>
                      <a:pt x="99" y="177"/>
                      <a:pt x="99" y="177"/>
                    </a:cubicBezTo>
                    <a:cubicBezTo>
                      <a:pt x="99" y="177"/>
                      <a:pt x="106" y="177"/>
                      <a:pt x="106" y="184"/>
                    </a:cubicBezTo>
                    <a:cubicBezTo>
                      <a:pt x="99" y="184"/>
                      <a:pt x="99" y="177"/>
                      <a:pt x="99" y="177"/>
                    </a:cubicBezTo>
                    <a:cubicBezTo>
                      <a:pt x="99" y="177"/>
                      <a:pt x="99" y="177"/>
                      <a:pt x="92" y="177"/>
                    </a:cubicBezTo>
                    <a:cubicBezTo>
                      <a:pt x="92" y="177"/>
                      <a:pt x="85" y="177"/>
                      <a:pt x="85" y="184"/>
                    </a:cubicBezTo>
                    <a:cubicBezTo>
                      <a:pt x="92" y="184"/>
                      <a:pt x="92" y="184"/>
                      <a:pt x="92" y="184"/>
                    </a:cubicBezTo>
                    <a:lnTo>
                      <a:pt x="92" y="191"/>
                    </a:lnTo>
                    <a:cubicBezTo>
                      <a:pt x="92" y="191"/>
                      <a:pt x="92" y="191"/>
                      <a:pt x="92" y="198"/>
                    </a:cubicBezTo>
                    <a:cubicBezTo>
                      <a:pt x="92" y="191"/>
                      <a:pt x="99" y="191"/>
                      <a:pt x="99" y="198"/>
                    </a:cubicBezTo>
                    <a:lnTo>
                      <a:pt x="99" y="191"/>
                    </a:lnTo>
                    <a:cubicBezTo>
                      <a:pt x="106" y="191"/>
                      <a:pt x="106" y="198"/>
                      <a:pt x="106" y="198"/>
                    </a:cubicBezTo>
                    <a:cubicBezTo>
                      <a:pt x="106" y="191"/>
                      <a:pt x="106" y="191"/>
                      <a:pt x="106" y="191"/>
                    </a:cubicBezTo>
                    <a:lnTo>
                      <a:pt x="113" y="191"/>
                    </a:lnTo>
                    <a:cubicBezTo>
                      <a:pt x="113" y="198"/>
                      <a:pt x="113" y="198"/>
                      <a:pt x="113" y="198"/>
                    </a:cubicBezTo>
                    <a:cubicBezTo>
                      <a:pt x="113" y="198"/>
                      <a:pt x="113" y="198"/>
                      <a:pt x="113" y="205"/>
                    </a:cubicBezTo>
                    <a:cubicBezTo>
                      <a:pt x="113" y="205"/>
                      <a:pt x="113" y="198"/>
                      <a:pt x="113" y="205"/>
                    </a:cubicBezTo>
                    <a:cubicBezTo>
                      <a:pt x="120" y="205"/>
                      <a:pt x="120" y="205"/>
                      <a:pt x="120" y="205"/>
                    </a:cubicBezTo>
                    <a:cubicBezTo>
                      <a:pt x="120" y="205"/>
                      <a:pt x="120" y="212"/>
                      <a:pt x="127" y="212"/>
                    </a:cubicBezTo>
                    <a:cubicBezTo>
                      <a:pt x="120" y="212"/>
                      <a:pt x="120" y="212"/>
                      <a:pt x="120" y="212"/>
                    </a:cubicBezTo>
                    <a:cubicBezTo>
                      <a:pt x="127" y="212"/>
                      <a:pt x="127" y="212"/>
                      <a:pt x="127" y="212"/>
                    </a:cubicBezTo>
                    <a:lnTo>
                      <a:pt x="134" y="212"/>
                    </a:lnTo>
                    <a:cubicBezTo>
                      <a:pt x="134" y="219"/>
                      <a:pt x="134" y="219"/>
                      <a:pt x="134" y="219"/>
                    </a:cubicBezTo>
                    <a:lnTo>
                      <a:pt x="127" y="219"/>
                    </a:lnTo>
                    <a:cubicBezTo>
                      <a:pt x="120" y="226"/>
                      <a:pt x="120" y="226"/>
                      <a:pt x="120" y="226"/>
                    </a:cubicBezTo>
                    <a:cubicBezTo>
                      <a:pt x="120" y="226"/>
                      <a:pt x="120" y="226"/>
                      <a:pt x="113" y="226"/>
                    </a:cubicBezTo>
                    <a:lnTo>
                      <a:pt x="106" y="226"/>
                    </a:lnTo>
                    <a:cubicBezTo>
                      <a:pt x="106" y="226"/>
                      <a:pt x="106" y="226"/>
                      <a:pt x="99" y="226"/>
                    </a:cubicBezTo>
                    <a:cubicBezTo>
                      <a:pt x="99" y="226"/>
                      <a:pt x="99" y="226"/>
                      <a:pt x="99" y="233"/>
                    </a:cubicBezTo>
                    <a:cubicBezTo>
                      <a:pt x="92" y="233"/>
                      <a:pt x="92" y="233"/>
                      <a:pt x="92" y="240"/>
                    </a:cubicBezTo>
                    <a:lnTo>
                      <a:pt x="92" y="233"/>
                    </a:lnTo>
                    <a:cubicBezTo>
                      <a:pt x="99" y="233"/>
                      <a:pt x="99" y="233"/>
                      <a:pt x="99" y="233"/>
                    </a:cubicBezTo>
                    <a:cubicBezTo>
                      <a:pt x="106" y="226"/>
                      <a:pt x="106" y="226"/>
                      <a:pt x="106" y="233"/>
                    </a:cubicBezTo>
                    <a:cubicBezTo>
                      <a:pt x="106" y="233"/>
                      <a:pt x="106" y="233"/>
                      <a:pt x="99" y="233"/>
                    </a:cubicBezTo>
                    <a:cubicBezTo>
                      <a:pt x="106" y="233"/>
                      <a:pt x="106" y="233"/>
                      <a:pt x="106" y="233"/>
                    </a:cubicBezTo>
                    <a:cubicBezTo>
                      <a:pt x="106" y="233"/>
                      <a:pt x="106" y="233"/>
                      <a:pt x="106" y="240"/>
                    </a:cubicBezTo>
                    <a:cubicBezTo>
                      <a:pt x="106" y="240"/>
                      <a:pt x="106" y="240"/>
                      <a:pt x="113" y="240"/>
                    </a:cubicBezTo>
                    <a:cubicBezTo>
                      <a:pt x="113" y="240"/>
                      <a:pt x="113" y="240"/>
                      <a:pt x="106" y="240"/>
                    </a:cubicBezTo>
                    <a:cubicBezTo>
                      <a:pt x="106" y="240"/>
                      <a:pt x="106" y="240"/>
                      <a:pt x="113" y="240"/>
                    </a:cubicBezTo>
                    <a:cubicBezTo>
                      <a:pt x="120" y="240"/>
                      <a:pt x="120" y="240"/>
                      <a:pt x="120" y="240"/>
                    </a:cubicBezTo>
                    <a:cubicBezTo>
                      <a:pt x="113" y="240"/>
                      <a:pt x="120" y="240"/>
                      <a:pt x="113" y="240"/>
                    </a:cubicBezTo>
                    <a:cubicBezTo>
                      <a:pt x="113" y="240"/>
                      <a:pt x="113" y="240"/>
                      <a:pt x="113" y="247"/>
                    </a:cubicBezTo>
                    <a:lnTo>
                      <a:pt x="113" y="240"/>
                    </a:lnTo>
                    <a:cubicBezTo>
                      <a:pt x="113" y="247"/>
                      <a:pt x="113" y="247"/>
                      <a:pt x="113" y="247"/>
                    </a:cubicBezTo>
                    <a:cubicBezTo>
                      <a:pt x="113" y="247"/>
                      <a:pt x="113" y="247"/>
                      <a:pt x="106" y="247"/>
                    </a:cubicBezTo>
                    <a:lnTo>
                      <a:pt x="106" y="240"/>
                    </a:lnTo>
                    <a:cubicBezTo>
                      <a:pt x="106" y="240"/>
                      <a:pt x="106" y="240"/>
                      <a:pt x="106" y="247"/>
                    </a:cubicBezTo>
                    <a:lnTo>
                      <a:pt x="106" y="240"/>
                    </a:lnTo>
                    <a:lnTo>
                      <a:pt x="113" y="240"/>
                    </a:lnTo>
                    <a:cubicBezTo>
                      <a:pt x="106" y="240"/>
                      <a:pt x="106" y="240"/>
                      <a:pt x="106" y="240"/>
                    </a:cubicBezTo>
                    <a:cubicBezTo>
                      <a:pt x="106" y="240"/>
                      <a:pt x="106" y="247"/>
                      <a:pt x="99" y="247"/>
                    </a:cubicBezTo>
                    <a:cubicBezTo>
                      <a:pt x="99" y="240"/>
                      <a:pt x="99" y="240"/>
                      <a:pt x="99" y="247"/>
                    </a:cubicBezTo>
                    <a:lnTo>
                      <a:pt x="99" y="240"/>
                    </a:lnTo>
                    <a:cubicBezTo>
                      <a:pt x="99" y="247"/>
                      <a:pt x="99" y="247"/>
                      <a:pt x="99" y="247"/>
                    </a:cubicBezTo>
                    <a:lnTo>
                      <a:pt x="92" y="247"/>
                    </a:lnTo>
                    <a:lnTo>
                      <a:pt x="92" y="254"/>
                    </a:lnTo>
                    <a:cubicBezTo>
                      <a:pt x="85" y="254"/>
                      <a:pt x="85" y="254"/>
                      <a:pt x="85" y="262"/>
                    </a:cubicBezTo>
                    <a:lnTo>
                      <a:pt x="85" y="254"/>
                    </a:lnTo>
                    <a:lnTo>
                      <a:pt x="85" y="262"/>
                    </a:lnTo>
                    <a:cubicBezTo>
                      <a:pt x="78" y="262"/>
                      <a:pt x="78" y="262"/>
                      <a:pt x="78" y="262"/>
                    </a:cubicBezTo>
                    <a:cubicBezTo>
                      <a:pt x="78" y="262"/>
                      <a:pt x="78" y="262"/>
                      <a:pt x="85" y="262"/>
                    </a:cubicBezTo>
                    <a:lnTo>
                      <a:pt x="78" y="262"/>
                    </a:lnTo>
                    <a:cubicBezTo>
                      <a:pt x="78" y="269"/>
                      <a:pt x="78" y="269"/>
                      <a:pt x="78" y="269"/>
                    </a:cubicBezTo>
                    <a:cubicBezTo>
                      <a:pt x="78" y="262"/>
                      <a:pt x="78" y="262"/>
                      <a:pt x="78" y="269"/>
                    </a:cubicBezTo>
                    <a:cubicBezTo>
                      <a:pt x="78" y="262"/>
                      <a:pt x="78" y="262"/>
                      <a:pt x="78" y="262"/>
                    </a:cubicBezTo>
                    <a:cubicBezTo>
                      <a:pt x="78" y="262"/>
                      <a:pt x="78" y="262"/>
                      <a:pt x="78" y="269"/>
                    </a:cubicBezTo>
                    <a:lnTo>
                      <a:pt x="71" y="269"/>
                    </a:lnTo>
                    <a:cubicBezTo>
                      <a:pt x="78" y="269"/>
                      <a:pt x="78" y="269"/>
                      <a:pt x="78" y="269"/>
                    </a:cubicBezTo>
                    <a:lnTo>
                      <a:pt x="71" y="269"/>
                    </a:lnTo>
                    <a:lnTo>
                      <a:pt x="78" y="269"/>
                    </a:lnTo>
                    <a:lnTo>
                      <a:pt x="71" y="269"/>
                    </a:lnTo>
                    <a:lnTo>
                      <a:pt x="78" y="269"/>
                    </a:lnTo>
                    <a:cubicBezTo>
                      <a:pt x="78" y="269"/>
                      <a:pt x="78" y="269"/>
                      <a:pt x="71" y="269"/>
                    </a:cubicBezTo>
                    <a:cubicBezTo>
                      <a:pt x="78" y="269"/>
                      <a:pt x="78" y="269"/>
                      <a:pt x="78" y="269"/>
                    </a:cubicBezTo>
                    <a:lnTo>
                      <a:pt x="71" y="269"/>
                    </a:lnTo>
                    <a:lnTo>
                      <a:pt x="78" y="269"/>
                    </a:lnTo>
                    <a:cubicBezTo>
                      <a:pt x="78" y="269"/>
                      <a:pt x="78" y="269"/>
                      <a:pt x="78" y="276"/>
                    </a:cubicBezTo>
                    <a:lnTo>
                      <a:pt x="71" y="276"/>
                    </a:lnTo>
                    <a:cubicBezTo>
                      <a:pt x="78" y="276"/>
                      <a:pt x="78" y="276"/>
                      <a:pt x="78" y="276"/>
                    </a:cubicBezTo>
                    <a:cubicBezTo>
                      <a:pt x="71" y="276"/>
                      <a:pt x="71" y="276"/>
                      <a:pt x="71" y="276"/>
                    </a:cubicBezTo>
                    <a:lnTo>
                      <a:pt x="78" y="276"/>
                    </a:lnTo>
                    <a:cubicBezTo>
                      <a:pt x="78" y="276"/>
                      <a:pt x="78" y="276"/>
                      <a:pt x="71" y="276"/>
                    </a:cubicBezTo>
                    <a:lnTo>
                      <a:pt x="78" y="276"/>
                    </a:lnTo>
                    <a:cubicBezTo>
                      <a:pt x="71" y="276"/>
                      <a:pt x="71" y="276"/>
                      <a:pt x="71" y="276"/>
                    </a:cubicBezTo>
                    <a:lnTo>
                      <a:pt x="71" y="283"/>
                    </a:lnTo>
                    <a:cubicBezTo>
                      <a:pt x="71" y="283"/>
                      <a:pt x="71" y="283"/>
                      <a:pt x="64" y="283"/>
                    </a:cubicBezTo>
                    <a:lnTo>
                      <a:pt x="64" y="290"/>
                    </a:lnTo>
                    <a:lnTo>
                      <a:pt x="64" y="297"/>
                    </a:lnTo>
                    <a:lnTo>
                      <a:pt x="64" y="304"/>
                    </a:lnTo>
                    <a:cubicBezTo>
                      <a:pt x="57" y="304"/>
                      <a:pt x="64" y="304"/>
                      <a:pt x="57" y="304"/>
                    </a:cubicBezTo>
                    <a:lnTo>
                      <a:pt x="57" y="297"/>
                    </a:lnTo>
                    <a:cubicBezTo>
                      <a:pt x="57" y="297"/>
                      <a:pt x="57" y="297"/>
                      <a:pt x="57" y="290"/>
                    </a:cubicBezTo>
                    <a:cubicBezTo>
                      <a:pt x="57" y="297"/>
                      <a:pt x="57" y="297"/>
                      <a:pt x="57" y="304"/>
                    </a:cubicBezTo>
                    <a:lnTo>
                      <a:pt x="57" y="311"/>
                    </a:lnTo>
                    <a:cubicBezTo>
                      <a:pt x="64" y="311"/>
                      <a:pt x="64" y="311"/>
                      <a:pt x="64" y="311"/>
                    </a:cubicBezTo>
                    <a:cubicBezTo>
                      <a:pt x="64" y="311"/>
                      <a:pt x="64" y="311"/>
                      <a:pt x="64" y="318"/>
                    </a:cubicBezTo>
                    <a:cubicBezTo>
                      <a:pt x="71" y="318"/>
                      <a:pt x="71" y="318"/>
                      <a:pt x="71" y="318"/>
                    </a:cubicBezTo>
                    <a:lnTo>
                      <a:pt x="78" y="318"/>
                    </a:lnTo>
                    <a:lnTo>
                      <a:pt x="78" y="325"/>
                    </a:lnTo>
                    <a:cubicBezTo>
                      <a:pt x="78" y="325"/>
                      <a:pt x="78" y="325"/>
                      <a:pt x="78" y="318"/>
                    </a:cubicBezTo>
                    <a:cubicBezTo>
                      <a:pt x="71" y="318"/>
                      <a:pt x="71" y="325"/>
                      <a:pt x="71" y="325"/>
                    </a:cubicBezTo>
                    <a:lnTo>
                      <a:pt x="71" y="318"/>
                    </a:lnTo>
                    <a:lnTo>
                      <a:pt x="64" y="318"/>
                    </a:lnTo>
                    <a:lnTo>
                      <a:pt x="57" y="318"/>
                    </a:lnTo>
                    <a:cubicBezTo>
                      <a:pt x="57" y="318"/>
                      <a:pt x="57" y="318"/>
                      <a:pt x="57" y="311"/>
                    </a:cubicBezTo>
                    <a:cubicBezTo>
                      <a:pt x="57" y="311"/>
                      <a:pt x="57" y="311"/>
                      <a:pt x="57" y="318"/>
                    </a:cubicBezTo>
                    <a:cubicBezTo>
                      <a:pt x="57" y="325"/>
                      <a:pt x="57" y="339"/>
                      <a:pt x="57" y="354"/>
                    </a:cubicBezTo>
                    <a:cubicBezTo>
                      <a:pt x="57" y="354"/>
                      <a:pt x="57" y="354"/>
                      <a:pt x="64" y="354"/>
                    </a:cubicBezTo>
                    <a:cubicBezTo>
                      <a:pt x="64" y="354"/>
                      <a:pt x="64" y="354"/>
                      <a:pt x="71" y="354"/>
                    </a:cubicBezTo>
                    <a:cubicBezTo>
                      <a:pt x="71" y="354"/>
                      <a:pt x="71" y="354"/>
                      <a:pt x="71" y="361"/>
                    </a:cubicBezTo>
                    <a:cubicBezTo>
                      <a:pt x="71" y="354"/>
                      <a:pt x="71" y="354"/>
                      <a:pt x="71" y="354"/>
                    </a:cubicBezTo>
                    <a:cubicBezTo>
                      <a:pt x="78" y="354"/>
                      <a:pt x="78" y="354"/>
                      <a:pt x="78" y="354"/>
                    </a:cubicBezTo>
                    <a:cubicBezTo>
                      <a:pt x="71" y="354"/>
                      <a:pt x="71" y="354"/>
                      <a:pt x="71" y="361"/>
                    </a:cubicBezTo>
                    <a:cubicBezTo>
                      <a:pt x="71" y="361"/>
                      <a:pt x="71" y="361"/>
                      <a:pt x="71" y="368"/>
                    </a:cubicBezTo>
                    <a:cubicBezTo>
                      <a:pt x="78" y="368"/>
                      <a:pt x="78" y="361"/>
                      <a:pt x="78" y="361"/>
                    </a:cubicBezTo>
                    <a:cubicBezTo>
                      <a:pt x="78" y="361"/>
                      <a:pt x="78" y="361"/>
                      <a:pt x="71" y="361"/>
                    </a:cubicBezTo>
                    <a:cubicBezTo>
                      <a:pt x="78" y="361"/>
                      <a:pt x="78" y="361"/>
                      <a:pt x="78" y="361"/>
                    </a:cubicBezTo>
                    <a:lnTo>
                      <a:pt x="78" y="354"/>
                    </a:lnTo>
                    <a:cubicBezTo>
                      <a:pt x="78" y="354"/>
                      <a:pt x="78" y="354"/>
                      <a:pt x="78" y="361"/>
                    </a:cubicBezTo>
                    <a:lnTo>
                      <a:pt x="85" y="361"/>
                    </a:lnTo>
                    <a:cubicBezTo>
                      <a:pt x="92" y="361"/>
                      <a:pt x="92" y="361"/>
                      <a:pt x="92" y="361"/>
                    </a:cubicBezTo>
                    <a:cubicBezTo>
                      <a:pt x="99" y="361"/>
                      <a:pt x="99" y="361"/>
                      <a:pt x="99" y="361"/>
                    </a:cubicBezTo>
                    <a:lnTo>
                      <a:pt x="106" y="361"/>
                    </a:lnTo>
                    <a:cubicBezTo>
                      <a:pt x="99" y="361"/>
                      <a:pt x="106" y="368"/>
                      <a:pt x="99" y="368"/>
                    </a:cubicBezTo>
                    <a:cubicBezTo>
                      <a:pt x="99" y="368"/>
                      <a:pt x="99" y="368"/>
                      <a:pt x="106" y="368"/>
                    </a:cubicBezTo>
                    <a:cubicBezTo>
                      <a:pt x="113" y="368"/>
                      <a:pt x="113" y="368"/>
                      <a:pt x="113" y="375"/>
                    </a:cubicBezTo>
                    <a:lnTo>
                      <a:pt x="113" y="368"/>
                    </a:lnTo>
                    <a:lnTo>
                      <a:pt x="113" y="375"/>
                    </a:lnTo>
                    <a:cubicBezTo>
                      <a:pt x="113" y="375"/>
                      <a:pt x="113" y="375"/>
                      <a:pt x="120" y="375"/>
                    </a:cubicBezTo>
                    <a:lnTo>
                      <a:pt x="127" y="375"/>
                    </a:lnTo>
                    <a:lnTo>
                      <a:pt x="127" y="382"/>
                    </a:lnTo>
                    <a:lnTo>
                      <a:pt x="134" y="382"/>
                    </a:lnTo>
                    <a:lnTo>
                      <a:pt x="134" y="389"/>
                    </a:lnTo>
                    <a:lnTo>
                      <a:pt x="127" y="389"/>
                    </a:lnTo>
                    <a:lnTo>
                      <a:pt x="127" y="396"/>
                    </a:lnTo>
                    <a:cubicBezTo>
                      <a:pt x="134" y="396"/>
                      <a:pt x="134" y="396"/>
                      <a:pt x="134" y="396"/>
                    </a:cubicBezTo>
                    <a:cubicBezTo>
                      <a:pt x="141" y="396"/>
                      <a:pt x="141" y="389"/>
                      <a:pt x="141" y="389"/>
                    </a:cubicBezTo>
                    <a:cubicBezTo>
                      <a:pt x="141" y="396"/>
                      <a:pt x="148" y="396"/>
                      <a:pt x="148" y="396"/>
                    </a:cubicBezTo>
                    <a:cubicBezTo>
                      <a:pt x="155" y="396"/>
                      <a:pt x="155" y="396"/>
                      <a:pt x="155" y="396"/>
                    </a:cubicBezTo>
                    <a:lnTo>
                      <a:pt x="163" y="396"/>
                    </a:lnTo>
                    <a:cubicBezTo>
                      <a:pt x="163" y="396"/>
                      <a:pt x="163" y="403"/>
                      <a:pt x="170" y="403"/>
                    </a:cubicBezTo>
                    <a:cubicBezTo>
                      <a:pt x="177" y="403"/>
                      <a:pt x="177" y="410"/>
                      <a:pt x="177" y="410"/>
                    </a:cubicBezTo>
                    <a:cubicBezTo>
                      <a:pt x="177" y="417"/>
                      <a:pt x="170" y="417"/>
                      <a:pt x="170" y="417"/>
                    </a:cubicBezTo>
                    <a:cubicBezTo>
                      <a:pt x="170" y="417"/>
                      <a:pt x="170" y="417"/>
                      <a:pt x="170" y="424"/>
                    </a:cubicBezTo>
                    <a:cubicBezTo>
                      <a:pt x="170" y="424"/>
                      <a:pt x="170" y="424"/>
                      <a:pt x="163" y="424"/>
                    </a:cubicBezTo>
                    <a:cubicBezTo>
                      <a:pt x="163" y="424"/>
                      <a:pt x="163" y="424"/>
                      <a:pt x="163" y="431"/>
                    </a:cubicBezTo>
                    <a:lnTo>
                      <a:pt x="163" y="438"/>
                    </a:lnTo>
                    <a:cubicBezTo>
                      <a:pt x="163" y="438"/>
                      <a:pt x="163" y="438"/>
                      <a:pt x="163" y="445"/>
                    </a:cubicBezTo>
                    <a:cubicBezTo>
                      <a:pt x="155" y="445"/>
                      <a:pt x="155" y="445"/>
                      <a:pt x="155" y="452"/>
                    </a:cubicBezTo>
                    <a:cubicBezTo>
                      <a:pt x="155" y="452"/>
                      <a:pt x="155" y="452"/>
                      <a:pt x="148" y="452"/>
                    </a:cubicBezTo>
                    <a:cubicBezTo>
                      <a:pt x="148" y="452"/>
                      <a:pt x="148" y="452"/>
                      <a:pt x="148" y="460"/>
                    </a:cubicBezTo>
                    <a:cubicBezTo>
                      <a:pt x="148" y="460"/>
                      <a:pt x="148" y="452"/>
                      <a:pt x="141" y="452"/>
                    </a:cubicBezTo>
                    <a:cubicBezTo>
                      <a:pt x="141" y="460"/>
                      <a:pt x="141" y="460"/>
                      <a:pt x="141" y="460"/>
                    </a:cubicBezTo>
                    <a:cubicBezTo>
                      <a:pt x="141" y="460"/>
                      <a:pt x="141" y="460"/>
                      <a:pt x="134" y="460"/>
                    </a:cubicBezTo>
                    <a:cubicBezTo>
                      <a:pt x="141" y="460"/>
                      <a:pt x="134" y="467"/>
                      <a:pt x="134" y="467"/>
                    </a:cubicBezTo>
                    <a:cubicBezTo>
                      <a:pt x="141" y="474"/>
                      <a:pt x="134" y="474"/>
                      <a:pt x="134" y="474"/>
                    </a:cubicBezTo>
                    <a:cubicBezTo>
                      <a:pt x="134" y="481"/>
                      <a:pt x="127" y="481"/>
                      <a:pt x="127" y="481"/>
                    </a:cubicBezTo>
                    <a:cubicBezTo>
                      <a:pt x="127" y="481"/>
                      <a:pt x="134" y="481"/>
                      <a:pt x="134" y="474"/>
                    </a:cubicBezTo>
                    <a:lnTo>
                      <a:pt x="127" y="474"/>
                    </a:lnTo>
                    <a:cubicBezTo>
                      <a:pt x="127" y="474"/>
                      <a:pt x="127" y="474"/>
                      <a:pt x="127" y="481"/>
                    </a:cubicBezTo>
                    <a:cubicBezTo>
                      <a:pt x="170" y="523"/>
                      <a:pt x="233" y="551"/>
                      <a:pt x="297" y="551"/>
                    </a:cubicBezTo>
                    <a:cubicBezTo>
                      <a:pt x="417" y="551"/>
                      <a:pt x="516" y="460"/>
                      <a:pt x="537" y="347"/>
                    </a:cubicBezTo>
                    <a:cubicBezTo>
                      <a:pt x="537" y="339"/>
                      <a:pt x="537" y="339"/>
                      <a:pt x="537" y="339"/>
                    </a:cubicBezTo>
                    <a:cubicBezTo>
                      <a:pt x="537" y="332"/>
                      <a:pt x="530" y="332"/>
                      <a:pt x="530" y="332"/>
                    </a:cubicBezTo>
                    <a:cubicBezTo>
                      <a:pt x="530" y="332"/>
                      <a:pt x="530" y="332"/>
                      <a:pt x="530" y="325"/>
                    </a:cubicBezTo>
                    <a:cubicBezTo>
                      <a:pt x="530" y="325"/>
                      <a:pt x="530" y="325"/>
                      <a:pt x="530" y="318"/>
                    </a:cubicBezTo>
                    <a:lnTo>
                      <a:pt x="530" y="311"/>
                    </a:lnTo>
                    <a:cubicBezTo>
                      <a:pt x="530" y="311"/>
                      <a:pt x="530" y="311"/>
                      <a:pt x="523" y="311"/>
                    </a:cubicBezTo>
                    <a:cubicBezTo>
                      <a:pt x="523" y="304"/>
                      <a:pt x="523" y="304"/>
                      <a:pt x="523" y="304"/>
                    </a:cubicBezTo>
                    <a:cubicBezTo>
                      <a:pt x="516" y="304"/>
                      <a:pt x="516" y="304"/>
                      <a:pt x="516" y="304"/>
                    </a:cubicBezTo>
                    <a:cubicBezTo>
                      <a:pt x="516" y="304"/>
                      <a:pt x="516" y="304"/>
                      <a:pt x="523" y="304"/>
                    </a:cubicBezTo>
                    <a:lnTo>
                      <a:pt x="516" y="304"/>
                    </a:lnTo>
                    <a:lnTo>
                      <a:pt x="516" y="297"/>
                    </a:lnTo>
                    <a:cubicBezTo>
                      <a:pt x="516" y="297"/>
                      <a:pt x="516" y="297"/>
                      <a:pt x="516" y="290"/>
                    </a:cubicBezTo>
                    <a:cubicBezTo>
                      <a:pt x="516" y="297"/>
                      <a:pt x="516" y="297"/>
                      <a:pt x="509" y="297"/>
                    </a:cubicBezTo>
                    <a:cubicBezTo>
                      <a:pt x="509" y="290"/>
                      <a:pt x="509" y="290"/>
                      <a:pt x="509" y="290"/>
                    </a:cubicBezTo>
                    <a:cubicBezTo>
                      <a:pt x="509" y="290"/>
                      <a:pt x="509" y="290"/>
                      <a:pt x="509" y="297"/>
                    </a:cubicBezTo>
                    <a:cubicBezTo>
                      <a:pt x="509" y="297"/>
                      <a:pt x="509" y="297"/>
                      <a:pt x="502" y="297"/>
                    </a:cubicBezTo>
                    <a:lnTo>
                      <a:pt x="502" y="304"/>
                    </a:lnTo>
                    <a:cubicBezTo>
                      <a:pt x="495" y="304"/>
                      <a:pt x="495" y="304"/>
                      <a:pt x="495" y="304"/>
                    </a:cubicBezTo>
                    <a:lnTo>
                      <a:pt x="488" y="311"/>
                    </a:lnTo>
                    <a:cubicBezTo>
                      <a:pt x="481" y="311"/>
                      <a:pt x="481" y="311"/>
                      <a:pt x="481" y="311"/>
                    </a:cubicBezTo>
                    <a:cubicBezTo>
                      <a:pt x="481" y="311"/>
                      <a:pt x="481" y="311"/>
                      <a:pt x="481" y="318"/>
                    </a:cubicBezTo>
                    <a:lnTo>
                      <a:pt x="481" y="325"/>
                    </a:lnTo>
                    <a:cubicBezTo>
                      <a:pt x="481" y="325"/>
                      <a:pt x="481" y="325"/>
                      <a:pt x="481" y="332"/>
                    </a:cubicBezTo>
                    <a:cubicBezTo>
                      <a:pt x="481" y="332"/>
                      <a:pt x="481" y="332"/>
                      <a:pt x="474" y="332"/>
                    </a:cubicBezTo>
                    <a:cubicBezTo>
                      <a:pt x="474" y="325"/>
                      <a:pt x="474" y="325"/>
                      <a:pt x="466" y="325"/>
                    </a:cubicBezTo>
                    <a:cubicBezTo>
                      <a:pt x="466" y="325"/>
                      <a:pt x="466" y="325"/>
                      <a:pt x="466" y="318"/>
                    </a:cubicBezTo>
                    <a:lnTo>
                      <a:pt x="466" y="311"/>
                    </a:lnTo>
                    <a:cubicBezTo>
                      <a:pt x="466" y="311"/>
                      <a:pt x="466" y="304"/>
                      <a:pt x="459" y="304"/>
                    </a:cubicBezTo>
                    <a:cubicBezTo>
                      <a:pt x="459" y="297"/>
                      <a:pt x="459" y="297"/>
                      <a:pt x="459" y="297"/>
                    </a:cubicBezTo>
                    <a:cubicBezTo>
                      <a:pt x="466" y="297"/>
                      <a:pt x="459" y="297"/>
                      <a:pt x="459" y="297"/>
                    </a:cubicBezTo>
                    <a:cubicBezTo>
                      <a:pt x="452" y="297"/>
                      <a:pt x="452" y="297"/>
                      <a:pt x="452" y="297"/>
                    </a:cubicBezTo>
                    <a:cubicBezTo>
                      <a:pt x="452" y="297"/>
                      <a:pt x="452" y="297"/>
                      <a:pt x="452" y="290"/>
                    </a:cubicBezTo>
                    <a:cubicBezTo>
                      <a:pt x="452" y="297"/>
                      <a:pt x="452" y="290"/>
                      <a:pt x="452" y="290"/>
                    </a:cubicBezTo>
                    <a:cubicBezTo>
                      <a:pt x="445" y="290"/>
                      <a:pt x="445" y="290"/>
                      <a:pt x="445" y="290"/>
                    </a:cubicBezTo>
                    <a:cubicBezTo>
                      <a:pt x="445" y="283"/>
                      <a:pt x="445" y="283"/>
                      <a:pt x="445" y="283"/>
                    </a:cubicBezTo>
                    <a:cubicBezTo>
                      <a:pt x="445" y="283"/>
                      <a:pt x="438" y="290"/>
                      <a:pt x="438" y="283"/>
                    </a:cubicBezTo>
                    <a:lnTo>
                      <a:pt x="431" y="283"/>
                    </a:lnTo>
                    <a:cubicBezTo>
                      <a:pt x="431" y="290"/>
                      <a:pt x="431" y="290"/>
                      <a:pt x="431" y="290"/>
                    </a:cubicBezTo>
                    <a:lnTo>
                      <a:pt x="431" y="283"/>
                    </a:lnTo>
                    <a:cubicBezTo>
                      <a:pt x="424" y="283"/>
                      <a:pt x="424" y="283"/>
                      <a:pt x="424" y="283"/>
                    </a:cubicBezTo>
                    <a:cubicBezTo>
                      <a:pt x="417" y="283"/>
                      <a:pt x="417" y="283"/>
                      <a:pt x="417" y="283"/>
                    </a:cubicBezTo>
                    <a:lnTo>
                      <a:pt x="410" y="283"/>
                    </a:lnTo>
                    <a:cubicBezTo>
                      <a:pt x="410" y="283"/>
                      <a:pt x="403" y="283"/>
                      <a:pt x="403" y="276"/>
                    </a:cubicBezTo>
                    <a:cubicBezTo>
                      <a:pt x="403" y="276"/>
                      <a:pt x="403" y="276"/>
                      <a:pt x="403" y="269"/>
                    </a:cubicBezTo>
                    <a:cubicBezTo>
                      <a:pt x="396" y="269"/>
                      <a:pt x="396" y="269"/>
                      <a:pt x="396" y="269"/>
                    </a:cubicBezTo>
                    <a:cubicBezTo>
                      <a:pt x="396" y="269"/>
                      <a:pt x="396" y="269"/>
                      <a:pt x="396" y="276"/>
                    </a:cubicBezTo>
                    <a:cubicBezTo>
                      <a:pt x="396" y="276"/>
                      <a:pt x="396" y="276"/>
                      <a:pt x="396" y="283"/>
                    </a:cubicBezTo>
                    <a:cubicBezTo>
                      <a:pt x="396" y="283"/>
                      <a:pt x="396" y="283"/>
                      <a:pt x="403" y="283"/>
                    </a:cubicBezTo>
                    <a:cubicBezTo>
                      <a:pt x="403" y="283"/>
                      <a:pt x="403" y="283"/>
                      <a:pt x="396" y="283"/>
                    </a:cubicBezTo>
                    <a:lnTo>
                      <a:pt x="403" y="283"/>
                    </a:lnTo>
                    <a:cubicBezTo>
                      <a:pt x="396" y="283"/>
                      <a:pt x="396" y="283"/>
                      <a:pt x="403" y="283"/>
                    </a:cubicBezTo>
                    <a:lnTo>
                      <a:pt x="403" y="290"/>
                    </a:lnTo>
                    <a:cubicBezTo>
                      <a:pt x="403" y="283"/>
                      <a:pt x="403" y="283"/>
                      <a:pt x="403" y="283"/>
                    </a:cubicBezTo>
                    <a:lnTo>
                      <a:pt x="403" y="290"/>
                    </a:lnTo>
                    <a:cubicBezTo>
                      <a:pt x="410" y="290"/>
                      <a:pt x="410" y="290"/>
                      <a:pt x="410" y="290"/>
                    </a:cubicBezTo>
                    <a:cubicBezTo>
                      <a:pt x="417" y="283"/>
                      <a:pt x="417" y="283"/>
                      <a:pt x="417" y="283"/>
                    </a:cubicBezTo>
                    <a:lnTo>
                      <a:pt x="417" y="290"/>
                    </a:lnTo>
                    <a:lnTo>
                      <a:pt x="424" y="290"/>
                    </a:lnTo>
                    <a:cubicBezTo>
                      <a:pt x="424" y="290"/>
                      <a:pt x="424" y="290"/>
                      <a:pt x="424" y="297"/>
                    </a:cubicBezTo>
                    <a:cubicBezTo>
                      <a:pt x="424" y="304"/>
                      <a:pt x="424" y="304"/>
                      <a:pt x="424" y="304"/>
                    </a:cubicBezTo>
                    <a:cubicBezTo>
                      <a:pt x="417" y="304"/>
                      <a:pt x="417" y="304"/>
                      <a:pt x="417" y="304"/>
                    </a:cubicBezTo>
                    <a:lnTo>
                      <a:pt x="417" y="311"/>
                    </a:lnTo>
                    <a:cubicBezTo>
                      <a:pt x="410" y="311"/>
                      <a:pt x="410" y="311"/>
                      <a:pt x="410" y="311"/>
                    </a:cubicBezTo>
                    <a:lnTo>
                      <a:pt x="403" y="311"/>
                    </a:lnTo>
                    <a:cubicBezTo>
                      <a:pt x="403" y="318"/>
                      <a:pt x="403" y="318"/>
                      <a:pt x="396" y="318"/>
                    </a:cubicBezTo>
                    <a:lnTo>
                      <a:pt x="389" y="318"/>
                    </a:lnTo>
                    <a:cubicBezTo>
                      <a:pt x="382" y="325"/>
                      <a:pt x="382" y="325"/>
                      <a:pt x="382" y="318"/>
                    </a:cubicBezTo>
                    <a:cubicBezTo>
                      <a:pt x="382" y="318"/>
                      <a:pt x="382" y="318"/>
                      <a:pt x="382" y="311"/>
                    </a:cubicBezTo>
                    <a:cubicBezTo>
                      <a:pt x="382" y="311"/>
                      <a:pt x="375" y="311"/>
                      <a:pt x="375" y="304"/>
                    </a:cubicBezTo>
                    <a:cubicBezTo>
                      <a:pt x="375" y="304"/>
                      <a:pt x="375" y="304"/>
                      <a:pt x="368" y="297"/>
                    </a:cubicBezTo>
                    <a:cubicBezTo>
                      <a:pt x="368" y="297"/>
                      <a:pt x="368" y="297"/>
                      <a:pt x="368" y="290"/>
                    </a:cubicBezTo>
                    <a:cubicBezTo>
                      <a:pt x="368" y="283"/>
                      <a:pt x="361" y="283"/>
                      <a:pt x="361" y="283"/>
                    </a:cubicBezTo>
                    <a:cubicBezTo>
                      <a:pt x="361" y="276"/>
                      <a:pt x="361" y="276"/>
                      <a:pt x="361" y="276"/>
                    </a:cubicBezTo>
                    <a:cubicBezTo>
                      <a:pt x="361" y="269"/>
                      <a:pt x="353" y="269"/>
                      <a:pt x="353" y="269"/>
                    </a:cubicBezTo>
                    <a:cubicBezTo>
                      <a:pt x="353" y="269"/>
                      <a:pt x="353" y="269"/>
                      <a:pt x="361" y="262"/>
                    </a:cubicBezTo>
                    <a:cubicBezTo>
                      <a:pt x="361" y="254"/>
                      <a:pt x="361" y="254"/>
                      <a:pt x="361" y="254"/>
                    </a:cubicBezTo>
                    <a:cubicBezTo>
                      <a:pt x="361" y="254"/>
                      <a:pt x="361" y="254"/>
                      <a:pt x="353" y="254"/>
                    </a:cubicBezTo>
                    <a:cubicBezTo>
                      <a:pt x="353" y="254"/>
                      <a:pt x="353" y="254"/>
                      <a:pt x="346" y="254"/>
                    </a:cubicBezTo>
                    <a:cubicBezTo>
                      <a:pt x="346" y="254"/>
                      <a:pt x="346" y="247"/>
                      <a:pt x="346" y="254"/>
                    </a:cubicBezTo>
                    <a:cubicBezTo>
                      <a:pt x="346" y="254"/>
                      <a:pt x="346" y="254"/>
                      <a:pt x="339" y="254"/>
                    </a:cubicBezTo>
                    <a:cubicBezTo>
                      <a:pt x="339" y="247"/>
                      <a:pt x="339" y="247"/>
                      <a:pt x="339" y="247"/>
                    </a:cubicBezTo>
                    <a:cubicBezTo>
                      <a:pt x="332" y="247"/>
                      <a:pt x="332" y="247"/>
                      <a:pt x="332" y="247"/>
                    </a:cubicBezTo>
                    <a:cubicBezTo>
                      <a:pt x="339" y="247"/>
                      <a:pt x="339" y="247"/>
                      <a:pt x="332" y="247"/>
                    </a:cubicBezTo>
                    <a:lnTo>
                      <a:pt x="339" y="247"/>
                    </a:lnTo>
                    <a:lnTo>
                      <a:pt x="332" y="247"/>
                    </a:lnTo>
                    <a:cubicBezTo>
                      <a:pt x="332" y="240"/>
                      <a:pt x="332" y="240"/>
                      <a:pt x="332" y="240"/>
                    </a:cubicBezTo>
                    <a:cubicBezTo>
                      <a:pt x="332" y="240"/>
                      <a:pt x="332" y="240"/>
                      <a:pt x="339" y="240"/>
                    </a:cubicBezTo>
                    <a:cubicBezTo>
                      <a:pt x="332" y="240"/>
                      <a:pt x="332" y="240"/>
                      <a:pt x="332" y="240"/>
                    </a:cubicBezTo>
                    <a:lnTo>
                      <a:pt x="339" y="240"/>
                    </a:lnTo>
                    <a:lnTo>
                      <a:pt x="346" y="240"/>
                    </a:lnTo>
                    <a:cubicBezTo>
                      <a:pt x="346" y="240"/>
                      <a:pt x="346" y="240"/>
                      <a:pt x="339" y="240"/>
                    </a:cubicBezTo>
                    <a:cubicBezTo>
                      <a:pt x="339" y="240"/>
                      <a:pt x="339" y="240"/>
                      <a:pt x="339" y="233"/>
                    </a:cubicBezTo>
                    <a:lnTo>
                      <a:pt x="346" y="240"/>
                    </a:lnTo>
                    <a:lnTo>
                      <a:pt x="346" y="233"/>
                    </a:lnTo>
                    <a:cubicBezTo>
                      <a:pt x="346" y="240"/>
                      <a:pt x="346" y="240"/>
                      <a:pt x="346" y="240"/>
                    </a:cubicBezTo>
                    <a:cubicBezTo>
                      <a:pt x="346" y="233"/>
                      <a:pt x="346" y="233"/>
                      <a:pt x="346" y="233"/>
                    </a:cubicBezTo>
                    <a:lnTo>
                      <a:pt x="353" y="233"/>
                    </a:lnTo>
                    <a:cubicBezTo>
                      <a:pt x="353" y="233"/>
                      <a:pt x="353" y="233"/>
                      <a:pt x="361" y="233"/>
                    </a:cubicBezTo>
                    <a:cubicBezTo>
                      <a:pt x="361" y="233"/>
                      <a:pt x="361" y="240"/>
                      <a:pt x="368" y="240"/>
                    </a:cubicBezTo>
                    <a:lnTo>
                      <a:pt x="375" y="240"/>
                    </a:lnTo>
                    <a:lnTo>
                      <a:pt x="375" y="233"/>
                    </a:lnTo>
                    <a:cubicBezTo>
                      <a:pt x="375" y="226"/>
                      <a:pt x="375" y="226"/>
                      <a:pt x="375" y="226"/>
                    </a:cubicBezTo>
                    <a:lnTo>
                      <a:pt x="368" y="226"/>
                    </a:lnTo>
                    <a:lnTo>
                      <a:pt x="361" y="226"/>
                    </a:lnTo>
                    <a:cubicBezTo>
                      <a:pt x="361" y="226"/>
                      <a:pt x="368" y="226"/>
                      <a:pt x="368" y="219"/>
                    </a:cubicBezTo>
                    <a:cubicBezTo>
                      <a:pt x="368" y="219"/>
                      <a:pt x="368" y="219"/>
                      <a:pt x="361" y="219"/>
                    </a:cubicBezTo>
                    <a:cubicBezTo>
                      <a:pt x="353" y="219"/>
                      <a:pt x="353" y="219"/>
                      <a:pt x="353" y="219"/>
                    </a:cubicBezTo>
                    <a:cubicBezTo>
                      <a:pt x="353" y="219"/>
                      <a:pt x="361" y="219"/>
                      <a:pt x="361" y="226"/>
                    </a:cubicBezTo>
                    <a:cubicBezTo>
                      <a:pt x="361" y="226"/>
                      <a:pt x="361" y="226"/>
                      <a:pt x="353" y="226"/>
                    </a:cubicBezTo>
                    <a:cubicBezTo>
                      <a:pt x="353" y="219"/>
                      <a:pt x="353" y="219"/>
                      <a:pt x="353" y="219"/>
                    </a:cubicBezTo>
                    <a:cubicBezTo>
                      <a:pt x="353" y="219"/>
                      <a:pt x="353" y="219"/>
                      <a:pt x="346" y="219"/>
                    </a:cubicBezTo>
                    <a:cubicBezTo>
                      <a:pt x="346" y="219"/>
                      <a:pt x="346" y="219"/>
                      <a:pt x="353" y="219"/>
                    </a:cubicBezTo>
                    <a:cubicBezTo>
                      <a:pt x="346" y="219"/>
                      <a:pt x="346" y="219"/>
                      <a:pt x="346" y="219"/>
                    </a:cubicBezTo>
                    <a:cubicBezTo>
                      <a:pt x="346" y="219"/>
                      <a:pt x="339" y="219"/>
                      <a:pt x="346" y="219"/>
                    </a:cubicBezTo>
                    <a:cubicBezTo>
                      <a:pt x="346" y="226"/>
                      <a:pt x="346" y="226"/>
                      <a:pt x="346" y="226"/>
                    </a:cubicBezTo>
                    <a:cubicBezTo>
                      <a:pt x="346" y="226"/>
                      <a:pt x="346" y="226"/>
                      <a:pt x="339" y="226"/>
                    </a:cubicBezTo>
                    <a:cubicBezTo>
                      <a:pt x="339" y="226"/>
                      <a:pt x="339" y="226"/>
                      <a:pt x="339" y="233"/>
                    </a:cubicBezTo>
                    <a:cubicBezTo>
                      <a:pt x="339" y="240"/>
                      <a:pt x="339" y="240"/>
                      <a:pt x="339" y="240"/>
                    </a:cubicBezTo>
                    <a:lnTo>
                      <a:pt x="332" y="240"/>
                    </a:lnTo>
                    <a:cubicBezTo>
                      <a:pt x="332" y="240"/>
                      <a:pt x="332" y="240"/>
                      <a:pt x="325" y="240"/>
                    </a:cubicBezTo>
                    <a:cubicBezTo>
                      <a:pt x="325" y="240"/>
                      <a:pt x="325" y="240"/>
                      <a:pt x="325" y="247"/>
                    </a:cubicBezTo>
                    <a:cubicBezTo>
                      <a:pt x="325" y="247"/>
                      <a:pt x="325" y="247"/>
                      <a:pt x="325" y="254"/>
                    </a:cubicBezTo>
                    <a:lnTo>
                      <a:pt x="325" y="247"/>
                    </a:lnTo>
                    <a:cubicBezTo>
                      <a:pt x="325" y="247"/>
                      <a:pt x="325" y="247"/>
                      <a:pt x="318" y="254"/>
                    </a:cubicBezTo>
                    <a:cubicBezTo>
                      <a:pt x="318" y="247"/>
                      <a:pt x="318" y="247"/>
                      <a:pt x="318" y="247"/>
                    </a:cubicBezTo>
                    <a:lnTo>
                      <a:pt x="325" y="247"/>
                    </a:lnTo>
                    <a:lnTo>
                      <a:pt x="318" y="247"/>
                    </a:lnTo>
                    <a:cubicBezTo>
                      <a:pt x="318" y="247"/>
                      <a:pt x="318" y="247"/>
                      <a:pt x="318" y="240"/>
                    </a:cubicBezTo>
                    <a:cubicBezTo>
                      <a:pt x="318" y="247"/>
                      <a:pt x="318" y="240"/>
                      <a:pt x="318" y="240"/>
                    </a:cubicBezTo>
                    <a:lnTo>
                      <a:pt x="318" y="233"/>
                    </a:lnTo>
                    <a:cubicBezTo>
                      <a:pt x="318" y="233"/>
                      <a:pt x="318" y="233"/>
                      <a:pt x="311" y="233"/>
                    </a:cubicBezTo>
                    <a:lnTo>
                      <a:pt x="304" y="226"/>
                    </a:lnTo>
                    <a:cubicBezTo>
                      <a:pt x="297" y="226"/>
                      <a:pt x="297" y="226"/>
                      <a:pt x="297" y="226"/>
                    </a:cubicBezTo>
                    <a:lnTo>
                      <a:pt x="297" y="219"/>
                    </a:lnTo>
                    <a:lnTo>
                      <a:pt x="297" y="226"/>
                    </a:lnTo>
                    <a:cubicBezTo>
                      <a:pt x="297" y="233"/>
                      <a:pt x="297" y="233"/>
                      <a:pt x="297" y="233"/>
                    </a:cubicBezTo>
                    <a:lnTo>
                      <a:pt x="304" y="233"/>
                    </a:lnTo>
                    <a:cubicBezTo>
                      <a:pt x="311" y="240"/>
                      <a:pt x="311" y="240"/>
                      <a:pt x="311" y="240"/>
                    </a:cubicBezTo>
                    <a:lnTo>
                      <a:pt x="304" y="240"/>
                    </a:lnTo>
                    <a:cubicBezTo>
                      <a:pt x="311" y="240"/>
                      <a:pt x="311" y="240"/>
                      <a:pt x="311" y="240"/>
                    </a:cubicBezTo>
                    <a:cubicBezTo>
                      <a:pt x="311" y="240"/>
                      <a:pt x="311" y="240"/>
                      <a:pt x="311" y="247"/>
                    </a:cubicBezTo>
                    <a:cubicBezTo>
                      <a:pt x="311" y="247"/>
                      <a:pt x="311" y="247"/>
                      <a:pt x="304" y="247"/>
                    </a:cubicBezTo>
                    <a:lnTo>
                      <a:pt x="304" y="240"/>
                    </a:lnTo>
                    <a:cubicBezTo>
                      <a:pt x="304" y="240"/>
                      <a:pt x="304" y="240"/>
                      <a:pt x="297" y="240"/>
                    </a:cubicBezTo>
                    <a:cubicBezTo>
                      <a:pt x="297" y="233"/>
                      <a:pt x="297" y="240"/>
                      <a:pt x="297" y="233"/>
                    </a:cubicBezTo>
                    <a:cubicBezTo>
                      <a:pt x="297" y="233"/>
                      <a:pt x="297" y="233"/>
                      <a:pt x="290" y="233"/>
                    </a:cubicBezTo>
                    <a:lnTo>
                      <a:pt x="290" y="226"/>
                    </a:lnTo>
                    <a:lnTo>
                      <a:pt x="283" y="226"/>
                    </a:lnTo>
                    <a:cubicBezTo>
                      <a:pt x="283" y="226"/>
                      <a:pt x="283" y="233"/>
                      <a:pt x="276" y="233"/>
                    </a:cubicBezTo>
                    <a:cubicBezTo>
                      <a:pt x="276" y="226"/>
                      <a:pt x="276" y="233"/>
                      <a:pt x="276" y="233"/>
                    </a:cubicBezTo>
                    <a:cubicBezTo>
                      <a:pt x="276" y="233"/>
                      <a:pt x="276" y="226"/>
                      <a:pt x="269" y="233"/>
                    </a:cubicBezTo>
                    <a:cubicBezTo>
                      <a:pt x="269" y="240"/>
                      <a:pt x="262" y="233"/>
                      <a:pt x="262" y="240"/>
                    </a:cubicBezTo>
                    <a:cubicBezTo>
                      <a:pt x="262" y="240"/>
                      <a:pt x="262" y="240"/>
                      <a:pt x="262" y="247"/>
                    </a:cubicBezTo>
                    <a:lnTo>
                      <a:pt x="255" y="247"/>
                    </a:lnTo>
                    <a:cubicBezTo>
                      <a:pt x="255" y="247"/>
                      <a:pt x="255" y="247"/>
                      <a:pt x="255" y="254"/>
                    </a:cubicBezTo>
                    <a:lnTo>
                      <a:pt x="248" y="254"/>
                    </a:lnTo>
                    <a:cubicBezTo>
                      <a:pt x="248" y="254"/>
                      <a:pt x="248" y="254"/>
                      <a:pt x="240" y="254"/>
                    </a:cubicBezTo>
                    <a:cubicBezTo>
                      <a:pt x="240" y="247"/>
                      <a:pt x="240" y="247"/>
                      <a:pt x="240" y="247"/>
                    </a:cubicBezTo>
                    <a:cubicBezTo>
                      <a:pt x="233" y="247"/>
                      <a:pt x="240" y="247"/>
                      <a:pt x="240" y="247"/>
                    </a:cubicBezTo>
                    <a:lnTo>
                      <a:pt x="233" y="247"/>
                    </a:lnTo>
                    <a:cubicBezTo>
                      <a:pt x="233" y="247"/>
                      <a:pt x="233" y="247"/>
                      <a:pt x="240" y="247"/>
                    </a:cubicBezTo>
                    <a:cubicBezTo>
                      <a:pt x="240" y="247"/>
                      <a:pt x="240" y="247"/>
                      <a:pt x="233" y="247"/>
                    </a:cubicBezTo>
                    <a:lnTo>
                      <a:pt x="233" y="240"/>
                    </a:lnTo>
                    <a:cubicBezTo>
                      <a:pt x="240" y="240"/>
                      <a:pt x="240" y="240"/>
                      <a:pt x="240" y="233"/>
                    </a:cubicBezTo>
                    <a:cubicBezTo>
                      <a:pt x="240" y="233"/>
                      <a:pt x="240" y="233"/>
                      <a:pt x="233" y="233"/>
                    </a:cubicBezTo>
                    <a:lnTo>
                      <a:pt x="240" y="233"/>
                    </a:lnTo>
                    <a:cubicBezTo>
                      <a:pt x="240" y="226"/>
                      <a:pt x="240" y="226"/>
                      <a:pt x="240" y="226"/>
                    </a:cubicBezTo>
                    <a:lnTo>
                      <a:pt x="248" y="226"/>
                    </a:lnTo>
                    <a:cubicBezTo>
                      <a:pt x="248" y="226"/>
                      <a:pt x="255" y="233"/>
                      <a:pt x="255" y="226"/>
                    </a:cubicBezTo>
                    <a:lnTo>
                      <a:pt x="255" y="233"/>
                    </a:lnTo>
                    <a:cubicBezTo>
                      <a:pt x="255" y="226"/>
                      <a:pt x="255" y="226"/>
                      <a:pt x="255" y="226"/>
                    </a:cubicBezTo>
                    <a:cubicBezTo>
                      <a:pt x="262" y="226"/>
                      <a:pt x="262" y="226"/>
                      <a:pt x="262" y="226"/>
                    </a:cubicBezTo>
                    <a:lnTo>
                      <a:pt x="255" y="226"/>
                    </a:lnTo>
                    <a:cubicBezTo>
                      <a:pt x="255" y="226"/>
                      <a:pt x="255" y="226"/>
                      <a:pt x="262" y="219"/>
                    </a:cubicBezTo>
                    <a:cubicBezTo>
                      <a:pt x="262" y="226"/>
                      <a:pt x="262" y="226"/>
                      <a:pt x="262" y="226"/>
                    </a:cubicBezTo>
                    <a:lnTo>
                      <a:pt x="262" y="219"/>
                    </a:lnTo>
                    <a:cubicBezTo>
                      <a:pt x="255" y="219"/>
                      <a:pt x="262" y="219"/>
                      <a:pt x="255" y="219"/>
                    </a:cubicBezTo>
                    <a:cubicBezTo>
                      <a:pt x="255" y="212"/>
                      <a:pt x="255" y="212"/>
                      <a:pt x="255" y="212"/>
                    </a:cubicBezTo>
                    <a:lnTo>
                      <a:pt x="255" y="219"/>
                    </a:lnTo>
                    <a:cubicBezTo>
                      <a:pt x="255" y="212"/>
                      <a:pt x="255" y="212"/>
                      <a:pt x="248" y="212"/>
                    </a:cubicBezTo>
                    <a:lnTo>
                      <a:pt x="255" y="212"/>
                    </a:lnTo>
                    <a:cubicBezTo>
                      <a:pt x="255" y="212"/>
                      <a:pt x="255" y="212"/>
                      <a:pt x="255" y="205"/>
                    </a:cubicBezTo>
                    <a:cubicBezTo>
                      <a:pt x="255" y="205"/>
                      <a:pt x="255" y="205"/>
                      <a:pt x="262" y="205"/>
                    </a:cubicBezTo>
                    <a:lnTo>
                      <a:pt x="262" y="212"/>
                    </a:lnTo>
                    <a:cubicBezTo>
                      <a:pt x="262" y="205"/>
                      <a:pt x="262" y="212"/>
                      <a:pt x="262" y="212"/>
                    </a:cubicBezTo>
                    <a:cubicBezTo>
                      <a:pt x="262" y="205"/>
                      <a:pt x="262" y="205"/>
                      <a:pt x="262" y="205"/>
                    </a:cubicBezTo>
                    <a:cubicBezTo>
                      <a:pt x="262" y="205"/>
                      <a:pt x="262" y="205"/>
                      <a:pt x="269" y="205"/>
                    </a:cubicBezTo>
                    <a:cubicBezTo>
                      <a:pt x="269" y="198"/>
                      <a:pt x="269" y="198"/>
                      <a:pt x="269" y="198"/>
                    </a:cubicBezTo>
                    <a:lnTo>
                      <a:pt x="276" y="198"/>
                    </a:lnTo>
                    <a:cubicBezTo>
                      <a:pt x="276" y="198"/>
                      <a:pt x="276" y="191"/>
                      <a:pt x="283" y="198"/>
                    </a:cubicBezTo>
                    <a:cubicBezTo>
                      <a:pt x="283" y="198"/>
                      <a:pt x="283" y="198"/>
                      <a:pt x="283" y="191"/>
                    </a:cubicBezTo>
                    <a:cubicBezTo>
                      <a:pt x="283" y="191"/>
                      <a:pt x="283" y="191"/>
                      <a:pt x="283" y="198"/>
                    </a:cubicBezTo>
                    <a:cubicBezTo>
                      <a:pt x="283" y="198"/>
                      <a:pt x="283" y="198"/>
                      <a:pt x="283" y="191"/>
                    </a:cubicBezTo>
                    <a:cubicBezTo>
                      <a:pt x="283" y="191"/>
                      <a:pt x="283" y="191"/>
                      <a:pt x="290" y="191"/>
                    </a:cubicBezTo>
                    <a:lnTo>
                      <a:pt x="283" y="191"/>
                    </a:lnTo>
                    <a:cubicBezTo>
                      <a:pt x="283" y="191"/>
                      <a:pt x="283" y="191"/>
                      <a:pt x="283" y="184"/>
                    </a:cubicBezTo>
                    <a:cubicBezTo>
                      <a:pt x="283" y="184"/>
                      <a:pt x="283" y="184"/>
                      <a:pt x="290" y="184"/>
                    </a:cubicBezTo>
                    <a:lnTo>
                      <a:pt x="290" y="191"/>
                    </a:lnTo>
                    <a:lnTo>
                      <a:pt x="297" y="191"/>
                    </a:lnTo>
                    <a:lnTo>
                      <a:pt x="304" y="191"/>
                    </a:lnTo>
                    <a:cubicBezTo>
                      <a:pt x="304" y="191"/>
                      <a:pt x="304" y="191"/>
                      <a:pt x="311" y="191"/>
                    </a:cubicBezTo>
                    <a:lnTo>
                      <a:pt x="318" y="191"/>
                    </a:lnTo>
                    <a:cubicBezTo>
                      <a:pt x="318" y="184"/>
                      <a:pt x="318" y="191"/>
                      <a:pt x="318" y="184"/>
                    </a:cubicBezTo>
                    <a:lnTo>
                      <a:pt x="318" y="177"/>
                    </a:lnTo>
                    <a:cubicBezTo>
                      <a:pt x="325" y="177"/>
                      <a:pt x="325" y="177"/>
                      <a:pt x="325" y="177"/>
                    </a:cubicBezTo>
                    <a:cubicBezTo>
                      <a:pt x="325" y="177"/>
                      <a:pt x="325" y="177"/>
                      <a:pt x="325" y="184"/>
                    </a:cubicBezTo>
                    <a:cubicBezTo>
                      <a:pt x="325" y="184"/>
                      <a:pt x="325" y="184"/>
                      <a:pt x="325" y="177"/>
                    </a:cubicBezTo>
                    <a:cubicBezTo>
                      <a:pt x="325" y="177"/>
                      <a:pt x="325" y="177"/>
                      <a:pt x="332" y="177"/>
                    </a:cubicBezTo>
                    <a:lnTo>
                      <a:pt x="325" y="177"/>
                    </a:lnTo>
                    <a:cubicBezTo>
                      <a:pt x="325" y="177"/>
                      <a:pt x="325" y="177"/>
                      <a:pt x="325" y="170"/>
                    </a:cubicBezTo>
                    <a:cubicBezTo>
                      <a:pt x="332" y="170"/>
                      <a:pt x="332" y="170"/>
                      <a:pt x="332" y="170"/>
                    </a:cubicBezTo>
                    <a:lnTo>
                      <a:pt x="339" y="170"/>
                    </a:lnTo>
                    <a:lnTo>
                      <a:pt x="346" y="170"/>
                    </a:lnTo>
                    <a:lnTo>
                      <a:pt x="339" y="170"/>
                    </a:lnTo>
                    <a:lnTo>
                      <a:pt x="339" y="163"/>
                    </a:lnTo>
                    <a:lnTo>
                      <a:pt x="339" y="170"/>
                    </a:lnTo>
                    <a:cubicBezTo>
                      <a:pt x="339" y="170"/>
                      <a:pt x="339" y="170"/>
                      <a:pt x="332" y="170"/>
                    </a:cubicBezTo>
                    <a:cubicBezTo>
                      <a:pt x="325" y="170"/>
                      <a:pt x="325" y="170"/>
                      <a:pt x="325" y="170"/>
                    </a:cubicBezTo>
                    <a:cubicBezTo>
                      <a:pt x="318" y="170"/>
                      <a:pt x="318" y="163"/>
                      <a:pt x="318" y="163"/>
                    </a:cubicBezTo>
                    <a:cubicBezTo>
                      <a:pt x="318" y="163"/>
                      <a:pt x="318" y="163"/>
                      <a:pt x="318" y="156"/>
                    </a:cubicBezTo>
                    <a:lnTo>
                      <a:pt x="325" y="156"/>
                    </a:lnTo>
                    <a:lnTo>
                      <a:pt x="332" y="149"/>
                    </a:lnTo>
                    <a:cubicBezTo>
                      <a:pt x="332" y="141"/>
                      <a:pt x="332" y="141"/>
                      <a:pt x="332" y="141"/>
                    </a:cubicBezTo>
                    <a:cubicBezTo>
                      <a:pt x="332" y="141"/>
                      <a:pt x="332" y="141"/>
                      <a:pt x="325" y="141"/>
                    </a:cubicBezTo>
                    <a:cubicBezTo>
                      <a:pt x="325" y="141"/>
                      <a:pt x="325" y="141"/>
                      <a:pt x="325" y="149"/>
                    </a:cubicBezTo>
                    <a:cubicBezTo>
                      <a:pt x="318" y="149"/>
                      <a:pt x="318" y="149"/>
                      <a:pt x="318" y="149"/>
                    </a:cubicBezTo>
                    <a:cubicBezTo>
                      <a:pt x="318" y="149"/>
                      <a:pt x="318" y="149"/>
                      <a:pt x="318" y="156"/>
                    </a:cubicBezTo>
                    <a:cubicBezTo>
                      <a:pt x="311" y="156"/>
                      <a:pt x="311" y="156"/>
                      <a:pt x="311" y="156"/>
                    </a:cubicBezTo>
                    <a:cubicBezTo>
                      <a:pt x="311" y="163"/>
                      <a:pt x="311" y="163"/>
                      <a:pt x="311" y="163"/>
                    </a:cubicBezTo>
                    <a:cubicBezTo>
                      <a:pt x="311" y="170"/>
                      <a:pt x="311" y="170"/>
                      <a:pt x="311" y="170"/>
                    </a:cubicBezTo>
                    <a:lnTo>
                      <a:pt x="304" y="170"/>
                    </a:lnTo>
                    <a:cubicBezTo>
                      <a:pt x="311" y="170"/>
                      <a:pt x="311" y="170"/>
                      <a:pt x="311" y="170"/>
                    </a:cubicBezTo>
                    <a:lnTo>
                      <a:pt x="311" y="177"/>
                    </a:lnTo>
                    <a:lnTo>
                      <a:pt x="304" y="177"/>
                    </a:lnTo>
                    <a:lnTo>
                      <a:pt x="311" y="177"/>
                    </a:lnTo>
                    <a:cubicBezTo>
                      <a:pt x="304" y="177"/>
                      <a:pt x="304" y="177"/>
                      <a:pt x="304" y="177"/>
                    </a:cubicBezTo>
                    <a:cubicBezTo>
                      <a:pt x="304" y="184"/>
                      <a:pt x="304" y="184"/>
                      <a:pt x="304" y="184"/>
                    </a:cubicBezTo>
                    <a:cubicBezTo>
                      <a:pt x="304" y="184"/>
                      <a:pt x="304" y="184"/>
                      <a:pt x="297" y="184"/>
                    </a:cubicBezTo>
                    <a:cubicBezTo>
                      <a:pt x="297" y="184"/>
                      <a:pt x="297" y="184"/>
                      <a:pt x="297" y="177"/>
                    </a:cubicBezTo>
                    <a:cubicBezTo>
                      <a:pt x="297" y="177"/>
                      <a:pt x="297" y="177"/>
                      <a:pt x="290" y="177"/>
                    </a:cubicBezTo>
                    <a:cubicBezTo>
                      <a:pt x="290" y="177"/>
                      <a:pt x="290" y="177"/>
                      <a:pt x="290" y="170"/>
                    </a:cubicBezTo>
                    <a:lnTo>
                      <a:pt x="290" y="177"/>
                    </a:lnTo>
                    <a:cubicBezTo>
                      <a:pt x="283" y="177"/>
                      <a:pt x="283" y="177"/>
                      <a:pt x="283" y="177"/>
                    </a:cubicBezTo>
                    <a:cubicBezTo>
                      <a:pt x="276" y="177"/>
                      <a:pt x="276" y="177"/>
                      <a:pt x="276" y="177"/>
                    </a:cubicBezTo>
                    <a:lnTo>
                      <a:pt x="276" y="170"/>
                    </a:lnTo>
                    <a:cubicBezTo>
                      <a:pt x="276" y="170"/>
                      <a:pt x="276" y="170"/>
                      <a:pt x="276" y="177"/>
                    </a:cubicBezTo>
                    <a:cubicBezTo>
                      <a:pt x="276" y="170"/>
                      <a:pt x="276" y="170"/>
                      <a:pt x="276" y="170"/>
                    </a:cubicBezTo>
                    <a:lnTo>
                      <a:pt x="276" y="163"/>
                    </a:lnTo>
                    <a:cubicBezTo>
                      <a:pt x="276" y="170"/>
                      <a:pt x="276" y="163"/>
                      <a:pt x="276" y="163"/>
                    </a:cubicBezTo>
                    <a:lnTo>
                      <a:pt x="276" y="156"/>
                    </a:lnTo>
                    <a:cubicBezTo>
                      <a:pt x="283" y="156"/>
                      <a:pt x="283" y="156"/>
                      <a:pt x="283" y="156"/>
                    </a:cubicBezTo>
                    <a:cubicBezTo>
                      <a:pt x="283" y="156"/>
                      <a:pt x="283" y="156"/>
                      <a:pt x="290" y="156"/>
                    </a:cubicBezTo>
                    <a:cubicBezTo>
                      <a:pt x="290" y="156"/>
                      <a:pt x="290" y="156"/>
                      <a:pt x="290" y="149"/>
                    </a:cubicBezTo>
                    <a:cubicBezTo>
                      <a:pt x="297" y="149"/>
                      <a:pt x="297" y="149"/>
                      <a:pt x="297" y="149"/>
                    </a:cubicBezTo>
                    <a:cubicBezTo>
                      <a:pt x="297" y="141"/>
                      <a:pt x="297" y="141"/>
                      <a:pt x="297" y="141"/>
                    </a:cubicBezTo>
                    <a:cubicBezTo>
                      <a:pt x="297" y="134"/>
                      <a:pt x="304" y="134"/>
                      <a:pt x="304" y="134"/>
                    </a:cubicBezTo>
                    <a:cubicBezTo>
                      <a:pt x="311" y="134"/>
                      <a:pt x="311" y="134"/>
                      <a:pt x="311" y="134"/>
                    </a:cubicBezTo>
                    <a:cubicBezTo>
                      <a:pt x="311" y="134"/>
                      <a:pt x="311" y="134"/>
                      <a:pt x="311" y="127"/>
                    </a:cubicBezTo>
                    <a:cubicBezTo>
                      <a:pt x="311" y="127"/>
                      <a:pt x="311" y="127"/>
                      <a:pt x="318" y="127"/>
                    </a:cubicBezTo>
                    <a:cubicBezTo>
                      <a:pt x="318" y="127"/>
                      <a:pt x="318" y="127"/>
                      <a:pt x="318" y="120"/>
                    </a:cubicBezTo>
                    <a:cubicBezTo>
                      <a:pt x="318" y="127"/>
                      <a:pt x="318" y="127"/>
                      <a:pt x="325" y="127"/>
                    </a:cubicBezTo>
                    <a:cubicBezTo>
                      <a:pt x="325" y="120"/>
                      <a:pt x="325" y="120"/>
                      <a:pt x="325" y="120"/>
                    </a:cubicBezTo>
                    <a:cubicBezTo>
                      <a:pt x="332" y="120"/>
                      <a:pt x="332" y="120"/>
                      <a:pt x="332" y="120"/>
                    </a:cubicBezTo>
                    <a:cubicBezTo>
                      <a:pt x="339" y="120"/>
                      <a:pt x="339" y="120"/>
                      <a:pt x="339" y="120"/>
                    </a:cubicBezTo>
                    <a:cubicBezTo>
                      <a:pt x="339" y="120"/>
                      <a:pt x="339" y="120"/>
                      <a:pt x="346" y="120"/>
                    </a:cubicBezTo>
                    <a:cubicBezTo>
                      <a:pt x="346" y="120"/>
                      <a:pt x="346" y="120"/>
                      <a:pt x="339" y="120"/>
                    </a:cubicBezTo>
                    <a:cubicBezTo>
                      <a:pt x="339" y="127"/>
                      <a:pt x="339" y="127"/>
                      <a:pt x="346" y="127"/>
                    </a:cubicBezTo>
                    <a:cubicBezTo>
                      <a:pt x="346" y="127"/>
                      <a:pt x="346" y="127"/>
                      <a:pt x="353" y="127"/>
                    </a:cubicBezTo>
                    <a:lnTo>
                      <a:pt x="361" y="127"/>
                    </a:lnTo>
                    <a:cubicBezTo>
                      <a:pt x="361" y="127"/>
                      <a:pt x="361" y="127"/>
                      <a:pt x="368" y="127"/>
                    </a:cubicBezTo>
                    <a:lnTo>
                      <a:pt x="368" y="134"/>
                    </a:lnTo>
                    <a:cubicBezTo>
                      <a:pt x="368" y="134"/>
                      <a:pt x="368" y="134"/>
                      <a:pt x="375" y="134"/>
                    </a:cubicBezTo>
                    <a:cubicBezTo>
                      <a:pt x="375" y="141"/>
                      <a:pt x="375" y="141"/>
                      <a:pt x="375" y="141"/>
                    </a:cubicBezTo>
                    <a:cubicBezTo>
                      <a:pt x="368" y="141"/>
                      <a:pt x="361" y="141"/>
                      <a:pt x="353" y="141"/>
                    </a:cubicBezTo>
                    <a:lnTo>
                      <a:pt x="353" y="134"/>
                    </a:lnTo>
                    <a:cubicBezTo>
                      <a:pt x="353" y="141"/>
                      <a:pt x="353" y="141"/>
                      <a:pt x="353" y="141"/>
                    </a:cubicBezTo>
                    <a:cubicBezTo>
                      <a:pt x="361" y="141"/>
                      <a:pt x="361" y="141"/>
                      <a:pt x="353" y="141"/>
                    </a:cubicBezTo>
                    <a:cubicBezTo>
                      <a:pt x="353" y="149"/>
                      <a:pt x="361" y="149"/>
                      <a:pt x="361" y="149"/>
                    </a:cubicBezTo>
                    <a:cubicBezTo>
                      <a:pt x="368" y="156"/>
                      <a:pt x="368" y="156"/>
                      <a:pt x="368" y="149"/>
                    </a:cubicBezTo>
                    <a:cubicBezTo>
                      <a:pt x="361" y="149"/>
                      <a:pt x="361" y="149"/>
                      <a:pt x="361" y="149"/>
                    </a:cubicBezTo>
                    <a:cubicBezTo>
                      <a:pt x="368" y="149"/>
                      <a:pt x="368" y="149"/>
                      <a:pt x="368" y="149"/>
                    </a:cubicBezTo>
                    <a:cubicBezTo>
                      <a:pt x="368" y="149"/>
                      <a:pt x="368" y="149"/>
                      <a:pt x="375" y="149"/>
                    </a:cubicBezTo>
                    <a:cubicBezTo>
                      <a:pt x="375" y="149"/>
                      <a:pt x="375" y="149"/>
                      <a:pt x="375" y="141"/>
                    </a:cubicBezTo>
                    <a:cubicBezTo>
                      <a:pt x="382" y="141"/>
                      <a:pt x="382" y="141"/>
                      <a:pt x="382" y="141"/>
                    </a:cubicBezTo>
                    <a:cubicBezTo>
                      <a:pt x="382" y="141"/>
                      <a:pt x="382" y="141"/>
                      <a:pt x="382" y="134"/>
                    </a:cubicBezTo>
                    <a:cubicBezTo>
                      <a:pt x="382" y="134"/>
                      <a:pt x="382" y="134"/>
                      <a:pt x="382" y="127"/>
                    </a:cubicBezTo>
                    <a:lnTo>
                      <a:pt x="382" y="134"/>
                    </a:lnTo>
                    <a:cubicBezTo>
                      <a:pt x="382" y="134"/>
                      <a:pt x="389" y="134"/>
                      <a:pt x="389" y="127"/>
                    </a:cubicBezTo>
                    <a:cubicBezTo>
                      <a:pt x="389" y="134"/>
                      <a:pt x="389" y="134"/>
                      <a:pt x="389" y="134"/>
                    </a:cubicBezTo>
                    <a:cubicBezTo>
                      <a:pt x="389" y="134"/>
                      <a:pt x="389" y="134"/>
                      <a:pt x="382" y="134"/>
                    </a:cubicBezTo>
                    <a:cubicBezTo>
                      <a:pt x="389" y="134"/>
                      <a:pt x="389" y="141"/>
                      <a:pt x="389" y="141"/>
                    </a:cubicBezTo>
                    <a:cubicBezTo>
                      <a:pt x="389" y="141"/>
                      <a:pt x="389" y="141"/>
                      <a:pt x="396" y="141"/>
                    </a:cubicBezTo>
                    <a:cubicBezTo>
                      <a:pt x="396" y="134"/>
                      <a:pt x="396" y="134"/>
                      <a:pt x="396" y="134"/>
                    </a:cubicBezTo>
                    <a:lnTo>
                      <a:pt x="403" y="134"/>
                    </a:lnTo>
                    <a:cubicBezTo>
                      <a:pt x="403" y="134"/>
                      <a:pt x="403" y="134"/>
                      <a:pt x="403" y="127"/>
                    </a:cubicBezTo>
                    <a:lnTo>
                      <a:pt x="403" y="134"/>
                    </a:lnTo>
                    <a:cubicBezTo>
                      <a:pt x="410" y="134"/>
                      <a:pt x="403" y="127"/>
                      <a:pt x="410" y="127"/>
                    </a:cubicBezTo>
                    <a:cubicBezTo>
                      <a:pt x="410" y="127"/>
                      <a:pt x="410" y="127"/>
                      <a:pt x="410" y="134"/>
                    </a:cubicBezTo>
                    <a:cubicBezTo>
                      <a:pt x="410" y="134"/>
                      <a:pt x="410" y="134"/>
                      <a:pt x="417" y="127"/>
                    </a:cubicBezTo>
                    <a:cubicBezTo>
                      <a:pt x="417" y="127"/>
                      <a:pt x="417" y="134"/>
                      <a:pt x="417" y="127"/>
                    </a:cubicBezTo>
                    <a:cubicBezTo>
                      <a:pt x="417" y="127"/>
                      <a:pt x="417" y="127"/>
                      <a:pt x="424" y="127"/>
                    </a:cubicBezTo>
                    <a:cubicBezTo>
                      <a:pt x="424" y="134"/>
                      <a:pt x="424" y="134"/>
                      <a:pt x="424" y="134"/>
                    </a:cubicBezTo>
                    <a:lnTo>
                      <a:pt x="424" y="127"/>
                    </a:lnTo>
                    <a:cubicBezTo>
                      <a:pt x="431" y="127"/>
                      <a:pt x="431" y="127"/>
                      <a:pt x="431" y="127"/>
                    </a:cubicBezTo>
                    <a:cubicBezTo>
                      <a:pt x="431" y="127"/>
                      <a:pt x="431" y="127"/>
                      <a:pt x="438" y="127"/>
                    </a:cubicBezTo>
                    <a:cubicBezTo>
                      <a:pt x="438" y="127"/>
                      <a:pt x="445" y="127"/>
                      <a:pt x="452" y="134"/>
                    </a:cubicBezTo>
                    <a:lnTo>
                      <a:pt x="452" y="127"/>
                    </a:lnTo>
                    <a:cubicBezTo>
                      <a:pt x="445" y="127"/>
                      <a:pt x="452" y="127"/>
                      <a:pt x="445" y="127"/>
                    </a:cubicBezTo>
                    <a:cubicBezTo>
                      <a:pt x="445" y="120"/>
                      <a:pt x="445" y="120"/>
                      <a:pt x="445" y="120"/>
                    </a:cubicBezTo>
                    <a:cubicBezTo>
                      <a:pt x="445" y="120"/>
                      <a:pt x="445" y="113"/>
                      <a:pt x="452" y="113"/>
                    </a:cubicBezTo>
                    <a:cubicBezTo>
                      <a:pt x="445" y="106"/>
                      <a:pt x="438" y="99"/>
                      <a:pt x="431" y="99"/>
                    </a:cubicBezTo>
                    <a:cubicBezTo>
                      <a:pt x="424" y="99"/>
                      <a:pt x="424" y="99"/>
                      <a:pt x="424" y="99"/>
                    </a:cubicBezTo>
                    <a:cubicBezTo>
                      <a:pt x="424" y="99"/>
                      <a:pt x="424" y="99"/>
                      <a:pt x="417" y="99"/>
                    </a:cubicBezTo>
                    <a:cubicBezTo>
                      <a:pt x="417" y="99"/>
                      <a:pt x="417" y="99"/>
                      <a:pt x="417" y="106"/>
                    </a:cubicBezTo>
                    <a:cubicBezTo>
                      <a:pt x="417" y="106"/>
                      <a:pt x="417" y="106"/>
                      <a:pt x="424" y="106"/>
                    </a:cubicBezTo>
                    <a:cubicBezTo>
                      <a:pt x="417" y="106"/>
                      <a:pt x="417" y="106"/>
                      <a:pt x="417" y="106"/>
                    </a:cubicBezTo>
                    <a:cubicBezTo>
                      <a:pt x="410" y="106"/>
                      <a:pt x="410" y="106"/>
                      <a:pt x="410" y="106"/>
                    </a:cubicBezTo>
                    <a:cubicBezTo>
                      <a:pt x="410" y="106"/>
                      <a:pt x="410" y="99"/>
                      <a:pt x="417" y="99"/>
                    </a:cubicBezTo>
                    <a:cubicBezTo>
                      <a:pt x="417" y="99"/>
                      <a:pt x="417" y="99"/>
                      <a:pt x="417" y="92"/>
                    </a:cubicBezTo>
                    <a:lnTo>
                      <a:pt x="417" y="99"/>
                    </a:lnTo>
                    <a:cubicBezTo>
                      <a:pt x="424" y="92"/>
                      <a:pt x="424" y="92"/>
                      <a:pt x="424" y="92"/>
                    </a:cubicBezTo>
                    <a:cubicBezTo>
                      <a:pt x="389" y="71"/>
                      <a:pt x="346" y="57"/>
                      <a:pt x="297" y="57"/>
                    </a:cubicBezTo>
                    <a:cubicBezTo>
                      <a:pt x="262" y="57"/>
                      <a:pt x="226" y="71"/>
                      <a:pt x="191" y="85"/>
                    </a:cubicBezTo>
                    <a:close/>
                    <a:moveTo>
                      <a:pt x="198" y="92"/>
                    </a:moveTo>
                    <a:lnTo>
                      <a:pt x="198" y="92"/>
                    </a:lnTo>
                    <a:close/>
                    <a:moveTo>
                      <a:pt x="410" y="233"/>
                    </a:moveTo>
                    <a:lnTo>
                      <a:pt x="410" y="233"/>
                    </a:lnTo>
                    <a:cubicBezTo>
                      <a:pt x="410" y="233"/>
                      <a:pt x="410" y="233"/>
                      <a:pt x="403" y="233"/>
                    </a:cubicBezTo>
                    <a:cubicBezTo>
                      <a:pt x="410" y="233"/>
                      <a:pt x="410" y="233"/>
                      <a:pt x="410" y="233"/>
                    </a:cubicBezTo>
                    <a:lnTo>
                      <a:pt x="403" y="233"/>
                    </a:lnTo>
                    <a:cubicBezTo>
                      <a:pt x="403" y="226"/>
                      <a:pt x="403" y="226"/>
                      <a:pt x="403" y="226"/>
                    </a:cubicBezTo>
                    <a:lnTo>
                      <a:pt x="403" y="219"/>
                    </a:lnTo>
                    <a:lnTo>
                      <a:pt x="410" y="226"/>
                    </a:lnTo>
                    <a:cubicBezTo>
                      <a:pt x="410" y="219"/>
                      <a:pt x="410" y="219"/>
                      <a:pt x="410" y="219"/>
                    </a:cubicBezTo>
                    <a:cubicBezTo>
                      <a:pt x="410" y="219"/>
                      <a:pt x="410" y="219"/>
                      <a:pt x="403" y="219"/>
                    </a:cubicBezTo>
                    <a:cubicBezTo>
                      <a:pt x="403" y="219"/>
                      <a:pt x="403" y="219"/>
                      <a:pt x="396" y="219"/>
                    </a:cubicBezTo>
                    <a:lnTo>
                      <a:pt x="389" y="226"/>
                    </a:lnTo>
                    <a:lnTo>
                      <a:pt x="396" y="226"/>
                    </a:lnTo>
                    <a:cubicBezTo>
                      <a:pt x="396" y="226"/>
                      <a:pt x="389" y="233"/>
                      <a:pt x="396" y="233"/>
                    </a:cubicBezTo>
                    <a:cubicBezTo>
                      <a:pt x="396" y="233"/>
                      <a:pt x="396" y="233"/>
                      <a:pt x="396" y="240"/>
                    </a:cubicBezTo>
                    <a:lnTo>
                      <a:pt x="403" y="240"/>
                    </a:lnTo>
                    <a:cubicBezTo>
                      <a:pt x="396" y="240"/>
                      <a:pt x="396" y="240"/>
                      <a:pt x="396" y="240"/>
                    </a:cubicBezTo>
                    <a:cubicBezTo>
                      <a:pt x="396" y="247"/>
                      <a:pt x="396" y="247"/>
                      <a:pt x="396" y="247"/>
                    </a:cubicBezTo>
                    <a:cubicBezTo>
                      <a:pt x="396" y="247"/>
                      <a:pt x="396" y="247"/>
                      <a:pt x="403" y="247"/>
                    </a:cubicBezTo>
                    <a:cubicBezTo>
                      <a:pt x="403" y="254"/>
                      <a:pt x="403" y="254"/>
                      <a:pt x="410" y="254"/>
                    </a:cubicBezTo>
                    <a:cubicBezTo>
                      <a:pt x="410" y="247"/>
                      <a:pt x="410" y="247"/>
                      <a:pt x="410" y="247"/>
                    </a:cubicBezTo>
                    <a:cubicBezTo>
                      <a:pt x="410" y="240"/>
                      <a:pt x="410" y="240"/>
                      <a:pt x="410" y="240"/>
                    </a:cubicBezTo>
                    <a:cubicBezTo>
                      <a:pt x="410" y="233"/>
                      <a:pt x="410" y="233"/>
                      <a:pt x="410" y="233"/>
                    </a:cubicBezTo>
                    <a:cubicBezTo>
                      <a:pt x="410" y="233"/>
                      <a:pt x="410" y="233"/>
                      <a:pt x="410" y="240"/>
                    </a:cubicBezTo>
                    <a:cubicBezTo>
                      <a:pt x="410" y="233"/>
                      <a:pt x="410" y="233"/>
                      <a:pt x="410" y="233"/>
                    </a:cubicBezTo>
                    <a:close/>
                    <a:moveTo>
                      <a:pt x="332" y="233"/>
                    </a:moveTo>
                    <a:lnTo>
                      <a:pt x="332" y="233"/>
                    </a:lnTo>
                    <a:close/>
                    <a:moveTo>
                      <a:pt x="417" y="106"/>
                    </a:moveTo>
                    <a:lnTo>
                      <a:pt x="417" y="106"/>
                    </a:lnTo>
                    <a:cubicBezTo>
                      <a:pt x="417" y="113"/>
                      <a:pt x="417" y="106"/>
                      <a:pt x="417" y="113"/>
                    </a:cubicBezTo>
                    <a:lnTo>
                      <a:pt x="417" y="120"/>
                    </a:lnTo>
                    <a:cubicBezTo>
                      <a:pt x="417" y="120"/>
                      <a:pt x="417" y="120"/>
                      <a:pt x="410" y="120"/>
                    </a:cubicBezTo>
                    <a:lnTo>
                      <a:pt x="410" y="113"/>
                    </a:lnTo>
                    <a:cubicBezTo>
                      <a:pt x="403" y="113"/>
                      <a:pt x="403" y="113"/>
                      <a:pt x="403" y="113"/>
                    </a:cubicBezTo>
                    <a:cubicBezTo>
                      <a:pt x="410" y="113"/>
                      <a:pt x="410" y="113"/>
                      <a:pt x="410" y="113"/>
                    </a:cubicBezTo>
                    <a:cubicBezTo>
                      <a:pt x="410" y="113"/>
                      <a:pt x="410" y="113"/>
                      <a:pt x="403" y="106"/>
                    </a:cubicBezTo>
                    <a:lnTo>
                      <a:pt x="410" y="106"/>
                    </a:lnTo>
                    <a:lnTo>
                      <a:pt x="417" y="106"/>
                    </a:lnTo>
                    <a:close/>
                    <a:moveTo>
                      <a:pt x="332" y="71"/>
                    </a:moveTo>
                    <a:lnTo>
                      <a:pt x="332" y="71"/>
                    </a:lnTo>
                    <a:cubicBezTo>
                      <a:pt x="325" y="71"/>
                      <a:pt x="325" y="71"/>
                      <a:pt x="325" y="71"/>
                    </a:cubicBezTo>
                    <a:cubicBezTo>
                      <a:pt x="325" y="71"/>
                      <a:pt x="325" y="71"/>
                      <a:pt x="318" y="71"/>
                    </a:cubicBezTo>
                    <a:cubicBezTo>
                      <a:pt x="318" y="71"/>
                      <a:pt x="318" y="71"/>
                      <a:pt x="325" y="71"/>
                    </a:cubicBezTo>
                    <a:cubicBezTo>
                      <a:pt x="318" y="71"/>
                      <a:pt x="311" y="71"/>
                      <a:pt x="311" y="71"/>
                    </a:cubicBezTo>
                    <a:cubicBezTo>
                      <a:pt x="311" y="71"/>
                      <a:pt x="311" y="71"/>
                      <a:pt x="311" y="64"/>
                    </a:cubicBezTo>
                    <a:cubicBezTo>
                      <a:pt x="318" y="64"/>
                      <a:pt x="318" y="64"/>
                      <a:pt x="318" y="64"/>
                    </a:cubicBezTo>
                    <a:cubicBezTo>
                      <a:pt x="318" y="71"/>
                      <a:pt x="318" y="64"/>
                      <a:pt x="325" y="71"/>
                    </a:cubicBezTo>
                    <a:lnTo>
                      <a:pt x="325" y="64"/>
                    </a:lnTo>
                    <a:cubicBezTo>
                      <a:pt x="325" y="64"/>
                      <a:pt x="325" y="64"/>
                      <a:pt x="325" y="71"/>
                    </a:cubicBezTo>
                    <a:cubicBezTo>
                      <a:pt x="325" y="64"/>
                      <a:pt x="325" y="64"/>
                      <a:pt x="332" y="64"/>
                    </a:cubicBezTo>
                    <a:cubicBezTo>
                      <a:pt x="332" y="64"/>
                      <a:pt x="332" y="71"/>
                      <a:pt x="339" y="71"/>
                    </a:cubicBezTo>
                    <a:cubicBezTo>
                      <a:pt x="332" y="71"/>
                      <a:pt x="332" y="71"/>
                      <a:pt x="332" y="71"/>
                    </a:cubicBezTo>
                    <a:close/>
                    <a:moveTo>
                      <a:pt x="311" y="71"/>
                    </a:moveTo>
                    <a:lnTo>
                      <a:pt x="311" y="71"/>
                    </a:lnTo>
                    <a:cubicBezTo>
                      <a:pt x="318" y="71"/>
                      <a:pt x="318" y="71"/>
                      <a:pt x="318" y="71"/>
                    </a:cubicBezTo>
                    <a:lnTo>
                      <a:pt x="318" y="78"/>
                    </a:lnTo>
                    <a:cubicBezTo>
                      <a:pt x="311" y="78"/>
                      <a:pt x="311" y="78"/>
                      <a:pt x="311" y="78"/>
                    </a:cubicBezTo>
                    <a:cubicBezTo>
                      <a:pt x="311" y="85"/>
                      <a:pt x="311" y="85"/>
                      <a:pt x="311" y="85"/>
                    </a:cubicBezTo>
                    <a:cubicBezTo>
                      <a:pt x="304" y="85"/>
                      <a:pt x="304" y="85"/>
                      <a:pt x="304" y="85"/>
                    </a:cubicBezTo>
                    <a:cubicBezTo>
                      <a:pt x="304" y="85"/>
                      <a:pt x="304" y="85"/>
                      <a:pt x="311" y="85"/>
                    </a:cubicBezTo>
                    <a:cubicBezTo>
                      <a:pt x="304" y="85"/>
                      <a:pt x="304" y="78"/>
                      <a:pt x="304" y="78"/>
                    </a:cubicBezTo>
                    <a:lnTo>
                      <a:pt x="304" y="85"/>
                    </a:lnTo>
                    <a:cubicBezTo>
                      <a:pt x="297" y="85"/>
                      <a:pt x="297" y="78"/>
                      <a:pt x="297" y="78"/>
                    </a:cubicBezTo>
                    <a:cubicBezTo>
                      <a:pt x="304" y="78"/>
                      <a:pt x="304" y="78"/>
                      <a:pt x="304" y="78"/>
                    </a:cubicBezTo>
                    <a:cubicBezTo>
                      <a:pt x="304" y="78"/>
                      <a:pt x="304" y="78"/>
                      <a:pt x="297" y="78"/>
                    </a:cubicBezTo>
                    <a:cubicBezTo>
                      <a:pt x="297" y="78"/>
                      <a:pt x="297" y="78"/>
                      <a:pt x="297" y="71"/>
                    </a:cubicBezTo>
                    <a:cubicBezTo>
                      <a:pt x="297" y="71"/>
                      <a:pt x="297" y="71"/>
                      <a:pt x="290" y="71"/>
                    </a:cubicBezTo>
                    <a:cubicBezTo>
                      <a:pt x="290" y="71"/>
                      <a:pt x="290" y="71"/>
                      <a:pt x="297" y="71"/>
                    </a:cubicBezTo>
                    <a:cubicBezTo>
                      <a:pt x="297" y="71"/>
                      <a:pt x="297" y="71"/>
                      <a:pt x="304" y="71"/>
                    </a:cubicBezTo>
                    <a:lnTo>
                      <a:pt x="311" y="71"/>
                    </a:lnTo>
                    <a:close/>
                    <a:moveTo>
                      <a:pt x="262" y="205"/>
                    </a:moveTo>
                    <a:lnTo>
                      <a:pt x="262" y="205"/>
                    </a:lnTo>
                    <a:lnTo>
                      <a:pt x="269" y="205"/>
                    </a:lnTo>
                    <a:cubicBezTo>
                      <a:pt x="262" y="205"/>
                      <a:pt x="262" y="205"/>
                      <a:pt x="262" y="205"/>
                    </a:cubicBezTo>
                    <a:cubicBezTo>
                      <a:pt x="255" y="205"/>
                      <a:pt x="255" y="205"/>
                      <a:pt x="255" y="205"/>
                    </a:cubicBezTo>
                    <a:cubicBezTo>
                      <a:pt x="255" y="205"/>
                      <a:pt x="255" y="205"/>
                      <a:pt x="248" y="205"/>
                    </a:cubicBezTo>
                    <a:cubicBezTo>
                      <a:pt x="255" y="205"/>
                      <a:pt x="255" y="205"/>
                      <a:pt x="255" y="205"/>
                    </a:cubicBezTo>
                    <a:lnTo>
                      <a:pt x="255" y="198"/>
                    </a:lnTo>
                    <a:lnTo>
                      <a:pt x="255" y="205"/>
                    </a:lnTo>
                    <a:cubicBezTo>
                      <a:pt x="255" y="198"/>
                      <a:pt x="248" y="198"/>
                      <a:pt x="248" y="198"/>
                    </a:cubicBezTo>
                    <a:lnTo>
                      <a:pt x="255" y="198"/>
                    </a:lnTo>
                    <a:cubicBezTo>
                      <a:pt x="255" y="191"/>
                      <a:pt x="255" y="191"/>
                      <a:pt x="255" y="191"/>
                    </a:cubicBezTo>
                    <a:cubicBezTo>
                      <a:pt x="255" y="191"/>
                      <a:pt x="255" y="191"/>
                      <a:pt x="248" y="191"/>
                    </a:cubicBezTo>
                    <a:lnTo>
                      <a:pt x="248" y="184"/>
                    </a:lnTo>
                    <a:cubicBezTo>
                      <a:pt x="248" y="177"/>
                      <a:pt x="248" y="177"/>
                      <a:pt x="248" y="177"/>
                    </a:cubicBezTo>
                    <a:lnTo>
                      <a:pt x="255" y="177"/>
                    </a:lnTo>
                    <a:lnTo>
                      <a:pt x="248" y="177"/>
                    </a:lnTo>
                    <a:cubicBezTo>
                      <a:pt x="255" y="177"/>
                      <a:pt x="255" y="177"/>
                      <a:pt x="255" y="177"/>
                    </a:cubicBezTo>
                    <a:cubicBezTo>
                      <a:pt x="255" y="184"/>
                      <a:pt x="255" y="184"/>
                      <a:pt x="255" y="184"/>
                    </a:cubicBezTo>
                    <a:cubicBezTo>
                      <a:pt x="255" y="191"/>
                      <a:pt x="255" y="191"/>
                      <a:pt x="255" y="191"/>
                    </a:cubicBezTo>
                    <a:cubicBezTo>
                      <a:pt x="262" y="191"/>
                      <a:pt x="262" y="191"/>
                      <a:pt x="262" y="191"/>
                    </a:cubicBezTo>
                    <a:cubicBezTo>
                      <a:pt x="262" y="198"/>
                      <a:pt x="262" y="198"/>
                      <a:pt x="262" y="198"/>
                    </a:cubicBezTo>
                    <a:lnTo>
                      <a:pt x="269" y="198"/>
                    </a:lnTo>
                    <a:cubicBezTo>
                      <a:pt x="269" y="198"/>
                      <a:pt x="262" y="198"/>
                      <a:pt x="262" y="205"/>
                    </a:cubicBezTo>
                    <a:close/>
                    <a:moveTo>
                      <a:pt x="248" y="184"/>
                    </a:moveTo>
                    <a:lnTo>
                      <a:pt x="248" y="184"/>
                    </a:lnTo>
                    <a:close/>
                    <a:moveTo>
                      <a:pt x="248" y="191"/>
                    </a:moveTo>
                    <a:lnTo>
                      <a:pt x="248" y="191"/>
                    </a:lnTo>
                    <a:cubicBezTo>
                      <a:pt x="248" y="191"/>
                      <a:pt x="248" y="191"/>
                      <a:pt x="240" y="191"/>
                    </a:cubicBezTo>
                    <a:cubicBezTo>
                      <a:pt x="248" y="191"/>
                      <a:pt x="248" y="198"/>
                      <a:pt x="248" y="198"/>
                    </a:cubicBezTo>
                    <a:cubicBezTo>
                      <a:pt x="240" y="198"/>
                      <a:pt x="240" y="198"/>
                      <a:pt x="240" y="198"/>
                    </a:cubicBezTo>
                    <a:cubicBezTo>
                      <a:pt x="233" y="198"/>
                      <a:pt x="233" y="205"/>
                      <a:pt x="233" y="205"/>
                    </a:cubicBezTo>
                    <a:cubicBezTo>
                      <a:pt x="233" y="198"/>
                      <a:pt x="233" y="198"/>
                      <a:pt x="233" y="198"/>
                    </a:cubicBezTo>
                    <a:cubicBezTo>
                      <a:pt x="233" y="198"/>
                      <a:pt x="233" y="198"/>
                      <a:pt x="240" y="198"/>
                    </a:cubicBezTo>
                    <a:cubicBezTo>
                      <a:pt x="233" y="198"/>
                      <a:pt x="233" y="198"/>
                      <a:pt x="233" y="191"/>
                    </a:cubicBezTo>
                    <a:cubicBezTo>
                      <a:pt x="233" y="191"/>
                      <a:pt x="233" y="191"/>
                      <a:pt x="240" y="191"/>
                    </a:cubicBezTo>
                    <a:cubicBezTo>
                      <a:pt x="240" y="191"/>
                      <a:pt x="240" y="191"/>
                      <a:pt x="240" y="184"/>
                    </a:cubicBezTo>
                    <a:cubicBezTo>
                      <a:pt x="240" y="191"/>
                      <a:pt x="240" y="191"/>
                      <a:pt x="240" y="191"/>
                    </a:cubicBezTo>
                    <a:cubicBezTo>
                      <a:pt x="240" y="191"/>
                      <a:pt x="248" y="184"/>
                      <a:pt x="248" y="191"/>
                    </a:cubicBezTo>
                    <a:close/>
                    <a:moveTo>
                      <a:pt x="233" y="269"/>
                    </a:moveTo>
                    <a:lnTo>
                      <a:pt x="233" y="269"/>
                    </a:lnTo>
                    <a:lnTo>
                      <a:pt x="233" y="262"/>
                    </a:lnTo>
                    <a:lnTo>
                      <a:pt x="240" y="262"/>
                    </a:lnTo>
                    <a:lnTo>
                      <a:pt x="248" y="254"/>
                    </a:lnTo>
                    <a:lnTo>
                      <a:pt x="255" y="254"/>
                    </a:lnTo>
                    <a:cubicBezTo>
                      <a:pt x="255" y="254"/>
                      <a:pt x="255" y="254"/>
                      <a:pt x="262" y="254"/>
                    </a:cubicBezTo>
                    <a:lnTo>
                      <a:pt x="269" y="254"/>
                    </a:lnTo>
                    <a:cubicBezTo>
                      <a:pt x="269" y="254"/>
                      <a:pt x="269" y="254"/>
                      <a:pt x="269" y="247"/>
                    </a:cubicBezTo>
                    <a:cubicBezTo>
                      <a:pt x="276" y="247"/>
                      <a:pt x="276" y="254"/>
                      <a:pt x="276" y="254"/>
                    </a:cubicBezTo>
                    <a:lnTo>
                      <a:pt x="276" y="247"/>
                    </a:lnTo>
                    <a:cubicBezTo>
                      <a:pt x="283" y="247"/>
                      <a:pt x="283" y="247"/>
                      <a:pt x="283" y="247"/>
                    </a:cubicBezTo>
                    <a:lnTo>
                      <a:pt x="283" y="254"/>
                    </a:lnTo>
                    <a:lnTo>
                      <a:pt x="290" y="247"/>
                    </a:lnTo>
                    <a:cubicBezTo>
                      <a:pt x="290" y="247"/>
                      <a:pt x="290" y="247"/>
                      <a:pt x="290" y="254"/>
                    </a:cubicBezTo>
                    <a:cubicBezTo>
                      <a:pt x="290" y="247"/>
                      <a:pt x="290" y="247"/>
                      <a:pt x="290" y="247"/>
                    </a:cubicBezTo>
                    <a:cubicBezTo>
                      <a:pt x="290" y="254"/>
                      <a:pt x="290" y="254"/>
                      <a:pt x="290" y="254"/>
                    </a:cubicBezTo>
                    <a:lnTo>
                      <a:pt x="290" y="262"/>
                    </a:lnTo>
                    <a:cubicBezTo>
                      <a:pt x="297" y="262"/>
                      <a:pt x="297" y="262"/>
                      <a:pt x="297" y="262"/>
                    </a:cubicBezTo>
                    <a:cubicBezTo>
                      <a:pt x="297" y="262"/>
                      <a:pt x="297" y="262"/>
                      <a:pt x="304" y="262"/>
                    </a:cubicBezTo>
                    <a:cubicBezTo>
                      <a:pt x="304" y="269"/>
                      <a:pt x="304" y="269"/>
                      <a:pt x="304" y="269"/>
                    </a:cubicBezTo>
                    <a:lnTo>
                      <a:pt x="311" y="269"/>
                    </a:lnTo>
                    <a:lnTo>
                      <a:pt x="318" y="269"/>
                    </a:lnTo>
                    <a:cubicBezTo>
                      <a:pt x="318" y="262"/>
                      <a:pt x="318" y="262"/>
                      <a:pt x="325" y="262"/>
                    </a:cubicBezTo>
                    <a:lnTo>
                      <a:pt x="325" y="269"/>
                    </a:lnTo>
                    <a:cubicBezTo>
                      <a:pt x="332" y="269"/>
                      <a:pt x="332" y="269"/>
                      <a:pt x="332" y="269"/>
                    </a:cubicBezTo>
                    <a:lnTo>
                      <a:pt x="339" y="269"/>
                    </a:lnTo>
                    <a:cubicBezTo>
                      <a:pt x="339" y="269"/>
                      <a:pt x="339" y="269"/>
                      <a:pt x="346" y="269"/>
                    </a:cubicBezTo>
                    <a:cubicBezTo>
                      <a:pt x="353" y="269"/>
                      <a:pt x="353" y="269"/>
                      <a:pt x="353" y="269"/>
                    </a:cubicBezTo>
                    <a:cubicBezTo>
                      <a:pt x="353" y="269"/>
                      <a:pt x="353" y="269"/>
                      <a:pt x="361" y="276"/>
                    </a:cubicBezTo>
                    <a:cubicBezTo>
                      <a:pt x="353" y="276"/>
                      <a:pt x="353" y="276"/>
                      <a:pt x="353" y="276"/>
                    </a:cubicBezTo>
                    <a:cubicBezTo>
                      <a:pt x="353" y="283"/>
                      <a:pt x="353" y="283"/>
                      <a:pt x="353" y="283"/>
                    </a:cubicBezTo>
                    <a:lnTo>
                      <a:pt x="361" y="290"/>
                    </a:lnTo>
                    <a:lnTo>
                      <a:pt x="361" y="297"/>
                    </a:lnTo>
                    <a:cubicBezTo>
                      <a:pt x="368" y="297"/>
                      <a:pt x="361" y="304"/>
                      <a:pt x="368" y="304"/>
                    </a:cubicBezTo>
                    <a:cubicBezTo>
                      <a:pt x="368" y="311"/>
                      <a:pt x="368" y="311"/>
                      <a:pt x="375" y="318"/>
                    </a:cubicBezTo>
                    <a:lnTo>
                      <a:pt x="375" y="311"/>
                    </a:lnTo>
                    <a:lnTo>
                      <a:pt x="375" y="318"/>
                    </a:lnTo>
                    <a:cubicBezTo>
                      <a:pt x="375" y="318"/>
                      <a:pt x="375" y="318"/>
                      <a:pt x="382" y="318"/>
                    </a:cubicBezTo>
                    <a:lnTo>
                      <a:pt x="382" y="325"/>
                    </a:lnTo>
                    <a:cubicBezTo>
                      <a:pt x="389" y="325"/>
                      <a:pt x="389" y="325"/>
                      <a:pt x="389" y="325"/>
                    </a:cubicBezTo>
                    <a:cubicBezTo>
                      <a:pt x="396" y="325"/>
                      <a:pt x="396" y="325"/>
                      <a:pt x="396" y="325"/>
                    </a:cubicBezTo>
                    <a:lnTo>
                      <a:pt x="403" y="325"/>
                    </a:lnTo>
                    <a:cubicBezTo>
                      <a:pt x="403" y="325"/>
                      <a:pt x="403" y="325"/>
                      <a:pt x="403" y="332"/>
                    </a:cubicBezTo>
                    <a:lnTo>
                      <a:pt x="396" y="332"/>
                    </a:lnTo>
                    <a:cubicBezTo>
                      <a:pt x="396" y="332"/>
                      <a:pt x="396" y="332"/>
                      <a:pt x="396" y="339"/>
                    </a:cubicBezTo>
                    <a:cubicBezTo>
                      <a:pt x="396" y="347"/>
                      <a:pt x="396" y="347"/>
                      <a:pt x="389" y="347"/>
                    </a:cubicBezTo>
                    <a:cubicBezTo>
                      <a:pt x="389" y="347"/>
                      <a:pt x="389" y="347"/>
                      <a:pt x="389" y="354"/>
                    </a:cubicBezTo>
                    <a:lnTo>
                      <a:pt x="382" y="354"/>
                    </a:lnTo>
                    <a:cubicBezTo>
                      <a:pt x="382" y="361"/>
                      <a:pt x="375" y="361"/>
                      <a:pt x="375" y="361"/>
                    </a:cubicBezTo>
                    <a:cubicBezTo>
                      <a:pt x="375" y="368"/>
                      <a:pt x="375" y="368"/>
                      <a:pt x="375" y="368"/>
                    </a:cubicBezTo>
                    <a:lnTo>
                      <a:pt x="368" y="368"/>
                    </a:lnTo>
                    <a:lnTo>
                      <a:pt x="368" y="375"/>
                    </a:lnTo>
                    <a:cubicBezTo>
                      <a:pt x="368" y="375"/>
                      <a:pt x="368" y="375"/>
                      <a:pt x="368" y="382"/>
                    </a:cubicBezTo>
                    <a:cubicBezTo>
                      <a:pt x="375" y="389"/>
                      <a:pt x="375" y="389"/>
                      <a:pt x="375" y="389"/>
                    </a:cubicBezTo>
                    <a:cubicBezTo>
                      <a:pt x="375" y="396"/>
                      <a:pt x="375" y="396"/>
                      <a:pt x="375" y="396"/>
                    </a:cubicBezTo>
                    <a:lnTo>
                      <a:pt x="375" y="403"/>
                    </a:lnTo>
                    <a:cubicBezTo>
                      <a:pt x="375" y="403"/>
                      <a:pt x="375" y="403"/>
                      <a:pt x="368" y="403"/>
                    </a:cubicBezTo>
                    <a:cubicBezTo>
                      <a:pt x="361" y="410"/>
                      <a:pt x="361" y="410"/>
                      <a:pt x="361" y="410"/>
                    </a:cubicBezTo>
                    <a:lnTo>
                      <a:pt x="361" y="417"/>
                    </a:lnTo>
                    <a:lnTo>
                      <a:pt x="361" y="424"/>
                    </a:lnTo>
                    <a:cubicBezTo>
                      <a:pt x="361" y="424"/>
                      <a:pt x="353" y="424"/>
                      <a:pt x="353" y="431"/>
                    </a:cubicBezTo>
                    <a:lnTo>
                      <a:pt x="353" y="438"/>
                    </a:lnTo>
                    <a:lnTo>
                      <a:pt x="346" y="438"/>
                    </a:lnTo>
                    <a:cubicBezTo>
                      <a:pt x="346" y="445"/>
                      <a:pt x="339" y="445"/>
                      <a:pt x="339" y="452"/>
                    </a:cubicBezTo>
                    <a:cubicBezTo>
                      <a:pt x="332" y="452"/>
                      <a:pt x="332" y="452"/>
                      <a:pt x="332" y="452"/>
                    </a:cubicBezTo>
                    <a:cubicBezTo>
                      <a:pt x="325" y="452"/>
                      <a:pt x="325" y="452"/>
                      <a:pt x="325" y="452"/>
                    </a:cubicBezTo>
                    <a:lnTo>
                      <a:pt x="318" y="452"/>
                    </a:lnTo>
                    <a:cubicBezTo>
                      <a:pt x="318" y="460"/>
                      <a:pt x="318" y="452"/>
                      <a:pt x="318" y="452"/>
                    </a:cubicBezTo>
                    <a:cubicBezTo>
                      <a:pt x="318" y="460"/>
                      <a:pt x="318" y="460"/>
                      <a:pt x="318" y="460"/>
                    </a:cubicBezTo>
                    <a:cubicBezTo>
                      <a:pt x="311" y="460"/>
                      <a:pt x="311" y="452"/>
                      <a:pt x="311" y="452"/>
                    </a:cubicBezTo>
                    <a:cubicBezTo>
                      <a:pt x="311" y="445"/>
                      <a:pt x="311" y="445"/>
                      <a:pt x="311" y="445"/>
                    </a:cubicBezTo>
                    <a:cubicBezTo>
                      <a:pt x="311" y="445"/>
                      <a:pt x="311" y="438"/>
                      <a:pt x="304" y="438"/>
                    </a:cubicBezTo>
                    <a:cubicBezTo>
                      <a:pt x="304" y="431"/>
                      <a:pt x="304" y="431"/>
                      <a:pt x="304" y="431"/>
                    </a:cubicBezTo>
                    <a:cubicBezTo>
                      <a:pt x="304" y="431"/>
                      <a:pt x="304" y="431"/>
                      <a:pt x="304" y="424"/>
                    </a:cubicBezTo>
                    <a:cubicBezTo>
                      <a:pt x="304" y="417"/>
                      <a:pt x="297" y="417"/>
                      <a:pt x="297" y="417"/>
                    </a:cubicBezTo>
                    <a:lnTo>
                      <a:pt x="297" y="410"/>
                    </a:lnTo>
                    <a:cubicBezTo>
                      <a:pt x="297" y="403"/>
                      <a:pt x="297" y="403"/>
                      <a:pt x="297" y="403"/>
                    </a:cubicBezTo>
                    <a:lnTo>
                      <a:pt x="297" y="396"/>
                    </a:lnTo>
                    <a:cubicBezTo>
                      <a:pt x="297" y="389"/>
                      <a:pt x="297" y="389"/>
                      <a:pt x="297" y="389"/>
                    </a:cubicBezTo>
                    <a:cubicBezTo>
                      <a:pt x="297" y="382"/>
                      <a:pt x="297" y="382"/>
                      <a:pt x="297" y="382"/>
                    </a:cubicBezTo>
                    <a:cubicBezTo>
                      <a:pt x="297" y="382"/>
                      <a:pt x="297" y="382"/>
                      <a:pt x="297" y="375"/>
                    </a:cubicBezTo>
                    <a:lnTo>
                      <a:pt x="297" y="368"/>
                    </a:lnTo>
                    <a:cubicBezTo>
                      <a:pt x="290" y="368"/>
                      <a:pt x="290" y="368"/>
                      <a:pt x="290" y="368"/>
                    </a:cubicBezTo>
                    <a:cubicBezTo>
                      <a:pt x="290" y="361"/>
                      <a:pt x="290" y="361"/>
                      <a:pt x="290" y="361"/>
                    </a:cubicBezTo>
                    <a:cubicBezTo>
                      <a:pt x="283" y="361"/>
                      <a:pt x="283" y="361"/>
                      <a:pt x="283" y="361"/>
                    </a:cubicBezTo>
                    <a:cubicBezTo>
                      <a:pt x="290" y="361"/>
                      <a:pt x="290" y="361"/>
                      <a:pt x="290" y="354"/>
                    </a:cubicBezTo>
                    <a:lnTo>
                      <a:pt x="290" y="347"/>
                    </a:lnTo>
                    <a:cubicBezTo>
                      <a:pt x="283" y="347"/>
                      <a:pt x="290" y="347"/>
                      <a:pt x="283" y="347"/>
                    </a:cubicBezTo>
                    <a:cubicBezTo>
                      <a:pt x="283" y="347"/>
                      <a:pt x="276" y="347"/>
                      <a:pt x="276" y="339"/>
                    </a:cubicBezTo>
                    <a:cubicBezTo>
                      <a:pt x="276" y="339"/>
                      <a:pt x="276" y="339"/>
                      <a:pt x="269" y="339"/>
                    </a:cubicBezTo>
                    <a:cubicBezTo>
                      <a:pt x="262" y="339"/>
                      <a:pt x="262" y="339"/>
                      <a:pt x="262" y="339"/>
                    </a:cubicBezTo>
                    <a:lnTo>
                      <a:pt x="255" y="347"/>
                    </a:lnTo>
                    <a:lnTo>
                      <a:pt x="255" y="339"/>
                    </a:lnTo>
                    <a:cubicBezTo>
                      <a:pt x="255" y="339"/>
                      <a:pt x="255" y="339"/>
                      <a:pt x="255" y="347"/>
                    </a:cubicBezTo>
                    <a:cubicBezTo>
                      <a:pt x="255" y="347"/>
                      <a:pt x="255" y="339"/>
                      <a:pt x="248" y="339"/>
                    </a:cubicBezTo>
                    <a:cubicBezTo>
                      <a:pt x="248" y="347"/>
                      <a:pt x="248" y="347"/>
                      <a:pt x="248" y="347"/>
                    </a:cubicBezTo>
                    <a:cubicBezTo>
                      <a:pt x="240" y="347"/>
                      <a:pt x="240" y="347"/>
                      <a:pt x="240" y="347"/>
                    </a:cubicBezTo>
                    <a:cubicBezTo>
                      <a:pt x="233" y="339"/>
                      <a:pt x="233" y="339"/>
                      <a:pt x="233" y="339"/>
                    </a:cubicBezTo>
                    <a:cubicBezTo>
                      <a:pt x="226" y="339"/>
                      <a:pt x="226" y="339"/>
                      <a:pt x="226" y="339"/>
                    </a:cubicBezTo>
                    <a:cubicBezTo>
                      <a:pt x="226" y="332"/>
                      <a:pt x="226" y="332"/>
                      <a:pt x="226" y="332"/>
                    </a:cubicBezTo>
                    <a:cubicBezTo>
                      <a:pt x="226" y="332"/>
                      <a:pt x="219" y="332"/>
                      <a:pt x="219" y="325"/>
                    </a:cubicBezTo>
                    <a:cubicBezTo>
                      <a:pt x="219" y="325"/>
                      <a:pt x="219" y="325"/>
                      <a:pt x="212" y="325"/>
                    </a:cubicBezTo>
                    <a:cubicBezTo>
                      <a:pt x="212" y="318"/>
                      <a:pt x="212" y="318"/>
                      <a:pt x="212" y="318"/>
                    </a:cubicBezTo>
                    <a:cubicBezTo>
                      <a:pt x="219" y="318"/>
                      <a:pt x="219" y="318"/>
                      <a:pt x="219" y="318"/>
                    </a:cubicBezTo>
                    <a:cubicBezTo>
                      <a:pt x="212" y="318"/>
                      <a:pt x="212" y="318"/>
                      <a:pt x="212" y="318"/>
                    </a:cubicBezTo>
                    <a:lnTo>
                      <a:pt x="219" y="311"/>
                    </a:lnTo>
                    <a:lnTo>
                      <a:pt x="219" y="304"/>
                    </a:lnTo>
                    <a:cubicBezTo>
                      <a:pt x="219" y="304"/>
                      <a:pt x="219" y="297"/>
                      <a:pt x="212" y="297"/>
                    </a:cubicBezTo>
                    <a:cubicBezTo>
                      <a:pt x="219" y="297"/>
                      <a:pt x="219" y="297"/>
                      <a:pt x="219" y="297"/>
                    </a:cubicBezTo>
                    <a:cubicBezTo>
                      <a:pt x="219" y="290"/>
                      <a:pt x="219" y="290"/>
                      <a:pt x="219" y="290"/>
                    </a:cubicBezTo>
                    <a:cubicBezTo>
                      <a:pt x="219" y="283"/>
                      <a:pt x="219" y="283"/>
                      <a:pt x="219" y="283"/>
                    </a:cubicBezTo>
                    <a:lnTo>
                      <a:pt x="226" y="283"/>
                    </a:lnTo>
                    <a:lnTo>
                      <a:pt x="226" y="276"/>
                    </a:lnTo>
                    <a:cubicBezTo>
                      <a:pt x="233" y="276"/>
                      <a:pt x="233" y="276"/>
                      <a:pt x="233" y="276"/>
                    </a:cubicBezTo>
                    <a:cubicBezTo>
                      <a:pt x="233" y="269"/>
                      <a:pt x="233" y="269"/>
                      <a:pt x="233" y="269"/>
                    </a:cubicBezTo>
                    <a:close/>
                    <a:moveTo>
                      <a:pt x="219" y="149"/>
                    </a:moveTo>
                    <a:lnTo>
                      <a:pt x="219" y="149"/>
                    </a:lnTo>
                    <a:cubicBezTo>
                      <a:pt x="219" y="149"/>
                      <a:pt x="219" y="149"/>
                      <a:pt x="219" y="156"/>
                    </a:cubicBezTo>
                    <a:cubicBezTo>
                      <a:pt x="212" y="156"/>
                      <a:pt x="212" y="156"/>
                      <a:pt x="212" y="156"/>
                    </a:cubicBezTo>
                    <a:lnTo>
                      <a:pt x="205" y="156"/>
                    </a:lnTo>
                    <a:lnTo>
                      <a:pt x="198" y="156"/>
                    </a:lnTo>
                    <a:cubicBezTo>
                      <a:pt x="198" y="149"/>
                      <a:pt x="205" y="149"/>
                      <a:pt x="205" y="149"/>
                    </a:cubicBezTo>
                    <a:cubicBezTo>
                      <a:pt x="198" y="149"/>
                      <a:pt x="198" y="149"/>
                      <a:pt x="198" y="149"/>
                    </a:cubicBezTo>
                    <a:cubicBezTo>
                      <a:pt x="198" y="149"/>
                      <a:pt x="198" y="149"/>
                      <a:pt x="205" y="149"/>
                    </a:cubicBezTo>
                    <a:cubicBezTo>
                      <a:pt x="198" y="149"/>
                      <a:pt x="198" y="149"/>
                      <a:pt x="198" y="141"/>
                    </a:cubicBezTo>
                    <a:cubicBezTo>
                      <a:pt x="198" y="141"/>
                      <a:pt x="198" y="149"/>
                      <a:pt x="198" y="141"/>
                    </a:cubicBezTo>
                    <a:lnTo>
                      <a:pt x="205" y="141"/>
                    </a:lnTo>
                    <a:cubicBezTo>
                      <a:pt x="205" y="149"/>
                      <a:pt x="205" y="149"/>
                      <a:pt x="205" y="149"/>
                    </a:cubicBezTo>
                    <a:cubicBezTo>
                      <a:pt x="205" y="141"/>
                      <a:pt x="205" y="141"/>
                      <a:pt x="205" y="141"/>
                    </a:cubicBezTo>
                    <a:lnTo>
                      <a:pt x="212" y="141"/>
                    </a:lnTo>
                    <a:cubicBezTo>
                      <a:pt x="212" y="141"/>
                      <a:pt x="212" y="141"/>
                      <a:pt x="219" y="141"/>
                    </a:cubicBezTo>
                    <a:lnTo>
                      <a:pt x="226" y="141"/>
                    </a:lnTo>
                    <a:cubicBezTo>
                      <a:pt x="226" y="149"/>
                      <a:pt x="226" y="149"/>
                      <a:pt x="226" y="149"/>
                    </a:cubicBezTo>
                    <a:cubicBezTo>
                      <a:pt x="226" y="149"/>
                      <a:pt x="226" y="149"/>
                      <a:pt x="219" y="149"/>
                    </a:cubicBezTo>
                    <a:close/>
                    <a:moveTo>
                      <a:pt x="283" y="347"/>
                    </a:moveTo>
                    <a:lnTo>
                      <a:pt x="283" y="347"/>
                    </a:lnTo>
                    <a:close/>
                    <a:moveTo>
                      <a:pt x="382" y="417"/>
                    </a:moveTo>
                    <a:lnTo>
                      <a:pt x="382" y="417"/>
                    </a:lnTo>
                    <a:lnTo>
                      <a:pt x="382" y="410"/>
                    </a:lnTo>
                    <a:cubicBezTo>
                      <a:pt x="382" y="410"/>
                      <a:pt x="382" y="410"/>
                      <a:pt x="382" y="403"/>
                    </a:cubicBezTo>
                    <a:cubicBezTo>
                      <a:pt x="389" y="403"/>
                      <a:pt x="389" y="403"/>
                      <a:pt x="389" y="403"/>
                    </a:cubicBezTo>
                    <a:cubicBezTo>
                      <a:pt x="389" y="396"/>
                      <a:pt x="389" y="396"/>
                      <a:pt x="389" y="396"/>
                    </a:cubicBezTo>
                    <a:cubicBezTo>
                      <a:pt x="389" y="396"/>
                      <a:pt x="389" y="396"/>
                      <a:pt x="396" y="396"/>
                    </a:cubicBezTo>
                    <a:cubicBezTo>
                      <a:pt x="396" y="396"/>
                      <a:pt x="396" y="396"/>
                      <a:pt x="396" y="389"/>
                    </a:cubicBezTo>
                    <a:cubicBezTo>
                      <a:pt x="396" y="389"/>
                      <a:pt x="396" y="389"/>
                      <a:pt x="396" y="396"/>
                    </a:cubicBezTo>
                    <a:cubicBezTo>
                      <a:pt x="403" y="396"/>
                      <a:pt x="396" y="396"/>
                      <a:pt x="403" y="396"/>
                    </a:cubicBezTo>
                    <a:cubicBezTo>
                      <a:pt x="403" y="396"/>
                      <a:pt x="403" y="396"/>
                      <a:pt x="403" y="403"/>
                    </a:cubicBezTo>
                    <a:cubicBezTo>
                      <a:pt x="396" y="403"/>
                      <a:pt x="396" y="403"/>
                      <a:pt x="396" y="403"/>
                    </a:cubicBezTo>
                    <a:lnTo>
                      <a:pt x="396" y="410"/>
                    </a:lnTo>
                    <a:cubicBezTo>
                      <a:pt x="396" y="410"/>
                      <a:pt x="396" y="417"/>
                      <a:pt x="396" y="424"/>
                    </a:cubicBezTo>
                    <a:cubicBezTo>
                      <a:pt x="396" y="424"/>
                      <a:pt x="389" y="424"/>
                      <a:pt x="389" y="431"/>
                    </a:cubicBezTo>
                    <a:cubicBezTo>
                      <a:pt x="382" y="431"/>
                      <a:pt x="382" y="431"/>
                      <a:pt x="382" y="424"/>
                    </a:cubicBezTo>
                    <a:cubicBezTo>
                      <a:pt x="382" y="424"/>
                      <a:pt x="382" y="424"/>
                      <a:pt x="382" y="417"/>
                    </a:cubicBezTo>
                    <a:close/>
                    <a:moveTo>
                      <a:pt x="353" y="254"/>
                    </a:moveTo>
                    <a:lnTo>
                      <a:pt x="353" y="254"/>
                    </a:lnTo>
                    <a:close/>
                    <a:moveTo>
                      <a:pt x="332" y="254"/>
                    </a:moveTo>
                    <a:lnTo>
                      <a:pt x="332" y="254"/>
                    </a:lnTo>
                    <a:cubicBezTo>
                      <a:pt x="325" y="254"/>
                      <a:pt x="325" y="254"/>
                      <a:pt x="325" y="254"/>
                    </a:cubicBezTo>
                    <a:cubicBezTo>
                      <a:pt x="332" y="254"/>
                      <a:pt x="332" y="254"/>
                      <a:pt x="332" y="254"/>
                    </a:cubicBezTo>
                    <a:close/>
                    <a:moveTo>
                      <a:pt x="304" y="247"/>
                    </a:moveTo>
                    <a:lnTo>
                      <a:pt x="304" y="247"/>
                    </a:lnTo>
                    <a:lnTo>
                      <a:pt x="304" y="254"/>
                    </a:lnTo>
                    <a:cubicBezTo>
                      <a:pt x="304" y="247"/>
                      <a:pt x="297" y="247"/>
                      <a:pt x="297" y="247"/>
                    </a:cubicBezTo>
                    <a:lnTo>
                      <a:pt x="304" y="247"/>
                    </a:lnTo>
                    <a:close/>
                    <a:moveTo>
                      <a:pt x="290" y="240"/>
                    </a:moveTo>
                    <a:lnTo>
                      <a:pt x="290" y="240"/>
                    </a:lnTo>
                    <a:cubicBezTo>
                      <a:pt x="283" y="240"/>
                      <a:pt x="283" y="247"/>
                      <a:pt x="283" y="247"/>
                    </a:cubicBezTo>
                    <a:cubicBezTo>
                      <a:pt x="283" y="240"/>
                      <a:pt x="283" y="240"/>
                      <a:pt x="283" y="240"/>
                    </a:cubicBezTo>
                    <a:cubicBezTo>
                      <a:pt x="283" y="240"/>
                      <a:pt x="283" y="240"/>
                      <a:pt x="290" y="240"/>
                    </a:cubicBezTo>
                    <a:close/>
                    <a:moveTo>
                      <a:pt x="290" y="233"/>
                    </a:moveTo>
                    <a:lnTo>
                      <a:pt x="290" y="233"/>
                    </a:lnTo>
                    <a:cubicBezTo>
                      <a:pt x="283" y="233"/>
                      <a:pt x="283" y="233"/>
                      <a:pt x="283" y="233"/>
                    </a:cubicBezTo>
                    <a:lnTo>
                      <a:pt x="290" y="233"/>
                    </a:lnTo>
                    <a:close/>
                    <a:moveTo>
                      <a:pt x="205" y="106"/>
                    </a:moveTo>
                    <a:lnTo>
                      <a:pt x="205" y="106"/>
                    </a:lnTo>
                    <a:lnTo>
                      <a:pt x="198" y="106"/>
                    </a:lnTo>
                    <a:cubicBezTo>
                      <a:pt x="198" y="106"/>
                      <a:pt x="198" y="106"/>
                      <a:pt x="198" y="99"/>
                    </a:cubicBezTo>
                    <a:cubicBezTo>
                      <a:pt x="198" y="99"/>
                      <a:pt x="198" y="99"/>
                      <a:pt x="205" y="99"/>
                    </a:cubicBezTo>
                    <a:cubicBezTo>
                      <a:pt x="205" y="99"/>
                      <a:pt x="198" y="99"/>
                      <a:pt x="198" y="106"/>
                    </a:cubicBezTo>
                    <a:cubicBezTo>
                      <a:pt x="205" y="106"/>
                      <a:pt x="205" y="106"/>
                      <a:pt x="205" y="106"/>
                    </a:cubicBezTo>
                    <a:close/>
                    <a:moveTo>
                      <a:pt x="198" y="99"/>
                    </a:moveTo>
                    <a:lnTo>
                      <a:pt x="198" y="99"/>
                    </a:lnTo>
                    <a:close/>
                    <a:moveTo>
                      <a:pt x="191" y="99"/>
                    </a:moveTo>
                    <a:lnTo>
                      <a:pt x="191" y="99"/>
                    </a:lnTo>
                    <a:lnTo>
                      <a:pt x="198" y="99"/>
                    </a:lnTo>
                    <a:lnTo>
                      <a:pt x="191" y="99"/>
                    </a:lnTo>
                    <a:close/>
                    <a:moveTo>
                      <a:pt x="198" y="92"/>
                    </a:moveTo>
                    <a:lnTo>
                      <a:pt x="198" y="92"/>
                    </a:lnTo>
                    <a:lnTo>
                      <a:pt x="198" y="85"/>
                    </a:lnTo>
                    <a:lnTo>
                      <a:pt x="198" y="92"/>
                    </a:lnTo>
                    <a:close/>
                    <a:moveTo>
                      <a:pt x="198" y="92"/>
                    </a:moveTo>
                    <a:lnTo>
                      <a:pt x="198" y="92"/>
                    </a:lnTo>
                    <a:close/>
                    <a:moveTo>
                      <a:pt x="198" y="92"/>
                    </a:moveTo>
                    <a:lnTo>
                      <a:pt x="198" y="92"/>
                    </a:lnTo>
                    <a:close/>
                    <a:moveTo>
                      <a:pt x="198" y="92"/>
                    </a:moveTo>
                    <a:lnTo>
                      <a:pt x="198" y="92"/>
                    </a:lnTo>
                    <a:close/>
                    <a:moveTo>
                      <a:pt x="198" y="113"/>
                    </a:moveTo>
                    <a:lnTo>
                      <a:pt x="198" y="113"/>
                    </a:lnTo>
                    <a:close/>
                    <a:moveTo>
                      <a:pt x="155" y="177"/>
                    </a:moveTo>
                    <a:lnTo>
                      <a:pt x="155" y="177"/>
                    </a:lnTo>
                    <a:close/>
                    <a:moveTo>
                      <a:pt x="134" y="240"/>
                    </a:moveTo>
                    <a:lnTo>
                      <a:pt x="134" y="240"/>
                    </a:lnTo>
                    <a:cubicBezTo>
                      <a:pt x="134" y="233"/>
                      <a:pt x="134" y="233"/>
                      <a:pt x="134" y="233"/>
                    </a:cubicBezTo>
                    <a:lnTo>
                      <a:pt x="134" y="240"/>
                    </a:lnTo>
                    <a:lnTo>
                      <a:pt x="134" y="233"/>
                    </a:lnTo>
                    <a:cubicBezTo>
                      <a:pt x="127" y="233"/>
                      <a:pt x="127" y="233"/>
                      <a:pt x="127" y="233"/>
                    </a:cubicBezTo>
                    <a:lnTo>
                      <a:pt x="120" y="233"/>
                    </a:lnTo>
                    <a:lnTo>
                      <a:pt x="127" y="233"/>
                    </a:lnTo>
                    <a:cubicBezTo>
                      <a:pt x="127" y="226"/>
                      <a:pt x="127" y="226"/>
                      <a:pt x="127" y="226"/>
                    </a:cubicBezTo>
                    <a:cubicBezTo>
                      <a:pt x="127" y="226"/>
                      <a:pt x="127" y="226"/>
                      <a:pt x="127" y="219"/>
                    </a:cubicBezTo>
                    <a:lnTo>
                      <a:pt x="134" y="219"/>
                    </a:lnTo>
                    <a:cubicBezTo>
                      <a:pt x="134" y="226"/>
                      <a:pt x="127" y="226"/>
                      <a:pt x="127" y="226"/>
                    </a:cubicBezTo>
                    <a:cubicBezTo>
                      <a:pt x="127" y="226"/>
                      <a:pt x="127" y="226"/>
                      <a:pt x="134" y="226"/>
                    </a:cubicBezTo>
                    <a:cubicBezTo>
                      <a:pt x="134" y="226"/>
                      <a:pt x="134" y="233"/>
                      <a:pt x="134" y="226"/>
                    </a:cubicBezTo>
                    <a:cubicBezTo>
                      <a:pt x="134" y="226"/>
                      <a:pt x="134" y="226"/>
                      <a:pt x="141" y="226"/>
                    </a:cubicBezTo>
                    <a:cubicBezTo>
                      <a:pt x="134" y="233"/>
                      <a:pt x="134" y="233"/>
                      <a:pt x="134" y="233"/>
                    </a:cubicBezTo>
                    <a:lnTo>
                      <a:pt x="141" y="233"/>
                    </a:lnTo>
                    <a:cubicBezTo>
                      <a:pt x="141" y="233"/>
                      <a:pt x="141" y="233"/>
                      <a:pt x="134" y="233"/>
                    </a:cubicBezTo>
                    <a:cubicBezTo>
                      <a:pt x="141" y="233"/>
                      <a:pt x="141" y="233"/>
                      <a:pt x="141" y="233"/>
                    </a:cubicBezTo>
                    <a:lnTo>
                      <a:pt x="141" y="240"/>
                    </a:lnTo>
                    <a:cubicBezTo>
                      <a:pt x="141" y="240"/>
                      <a:pt x="141" y="240"/>
                      <a:pt x="134" y="240"/>
                    </a:cubicBezTo>
                    <a:close/>
                    <a:moveTo>
                      <a:pt x="134" y="396"/>
                    </a:moveTo>
                    <a:lnTo>
                      <a:pt x="134" y="396"/>
                    </a:lnTo>
                    <a:lnTo>
                      <a:pt x="134" y="389"/>
                    </a:lnTo>
                    <a:lnTo>
                      <a:pt x="134" y="396"/>
                    </a:lnTo>
                    <a:close/>
                    <a:moveTo>
                      <a:pt x="134" y="127"/>
                    </a:moveTo>
                    <a:lnTo>
                      <a:pt x="134" y="127"/>
                    </a:lnTo>
                    <a:cubicBezTo>
                      <a:pt x="134" y="134"/>
                      <a:pt x="134" y="134"/>
                      <a:pt x="134" y="134"/>
                    </a:cubicBezTo>
                    <a:cubicBezTo>
                      <a:pt x="134" y="134"/>
                      <a:pt x="134" y="134"/>
                      <a:pt x="134" y="127"/>
                    </a:cubicBezTo>
                    <a:close/>
                    <a:moveTo>
                      <a:pt x="113" y="240"/>
                    </a:moveTo>
                    <a:lnTo>
                      <a:pt x="113" y="240"/>
                    </a:lnTo>
                    <a:lnTo>
                      <a:pt x="120" y="240"/>
                    </a:lnTo>
                    <a:cubicBezTo>
                      <a:pt x="120" y="240"/>
                      <a:pt x="120" y="240"/>
                      <a:pt x="113" y="240"/>
                    </a:cubicBezTo>
                    <a:close/>
                    <a:moveTo>
                      <a:pt x="99" y="325"/>
                    </a:moveTo>
                    <a:lnTo>
                      <a:pt x="99" y="325"/>
                    </a:lnTo>
                    <a:lnTo>
                      <a:pt x="106" y="325"/>
                    </a:lnTo>
                    <a:cubicBezTo>
                      <a:pt x="106" y="325"/>
                      <a:pt x="106" y="325"/>
                      <a:pt x="99" y="325"/>
                    </a:cubicBezTo>
                    <a:close/>
                    <a:moveTo>
                      <a:pt x="99" y="361"/>
                    </a:moveTo>
                    <a:lnTo>
                      <a:pt x="99" y="361"/>
                    </a:lnTo>
                    <a:lnTo>
                      <a:pt x="106" y="361"/>
                    </a:lnTo>
                    <a:cubicBezTo>
                      <a:pt x="99" y="361"/>
                      <a:pt x="106" y="361"/>
                      <a:pt x="99" y="361"/>
                    </a:cubicBezTo>
                    <a:close/>
                    <a:moveTo>
                      <a:pt x="92" y="325"/>
                    </a:moveTo>
                    <a:lnTo>
                      <a:pt x="92" y="325"/>
                    </a:lnTo>
                    <a:cubicBezTo>
                      <a:pt x="92" y="325"/>
                      <a:pt x="92" y="325"/>
                      <a:pt x="85" y="325"/>
                    </a:cubicBezTo>
                    <a:cubicBezTo>
                      <a:pt x="85" y="325"/>
                      <a:pt x="85" y="325"/>
                      <a:pt x="78" y="325"/>
                    </a:cubicBezTo>
                    <a:cubicBezTo>
                      <a:pt x="85" y="325"/>
                      <a:pt x="85" y="325"/>
                      <a:pt x="85" y="325"/>
                    </a:cubicBezTo>
                    <a:lnTo>
                      <a:pt x="92" y="325"/>
                    </a:lnTo>
                    <a:lnTo>
                      <a:pt x="99" y="325"/>
                    </a:lnTo>
                    <a:cubicBezTo>
                      <a:pt x="92" y="325"/>
                      <a:pt x="92" y="325"/>
                      <a:pt x="92" y="325"/>
                    </a:cubicBezTo>
                    <a:close/>
                    <a:moveTo>
                      <a:pt x="78" y="276"/>
                    </a:moveTo>
                    <a:lnTo>
                      <a:pt x="78" y="276"/>
                    </a:lnTo>
                    <a:close/>
                    <a:moveTo>
                      <a:pt x="78" y="276"/>
                    </a:moveTo>
                    <a:lnTo>
                      <a:pt x="78" y="276"/>
                    </a:lnTo>
                    <a:close/>
                    <a:moveTo>
                      <a:pt x="78" y="276"/>
                    </a:moveTo>
                    <a:lnTo>
                      <a:pt x="78" y="276"/>
                    </a:lnTo>
                    <a:close/>
                    <a:moveTo>
                      <a:pt x="71" y="325"/>
                    </a:moveTo>
                    <a:lnTo>
                      <a:pt x="71" y="325"/>
                    </a:lnTo>
                    <a:cubicBezTo>
                      <a:pt x="71" y="325"/>
                      <a:pt x="71" y="325"/>
                      <a:pt x="78" y="325"/>
                    </a:cubicBezTo>
                    <a:cubicBezTo>
                      <a:pt x="71" y="325"/>
                      <a:pt x="71" y="325"/>
                      <a:pt x="71" y="325"/>
                    </a:cubicBezTo>
                    <a:close/>
                    <a:moveTo>
                      <a:pt x="481" y="332"/>
                    </a:moveTo>
                    <a:lnTo>
                      <a:pt x="481" y="332"/>
                    </a:lnTo>
                    <a:lnTo>
                      <a:pt x="488" y="332"/>
                    </a:lnTo>
                    <a:lnTo>
                      <a:pt x="488" y="339"/>
                    </a:lnTo>
                    <a:cubicBezTo>
                      <a:pt x="488" y="339"/>
                      <a:pt x="488" y="339"/>
                      <a:pt x="481" y="339"/>
                    </a:cubicBezTo>
                    <a:lnTo>
                      <a:pt x="481" y="332"/>
                    </a:lnTo>
                    <a:close/>
                    <a:moveTo>
                      <a:pt x="290" y="177"/>
                    </a:moveTo>
                    <a:lnTo>
                      <a:pt x="290" y="177"/>
                    </a:lnTo>
                    <a:cubicBezTo>
                      <a:pt x="290" y="177"/>
                      <a:pt x="290" y="177"/>
                      <a:pt x="290" y="184"/>
                    </a:cubicBezTo>
                    <a:cubicBezTo>
                      <a:pt x="290" y="184"/>
                      <a:pt x="290" y="184"/>
                      <a:pt x="283" y="184"/>
                    </a:cubicBezTo>
                    <a:cubicBezTo>
                      <a:pt x="283" y="184"/>
                      <a:pt x="283" y="184"/>
                      <a:pt x="283" y="177"/>
                    </a:cubicBezTo>
                    <a:lnTo>
                      <a:pt x="290" y="177"/>
                    </a:lnTo>
                    <a:close/>
                    <a:moveTo>
                      <a:pt x="297" y="184"/>
                    </a:moveTo>
                    <a:lnTo>
                      <a:pt x="297" y="184"/>
                    </a:lnTo>
                    <a:cubicBezTo>
                      <a:pt x="297" y="191"/>
                      <a:pt x="297" y="184"/>
                      <a:pt x="297" y="191"/>
                    </a:cubicBezTo>
                    <a:lnTo>
                      <a:pt x="290" y="191"/>
                    </a:lnTo>
                    <a:cubicBezTo>
                      <a:pt x="290" y="184"/>
                      <a:pt x="290" y="184"/>
                      <a:pt x="297" y="184"/>
                    </a:cubicBezTo>
                    <a:close/>
                    <a:moveTo>
                      <a:pt x="92" y="254"/>
                    </a:moveTo>
                    <a:lnTo>
                      <a:pt x="92" y="254"/>
                    </a:lnTo>
                    <a:close/>
                    <a:moveTo>
                      <a:pt x="92" y="254"/>
                    </a:moveTo>
                    <a:lnTo>
                      <a:pt x="92" y="254"/>
                    </a:lnTo>
                    <a:close/>
                    <a:moveTo>
                      <a:pt x="78" y="269"/>
                    </a:moveTo>
                    <a:lnTo>
                      <a:pt x="78" y="269"/>
                    </a:lnTo>
                    <a:close/>
                    <a:moveTo>
                      <a:pt x="78" y="276"/>
                    </a:moveTo>
                    <a:lnTo>
                      <a:pt x="78" y="276"/>
                    </a:lnTo>
                    <a:cubicBezTo>
                      <a:pt x="78" y="269"/>
                      <a:pt x="78" y="269"/>
                      <a:pt x="78" y="269"/>
                    </a:cubicBezTo>
                    <a:cubicBezTo>
                      <a:pt x="78" y="269"/>
                      <a:pt x="78" y="269"/>
                      <a:pt x="78" y="276"/>
                    </a:cubicBezTo>
                    <a:close/>
                    <a:moveTo>
                      <a:pt x="78" y="269"/>
                    </a:moveTo>
                    <a:lnTo>
                      <a:pt x="78" y="269"/>
                    </a:lnTo>
                    <a:close/>
                    <a:moveTo>
                      <a:pt x="78" y="269"/>
                    </a:moveTo>
                    <a:lnTo>
                      <a:pt x="78" y="269"/>
                    </a:lnTo>
                    <a:close/>
                  </a:path>
                </a:pathLst>
              </a:custGeom>
              <a:solidFill>
                <a:schemeClr val="bg1"/>
              </a:solidFill>
              <a:ln>
                <a:noFill/>
              </a:ln>
            </p:spPr>
            <p:txBody>
              <a:bodyPr wrap="none" anchor="ctr"/>
              <a:lstStyle/>
              <a:p>
                <a:endParaRPr lang="en-US">
                  <a:solidFill>
                    <a:schemeClr val="bg1"/>
                  </a:solidFill>
                </a:endParaRPr>
              </a:p>
            </p:txBody>
          </p:sp>
        </p:grpSp>
        <p:sp>
          <p:nvSpPr>
            <p:cNvPr id="34" name="Rectangle 33"/>
            <p:cNvSpPr/>
            <p:nvPr/>
          </p:nvSpPr>
          <p:spPr>
            <a:xfrm>
              <a:off x="368560" y="2822611"/>
              <a:ext cx="3301481" cy="523220"/>
            </a:xfrm>
            <a:prstGeom prst="rect">
              <a:avLst/>
            </a:prstGeom>
          </p:spPr>
          <p:txBody>
            <a:bodyPr wrap="none">
              <a:spAutoFit/>
            </a:bodyPr>
            <a:lstStyle/>
            <a:p>
              <a:pPr algn="ctr"/>
              <a:r>
                <a:rPr lang="en-US" sz="2800" b="1" dirty="0">
                  <a:solidFill>
                    <a:schemeClr val="tx1">
                      <a:lumMod val="75000"/>
                      <a:lumOff val="25000"/>
                    </a:schemeClr>
                  </a:solidFill>
                  <a:latin typeface="Rockwell" charset="0"/>
                  <a:ea typeface="Rockwell" charset="0"/>
                  <a:cs typeface="Rockwell" charset="0"/>
                </a:rPr>
                <a:t>Social Disparities</a:t>
              </a:r>
            </a:p>
          </p:txBody>
        </p:sp>
      </p:grpSp>
      <p:sp>
        <p:nvSpPr>
          <p:cNvPr id="16" name="TextBox 15"/>
          <p:cNvSpPr txBox="1"/>
          <p:nvPr/>
        </p:nvSpPr>
        <p:spPr>
          <a:xfrm>
            <a:off x="4185857" y="2182996"/>
            <a:ext cx="7858885" cy="1323439"/>
          </a:xfrm>
          <a:prstGeom prst="rect">
            <a:avLst/>
          </a:prstGeom>
          <a:noFill/>
        </p:spPr>
        <p:txBody>
          <a:bodyPr wrap="square" rtlCol="0">
            <a:spAutoFit/>
          </a:bodyPr>
          <a:lstStyle/>
          <a:p>
            <a:r>
              <a:rPr lang="en-US" sz="2000" b="1" dirty="0">
                <a:solidFill>
                  <a:schemeClr val="tx1">
                    <a:lumMod val="75000"/>
                    <a:lumOff val="25000"/>
                  </a:schemeClr>
                </a:solidFill>
                <a:latin typeface="Avenir Book" charset="0"/>
                <a:ea typeface="Avenir Book" charset="0"/>
                <a:cs typeface="Avenir Book" charset="0"/>
              </a:rPr>
              <a:t>Discovery of causes and consequences and development of policies and programs for remediating widening gaps in health, education, and access to resources -- toward sustainability of a growing, changing, and diverse population in a global society</a:t>
            </a:r>
          </a:p>
        </p:txBody>
      </p:sp>
    </p:spTree>
    <p:extLst>
      <p:ext uri="{BB962C8B-B14F-4D97-AF65-F5344CB8AC3E}">
        <p14:creationId xmlns:p14="http://schemas.microsoft.com/office/powerpoint/2010/main" val="1165985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p:blipFill>
        <p:spPr>
          <a:xfrm>
            <a:off x="-2" y="-1273175"/>
            <a:ext cx="12192000" cy="8128000"/>
          </a:xfrm>
          <a:prstGeom prst="rect">
            <a:avLst/>
          </a:prstGeom>
        </p:spPr>
      </p:pic>
      <p:sp>
        <p:nvSpPr>
          <p:cNvPr id="4" name="Rectangle 3"/>
          <p:cNvSpPr/>
          <p:nvPr/>
        </p:nvSpPr>
        <p:spPr>
          <a:xfrm>
            <a:off x="0" y="1604825"/>
            <a:ext cx="12192000" cy="249728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173639" y="2187458"/>
            <a:ext cx="7800777" cy="1323439"/>
          </a:xfrm>
          <a:prstGeom prst="rect">
            <a:avLst/>
          </a:prstGeom>
          <a:noFill/>
        </p:spPr>
        <p:txBody>
          <a:bodyPr wrap="square" rtlCol="0">
            <a:spAutoFit/>
          </a:bodyPr>
          <a:lstStyle/>
          <a:p>
            <a:r>
              <a:rPr lang="en-US" sz="2000" b="1" dirty="0">
                <a:solidFill>
                  <a:schemeClr val="tx1">
                    <a:lumMod val="75000"/>
                    <a:lumOff val="25000"/>
                  </a:schemeClr>
                </a:solidFill>
                <a:latin typeface="Avenir Book" charset="0"/>
                <a:ea typeface="Avenir Book" charset="0"/>
                <a:cs typeface="Avenir Book" charset="0"/>
              </a:rPr>
              <a:t>Novel methodologies (electronic devices, social media, human-technology hybrids), big data analytics, and other innovations for enhancing health and health behavior and optimizing health care and health care delivery toward a sustainable health system</a:t>
            </a:r>
          </a:p>
        </p:txBody>
      </p:sp>
      <p:sp>
        <p:nvSpPr>
          <p:cNvPr id="6" name="Rectangle 5"/>
          <p:cNvSpPr/>
          <p:nvPr/>
        </p:nvSpPr>
        <p:spPr>
          <a:xfrm>
            <a:off x="0" y="1604824"/>
            <a:ext cx="4038600" cy="249728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42"/>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46481" y="-217159"/>
            <a:ext cx="1351151" cy="1351151"/>
          </a:xfrm>
        </p:spPr>
      </p:pic>
      <p:sp>
        <p:nvSpPr>
          <p:cNvPr id="9" name="Title 1"/>
          <p:cNvSpPr txBox="1">
            <a:spLocks/>
          </p:cNvSpPr>
          <p:nvPr/>
        </p:nvSpPr>
        <p:spPr>
          <a:xfrm>
            <a:off x="838198" y="226423"/>
            <a:ext cx="10515600" cy="5109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F29B26"/>
                </a:solidFill>
                <a:latin typeface="Rockwell" charset="0"/>
                <a:ea typeface="Rockwell" charset="0"/>
                <a:cs typeface="Rockwell" charset="0"/>
              </a:rPr>
              <a:t>SSRI 2015-2024 Strategic Aims</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59028" y="5821287"/>
            <a:ext cx="3115388" cy="823353"/>
          </a:xfrm>
          <a:prstGeom prst="rect">
            <a:avLst/>
          </a:prstGeom>
        </p:spPr>
      </p:pic>
      <p:grpSp>
        <p:nvGrpSpPr>
          <p:cNvPr id="2" name="Group 1"/>
          <p:cNvGrpSpPr/>
          <p:nvPr/>
        </p:nvGrpSpPr>
        <p:grpSpPr>
          <a:xfrm>
            <a:off x="25039" y="1899297"/>
            <a:ext cx="4063677" cy="1697818"/>
            <a:chOff x="-12539" y="1899297"/>
            <a:chExt cx="4063677" cy="1697818"/>
          </a:xfrm>
        </p:grpSpPr>
        <p:sp>
          <p:nvSpPr>
            <p:cNvPr id="7" name="Rectangle 6"/>
            <p:cNvSpPr/>
            <p:nvPr/>
          </p:nvSpPr>
          <p:spPr>
            <a:xfrm>
              <a:off x="-12539" y="2643008"/>
              <a:ext cx="4063677" cy="954107"/>
            </a:xfrm>
            <a:prstGeom prst="rect">
              <a:avLst/>
            </a:prstGeom>
          </p:spPr>
          <p:txBody>
            <a:bodyPr wrap="none">
              <a:spAutoFit/>
            </a:bodyPr>
            <a:lstStyle/>
            <a:p>
              <a:pPr algn="ctr"/>
              <a:r>
                <a:rPr lang="en-US" sz="2800" b="1" dirty="0">
                  <a:solidFill>
                    <a:schemeClr val="tx1">
                      <a:lumMod val="75000"/>
                      <a:lumOff val="25000"/>
                    </a:schemeClr>
                  </a:solidFill>
                  <a:latin typeface="Rockwell" charset="0"/>
                  <a:ea typeface="Rockwell" charset="0"/>
                  <a:cs typeface="Rockwell" charset="0"/>
                </a:rPr>
                <a:t>Smart and Connected </a:t>
              </a:r>
            </a:p>
            <a:p>
              <a:pPr algn="ctr"/>
              <a:r>
                <a:rPr lang="en-US" sz="2800" b="1" dirty="0">
                  <a:solidFill>
                    <a:schemeClr val="tx1">
                      <a:lumMod val="75000"/>
                      <a:lumOff val="25000"/>
                    </a:schemeClr>
                  </a:solidFill>
                  <a:latin typeface="Rockwell" charset="0"/>
                  <a:ea typeface="Rockwell" charset="0"/>
                  <a:cs typeface="Rockwell" charset="0"/>
                </a:rPr>
                <a:t>Health </a:t>
              </a:r>
            </a:p>
          </p:txBody>
        </p:sp>
        <p:grpSp>
          <p:nvGrpSpPr>
            <p:cNvPr id="13" name="Group 12"/>
            <p:cNvGrpSpPr/>
            <p:nvPr/>
          </p:nvGrpSpPr>
          <p:grpSpPr>
            <a:xfrm>
              <a:off x="1642290" y="1899297"/>
              <a:ext cx="748896" cy="748896"/>
              <a:chOff x="1642290" y="1899297"/>
              <a:chExt cx="748896" cy="748896"/>
            </a:xfrm>
          </p:grpSpPr>
          <p:sp>
            <p:nvSpPr>
              <p:cNvPr id="15" name="Oval 14"/>
              <p:cNvSpPr/>
              <p:nvPr/>
            </p:nvSpPr>
            <p:spPr>
              <a:xfrm>
                <a:off x="1642290" y="1899297"/>
                <a:ext cx="748896" cy="748896"/>
              </a:xfrm>
              <a:prstGeom prst="ellipse">
                <a:avLst/>
              </a:prstGeom>
              <a:solidFill>
                <a:srgbClr val="9BB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7"/>
              <p:cNvSpPr>
                <a:spLocks noEditPoints="1"/>
              </p:cNvSpPr>
              <p:nvPr/>
            </p:nvSpPr>
            <p:spPr bwMode="auto">
              <a:xfrm>
                <a:off x="1764791" y="2043744"/>
                <a:ext cx="509018" cy="460730"/>
              </a:xfrm>
              <a:custGeom>
                <a:avLst/>
                <a:gdLst>
                  <a:gd name="T0" fmla="*/ 379325 w 252"/>
                  <a:gd name="T1" fmla="*/ 110018 h 228"/>
                  <a:gd name="T2" fmla="*/ 200819 w 252"/>
                  <a:gd name="T3" fmla="*/ 38267 h 228"/>
                  <a:gd name="T4" fmla="*/ 22313 w 252"/>
                  <a:gd name="T5" fmla="*/ 110018 h 228"/>
                  <a:gd name="T6" fmla="*/ 0 w 252"/>
                  <a:gd name="T7" fmla="*/ 79723 h 228"/>
                  <a:gd name="T8" fmla="*/ 200819 w 252"/>
                  <a:gd name="T9" fmla="*/ 0 h 228"/>
                  <a:gd name="T10" fmla="*/ 401638 w 252"/>
                  <a:gd name="T11" fmla="*/ 79723 h 228"/>
                  <a:gd name="T12" fmla="*/ 379325 w 252"/>
                  <a:gd name="T13" fmla="*/ 110018 h 228"/>
                  <a:gd name="T14" fmla="*/ 200819 w 252"/>
                  <a:gd name="T15" fmla="*/ 95668 h 228"/>
                  <a:gd name="T16" fmla="*/ 342667 w 252"/>
                  <a:gd name="T17" fmla="*/ 156257 h 228"/>
                  <a:gd name="T18" fmla="*/ 318760 w 252"/>
                  <a:gd name="T19" fmla="*/ 186552 h 228"/>
                  <a:gd name="T20" fmla="*/ 200819 w 252"/>
                  <a:gd name="T21" fmla="*/ 133935 h 228"/>
                  <a:gd name="T22" fmla="*/ 82878 w 252"/>
                  <a:gd name="T23" fmla="*/ 186552 h 228"/>
                  <a:gd name="T24" fmla="*/ 58971 w 252"/>
                  <a:gd name="T25" fmla="*/ 156257 h 228"/>
                  <a:gd name="T26" fmla="*/ 200819 w 252"/>
                  <a:gd name="T27" fmla="*/ 95668 h 228"/>
                  <a:gd name="T28" fmla="*/ 200819 w 252"/>
                  <a:gd name="T29" fmla="*/ 191335 h 228"/>
                  <a:gd name="T30" fmla="*/ 283697 w 252"/>
                  <a:gd name="T31" fmla="*/ 234386 h 228"/>
                  <a:gd name="T32" fmla="*/ 262977 w 252"/>
                  <a:gd name="T33" fmla="*/ 261492 h 228"/>
                  <a:gd name="T34" fmla="*/ 200819 w 252"/>
                  <a:gd name="T35" fmla="*/ 229602 h 228"/>
                  <a:gd name="T36" fmla="*/ 138661 w 252"/>
                  <a:gd name="T37" fmla="*/ 261492 h 228"/>
                  <a:gd name="T38" fmla="*/ 117941 w 252"/>
                  <a:gd name="T39" fmla="*/ 234386 h 228"/>
                  <a:gd name="T40" fmla="*/ 200819 w 252"/>
                  <a:gd name="T41" fmla="*/ 191335 h 228"/>
                  <a:gd name="T42" fmla="*/ 200819 w 252"/>
                  <a:gd name="T43" fmla="*/ 287003 h 228"/>
                  <a:gd name="T44" fmla="*/ 239070 w 252"/>
                  <a:gd name="T45" fmla="*/ 325270 h 228"/>
                  <a:gd name="T46" fmla="*/ 200819 w 252"/>
                  <a:gd name="T47" fmla="*/ 363537 h 228"/>
                  <a:gd name="T48" fmla="*/ 162568 w 252"/>
                  <a:gd name="T49" fmla="*/ 325270 h 228"/>
                  <a:gd name="T50" fmla="*/ 200819 w 252"/>
                  <a:gd name="T51" fmla="*/ 287003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2" h="228">
                    <a:moveTo>
                      <a:pt x="238" y="69"/>
                    </a:moveTo>
                    <a:cubicBezTo>
                      <a:pt x="209" y="41"/>
                      <a:pt x="169" y="24"/>
                      <a:pt x="126" y="24"/>
                    </a:cubicBezTo>
                    <a:cubicBezTo>
                      <a:pt x="83" y="24"/>
                      <a:pt x="43" y="41"/>
                      <a:pt x="14" y="69"/>
                    </a:cubicBezTo>
                    <a:cubicBezTo>
                      <a:pt x="0" y="50"/>
                      <a:pt x="0" y="50"/>
                      <a:pt x="0" y="50"/>
                    </a:cubicBezTo>
                    <a:cubicBezTo>
                      <a:pt x="32" y="19"/>
                      <a:pt x="77" y="0"/>
                      <a:pt x="126" y="0"/>
                    </a:cubicBezTo>
                    <a:cubicBezTo>
                      <a:pt x="175" y="0"/>
                      <a:pt x="220" y="19"/>
                      <a:pt x="252" y="50"/>
                    </a:cubicBezTo>
                    <a:lnTo>
                      <a:pt x="238" y="69"/>
                    </a:lnTo>
                    <a:close/>
                    <a:moveTo>
                      <a:pt x="126" y="60"/>
                    </a:moveTo>
                    <a:cubicBezTo>
                      <a:pt x="161" y="60"/>
                      <a:pt x="193" y="75"/>
                      <a:pt x="215" y="98"/>
                    </a:cubicBezTo>
                    <a:cubicBezTo>
                      <a:pt x="200" y="117"/>
                      <a:pt x="200" y="117"/>
                      <a:pt x="200" y="117"/>
                    </a:cubicBezTo>
                    <a:cubicBezTo>
                      <a:pt x="182" y="97"/>
                      <a:pt x="156" y="84"/>
                      <a:pt x="126" y="84"/>
                    </a:cubicBezTo>
                    <a:cubicBezTo>
                      <a:pt x="96" y="84"/>
                      <a:pt x="70" y="97"/>
                      <a:pt x="52" y="117"/>
                    </a:cubicBezTo>
                    <a:cubicBezTo>
                      <a:pt x="37" y="98"/>
                      <a:pt x="37" y="98"/>
                      <a:pt x="37" y="98"/>
                    </a:cubicBezTo>
                    <a:cubicBezTo>
                      <a:pt x="59" y="75"/>
                      <a:pt x="91" y="60"/>
                      <a:pt x="126" y="60"/>
                    </a:cubicBezTo>
                    <a:moveTo>
                      <a:pt x="126" y="120"/>
                    </a:moveTo>
                    <a:cubicBezTo>
                      <a:pt x="147" y="120"/>
                      <a:pt x="166" y="131"/>
                      <a:pt x="178" y="147"/>
                    </a:cubicBezTo>
                    <a:cubicBezTo>
                      <a:pt x="165" y="164"/>
                      <a:pt x="165" y="164"/>
                      <a:pt x="165" y="164"/>
                    </a:cubicBezTo>
                    <a:cubicBezTo>
                      <a:pt x="156" y="152"/>
                      <a:pt x="142" y="144"/>
                      <a:pt x="126" y="144"/>
                    </a:cubicBezTo>
                    <a:cubicBezTo>
                      <a:pt x="110" y="144"/>
                      <a:pt x="96" y="152"/>
                      <a:pt x="87" y="164"/>
                    </a:cubicBezTo>
                    <a:cubicBezTo>
                      <a:pt x="74" y="147"/>
                      <a:pt x="74" y="147"/>
                      <a:pt x="74" y="147"/>
                    </a:cubicBezTo>
                    <a:cubicBezTo>
                      <a:pt x="86" y="131"/>
                      <a:pt x="105" y="120"/>
                      <a:pt x="126" y="120"/>
                    </a:cubicBezTo>
                    <a:moveTo>
                      <a:pt x="126" y="180"/>
                    </a:moveTo>
                    <a:cubicBezTo>
                      <a:pt x="139" y="180"/>
                      <a:pt x="150" y="191"/>
                      <a:pt x="150" y="204"/>
                    </a:cubicBezTo>
                    <a:cubicBezTo>
                      <a:pt x="150" y="217"/>
                      <a:pt x="139" y="228"/>
                      <a:pt x="126" y="228"/>
                    </a:cubicBezTo>
                    <a:cubicBezTo>
                      <a:pt x="113" y="228"/>
                      <a:pt x="102" y="217"/>
                      <a:pt x="102" y="204"/>
                    </a:cubicBezTo>
                    <a:cubicBezTo>
                      <a:pt x="102" y="191"/>
                      <a:pt x="113" y="180"/>
                      <a:pt x="126" y="180"/>
                    </a:cubicBezTo>
                  </a:path>
                </a:pathLst>
              </a:custGeom>
              <a:solidFill>
                <a:schemeClr val="bg1"/>
              </a:solidFill>
              <a:ln>
                <a:noFill/>
              </a:ln>
            </p:spPr>
            <p:txBody>
              <a:bodyPr/>
              <a:lstStyle/>
              <a:p>
                <a:endParaRPr lang="en-US"/>
              </a:p>
            </p:txBody>
          </p:sp>
        </p:grpSp>
      </p:grpSp>
    </p:spTree>
    <p:extLst>
      <p:ext uri="{BB962C8B-B14F-4D97-AF65-F5344CB8AC3E}">
        <p14:creationId xmlns:p14="http://schemas.microsoft.com/office/powerpoint/2010/main" val="2236182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3"/>
          <p:cNvSpPr/>
          <p:nvPr/>
        </p:nvSpPr>
        <p:spPr>
          <a:xfrm>
            <a:off x="0" y="1604825"/>
            <a:ext cx="12192000" cy="24972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271126" y="2052366"/>
            <a:ext cx="7930015" cy="1631216"/>
          </a:xfrm>
          <a:prstGeom prst="rect">
            <a:avLst/>
          </a:prstGeom>
          <a:noFill/>
        </p:spPr>
        <p:txBody>
          <a:bodyPr wrap="square" rtlCol="0">
            <a:spAutoFit/>
          </a:bodyPr>
          <a:lstStyle/>
          <a:p>
            <a:r>
              <a:rPr lang="en-US" sz="2000" b="1" dirty="0">
                <a:solidFill>
                  <a:schemeClr val="tx1">
                    <a:lumMod val="75000"/>
                    <a:lumOff val="25000"/>
                  </a:schemeClr>
                </a:solidFill>
                <a:latin typeface="Avenir Book" charset="0"/>
                <a:ea typeface="Avenir Book" charset="0"/>
                <a:cs typeface="Avenir Book" charset="0"/>
              </a:rPr>
              <a:t>How environments and experiences get under the skin to affect stress and immune functions, social, cognitive, and affective neural processes, and gene-related mechanisms in human health and development—and the ways in which these bio-psycho-social processes both shape and are shaped by human behavior</a:t>
            </a:r>
          </a:p>
        </p:txBody>
      </p:sp>
      <p:sp>
        <p:nvSpPr>
          <p:cNvPr id="6" name="Rectangle 5"/>
          <p:cNvSpPr/>
          <p:nvPr/>
        </p:nvSpPr>
        <p:spPr>
          <a:xfrm>
            <a:off x="0" y="1604824"/>
            <a:ext cx="4038600" cy="24972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42"/>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46481" y="-217159"/>
            <a:ext cx="1351151" cy="1351151"/>
          </a:xfrm>
        </p:spPr>
      </p:pic>
      <p:sp>
        <p:nvSpPr>
          <p:cNvPr id="9" name="Title 1"/>
          <p:cNvSpPr txBox="1">
            <a:spLocks/>
          </p:cNvSpPr>
          <p:nvPr/>
        </p:nvSpPr>
        <p:spPr>
          <a:xfrm>
            <a:off x="838198" y="226423"/>
            <a:ext cx="10515600" cy="5109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F29B26"/>
                </a:solidFill>
                <a:latin typeface="Rockwell" charset="0"/>
                <a:ea typeface="Rockwell" charset="0"/>
                <a:cs typeface="Rockwell" charset="0"/>
              </a:rPr>
              <a:t>SSRI 2015-2024 Strategic Aims</a:t>
            </a:r>
          </a:p>
        </p:txBody>
      </p:sp>
      <p:grpSp>
        <p:nvGrpSpPr>
          <p:cNvPr id="3" name="Group 2"/>
          <p:cNvGrpSpPr/>
          <p:nvPr/>
        </p:nvGrpSpPr>
        <p:grpSpPr>
          <a:xfrm>
            <a:off x="221372" y="2065764"/>
            <a:ext cx="3595856" cy="1273380"/>
            <a:chOff x="221372" y="2065764"/>
            <a:chExt cx="3595856" cy="1273380"/>
          </a:xfrm>
        </p:grpSpPr>
        <p:grpSp>
          <p:nvGrpSpPr>
            <p:cNvPr id="2" name="Group 1"/>
            <p:cNvGrpSpPr/>
            <p:nvPr/>
          </p:nvGrpSpPr>
          <p:grpSpPr>
            <a:xfrm>
              <a:off x="221372" y="2065764"/>
              <a:ext cx="3595856" cy="1273380"/>
              <a:chOff x="221372" y="2065764"/>
              <a:chExt cx="3595856" cy="1273380"/>
            </a:xfrm>
          </p:grpSpPr>
          <p:sp>
            <p:nvSpPr>
              <p:cNvPr id="7" name="Rectangle 6"/>
              <p:cNvSpPr/>
              <p:nvPr/>
            </p:nvSpPr>
            <p:spPr>
              <a:xfrm>
                <a:off x="221372" y="2815924"/>
                <a:ext cx="3595856" cy="523220"/>
              </a:xfrm>
              <a:prstGeom prst="rect">
                <a:avLst/>
              </a:prstGeom>
            </p:spPr>
            <p:txBody>
              <a:bodyPr wrap="none">
                <a:spAutoFit/>
              </a:bodyPr>
              <a:lstStyle/>
              <a:p>
                <a:pPr algn="ctr"/>
                <a:r>
                  <a:rPr lang="en-US" sz="2800" b="1" dirty="0">
                    <a:solidFill>
                      <a:schemeClr val="tx1">
                        <a:lumMod val="75000"/>
                        <a:lumOff val="25000"/>
                      </a:schemeClr>
                    </a:solidFill>
                    <a:latin typeface="Rockwell" charset="0"/>
                    <a:ea typeface="Rockwell" charset="0"/>
                    <a:cs typeface="Rockwell" charset="0"/>
                  </a:rPr>
                  <a:t>The Human System</a:t>
                </a:r>
                <a:endParaRPr lang="en-US" sz="2800" dirty="0">
                  <a:solidFill>
                    <a:schemeClr val="tx1">
                      <a:lumMod val="75000"/>
                      <a:lumOff val="25000"/>
                    </a:schemeClr>
                  </a:solidFill>
                  <a:latin typeface="Rockwell" charset="0"/>
                  <a:ea typeface="Rockwell" charset="0"/>
                  <a:cs typeface="Rockwell" charset="0"/>
                </a:endParaRPr>
              </a:p>
            </p:txBody>
          </p:sp>
          <p:sp>
            <p:nvSpPr>
              <p:cNvPr id="12" name="Oval 11"/>
              <p:cNvSpPr/>
              <p:nvPr/>
            </p:nvSpPr>
            <p:spPr>
              <a:xfrm>
                <a:off x="1642290" y="2065764"/>
                <a:ext cx="748896" cy="748896"/>
              </a:xfrm>
              <a:prstGeom prst="ellipse">
                <a:avLst/>
              </a:prstGeom>
              <a:solidFill>
                <a:srgbClr val="F29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96"/>
            <p:cNvSpPr>
              <a:spLocks noChangeArrowheads="1"/>
            </p:cNvSpPr>
            <p:nvPr/>
          </p:nvSpPr>
          <p:spPr bwMode="auto">
            <a:xfrm>
              <a:off x="1816064" y="2234611"/>
              <a:ext cx="401348" cy="386700"/>
            </a:xfrm>
            <a:custGeom>
              <a:avLst/>
              <a:gdLst>
                <a:gd name="T0" fmla="*/ 78442719 w 602"/>
                <a:gd name="T1" fmla="*/ 71923702 h 580"/>
                <a:gd name="T2" fmla="*/ 78442719 w 602"/>
                <a:gd name="T3" fmla="*/ 71923702 h 580"/>
                <a:gd name="T4" fmla="*/ 78442719 w 602"/>
                <a:gd name="T5" fmla="*/ 71923702 h 580"/>
                <a:gd name="T6" fmla="*/ 74657633 w 602"/>
                <a:gd name="T7" fmla="*/ 75578543 h 580"/>
                <a:gd name="T8" fmla="*/ 3654665 w 602"/>
                <a:gd name="T9" fmla="*/ 75578543 h 580"/>
                <a:gd name="T10" fmla="*/ 0 w 602"/>
                <a:gd name="T11" fmla="*/ 71923702 h 580"/>
                <a:gd name="T12" fmla="*/ 0 w 602"/>
                <a:gd name="T13" fmla="*/ 71923702 h 580"/>
                <a:gd name="T14" fmla="*/ 0 w 602"/>
                <a:gd name="T15" fmla="*/ 71923702 h 580"/>
                <a:gd name="T16" fmla="*/ 10180751 w 602"/>
                <a:gd name="T17" fmla="*/ 53518347 h 580"/>
                <a:gd name="T18" fmla="*/ 21274806 w 602"/>
                <a:gd name="T19" fmla="*/ 49733080 h 580"/>
                <a:gd name="T20" fmla="*/ 30411109 w 602"/>
                <a:gd name="T21" fmla="*/ 46077877 h 580"/>
                <a:gd name="T22" fmla="*/ 30411109 w 602"/>
                <a:gd name="T23" fmla="*/ 38637768 h 580"/>
                <a:gd name="T24" fmla="*/ 26756804 w 602"/>
                <a:gd name="T25" fmla="*/ 29500304 h 580"/>
                <a:gd name="T26" fmla="*/ 24929472 w 602"/>
                <a:gd name="T27" fmla="*/ 25845463 h 580"/>
                <a:gd name="T28" fmla="*/ 25843138 w 602"/>
                <a:gd name="T29" fmla="*/ 19318704 h 580"/>
                <a:gd name="T30" fmla="*/ 24929472 w 602"/>
                <a:gd name="T31" fmla="*/ 12009021 h 580"/>
                <a:gd name="T32" fmla="*/ 39678193 w 602"/>
                <a:gd name="T33" fmla="*/ 0 h 580"/>
                <a:gd name="T34" fmla="*/ 53513248 w 602"/>
                <a:gd name="T35" fmla="*/ 12009021 h 580"/>
                <a:gd name="T36" fmla="*/ 52599581 w 602"/>
                <a:gd name="T37" fmla="*/ 19318704 h 580"/>
                <a:gd name="T38" fmla="*/ 54426914 w 602"/>
                <a:gd name="T39" fmla="*/ 25845463 h 580"/>
                <a:gd name="T40" fmla="*/ 51685915 w 602"/>
                <a:gd name="T41" fmla="*/ 29500304 h 580"/>
                <a:gd name="T42" fmla="*/ 48031249 w 602"/>
                <a:gd name="T43" fmla="*/ 38637768 h 580"/>
                <a:gd name="T44" fmla="*/ 48031249 w 602"/>
                <a:gd name="T45" fmla="*/ 46077877 h 580"/>
                <a:gd name="T46" fmla="*/ 57167913 w 602"/>
                <a:gd name="T47" fmla="*/ 49733080 h 580"/>
                <a:gd name="T48" fmla="*/ 69175635 w 602"/>
                <a:gd name="T49" fmla="*/ 53518347 h 580"/>
                <a:gd name="T50" fmla="*/ 78442719 w 602"/>
                <a:gd name="T51" fmla="*/ 71923702 h 5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2" h="580">
                  <a:moveTo>
                    <a:pt x="601" y="551"/>
                  </a:moveTo>
                  <a:lnTo>
                    <a:pt x="601" y="551"/>
                  </a:lnTo>
                  <a:cubicBezTo>
                    <a:pt x="601" y="572"/>
                    <a:pt x="594" y="579"/>
                    <a:pt x="572" y="579"/>
                  </a:cubicBezTo>
                  <a:cubicBezTo>
                    <a:pt x="28" y="579"/>
                    <a:pt x="28" y="579"/>
                    <a:pt x="28" y="579"/>
                  </a:cubicBezTo>
                  <a:cubicBezTo>
                    <a:pt x="14"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0"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8" y="381"/>
                  </a:cubicBezTo>
                  <a:cubicBezTo>
                    <a:pt x="502" y="410"/>
                    <a:pt x="481" y="388"/>
                    <a:pt x="530" y="410"/>
                  </a:cubicBezTo>
                  <a:cubicBezTo>
                    <a:pt x="601" y="452"/>
                    <a:pt x="601" y="551"/>
                    <a:pt x="601" y="551"/>
                  </a:cubicBezTo>
                </a:path>
              </a:pathLst>
            </a:custGeom>
            <a:solidFill>
              <a:schemeClr val="bg1"/>
            </a:solidFill>
            <a:ln>
              <a:noFill/>
            </a:ln>
          </p:spPr>
          <p:txBody>
            <a:bodyPr wrap="none" anchor="ctr"/>
            <a:lstStyle/>
            <a:p>
              <a:endParaRPr lang="en-US"/>
            </a:p>
          </p:txBody>
        </p:sp>
      </p:grpSp>
    </p:spTree>
    <p:extLst>
      <p:ext uri="{BB962C8B-B14F-4D97-AF65-F5344CB8AC3E}">
        <p14:creationId xmlns:p14="http://schemas.microsoft.com/office/powerpoint/2010/main" val="1539981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test1</Template>
  <TotalTime>31996</TotalTime>
  <Words>3369</Words>
  <Application>Microsoft Macintosh PowerPoint</Application>
  <PresentationFormat>Widescreen</PresentationFormat>
  <Paragraphs>320</Paragraphs>
  <Slides>36</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Avenir Book</vt:lpstr>
      <vt:lpstr>Calibri</vt:lpstr>
      <vt:lpstr>Calibri Light</vt:lpstr>
      <vt:lpstr>Rockwell</vt:lpstr>
      <vt:lpstr>Vijaya</vt:lpstr>
      <vt:lpstr>Wingdings</vt:lpstr>
      <vt:lpstr>Office Theme</vt:lpstr>
      <vt:lpstr>PowerPoint Presentation</vt:lpstr>
      <vt:lpstr>What is the job of the OSVPR Institutes?</vt:lpstr>
      <vt:lpstr>PowerPoint Presentation</vt:lpstr>
      <vt:lpstr>SSRI’s 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SSRI’s Funding Mechanisms</vt:lpstr>
      <vt:lpstr> SSRI Level 1 Funding</vt:lpstr>
      <vt:lpstr> SSRI Level 2 Funding</vt:lpstr>
      <vt:lpstr> SSRI Level 1 and 2 Funding</vt:lpstr>
      <vt:lpstr>PowerPoint Presentation</vt:lpstr>
      <vt:lpstr>PowerPoint Presentation</vt:lpstr>
      <vt:lpstr> SSRI Faculty Fellows Program </vt:lpstr>
      <vt:lpstr> SSRI Faculty Fellows Program Application Process</vt:lpstr>
      <vt:lpstr> SSRI Faculty Fellows Program Application Requirements </vt:lpstr>
      <vt:lpstr> Commonwealth campuses Research Collaboration    Development Fellowship Program</vt:lpstr>
      <vt:lpstr>PowerPoint Presentation</vt:lpstr>
      <vt:lpstr> SSRI Level 1 Research Data Center (RDC) Funding</vt:lpstr>
      <vt:lpstr>PowerPoint Presentation</vt:lpstr>
      <vt:lpstr> SSRI Geographic Information Analysis (GIA) Pilot Hours for Social Science Research</vt:lpstr>
      <vt:lpstr>PowerPoint Presentation</vt:lpstr>
      <vt:lpstr> SSRI Social, Life and Engineering Sciences Imaging Center (SLEIC) Pilot Hours for Social Science Research </vt:lpstr>
      <vt:lpstr>PowerPoint Presentation</vt:lpstr>
      <vt:lpstr> Parents and Children Together (PACT)</vt:lpstr>
      <vt:lpstr>PowerPoint Presentation</vt:lpstr>
      <vt:lpstr> SSRI Co-Funded Faculty Support</vt:lpstr>
      <vt:lpstr> SSRI Co-Funded Faculty Support</vt:lpstr>
      <vt:lpstr> SSRI Co-Funded Faculty Support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M. McHale</dc:creator>
  <cp:lastModifiedBy>Ge, Li</cp:lastModifiedBy>
  <cp:revision>384</cp:revision>
  <cp:lastPrinted>2016-04-03T20:38:50Z</cp:lastPrinted>
  <dcterms:created xsi:type="dcterms:W3CDTF">2016-03-22T17:31:28Z</dcterms:created>
  <dcterms:modified xsi:type="dcterms:W3CDTF">2021-09-20T18:20:38Z</dcterms:modified>
</cp:coreProperties>
</file>