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259" r:id="rId2"/>
    <p:sldId id="427" r:id="rId3"/>
    <p:sldId id="465" r:id="rId4"/>
    <p:sldId id="525" r:id="rId5"/>
    <p:sldId id="526" r:id="rId6"/>
    <p:sldId id="406" r:id="rId7"/>
    <p:sldId id="320" r:id="rId8"/>
    <p:sldId id="485" r:id="rId9"/>
    <p:sldId id="570" r:id="rId10"/>
    <p:sldId id="390" r:id="rId11"/>
    <p:sldId id="571" r:id="rId12"/>
    <p:sldId id="573" r:id="rId13"/>
    <p:sldId id="572" r:id="rId14"/>
    <p:sldId id="446" r:id="rId15"/>
    <p:sldId id="567" r:id="rId16"/>
    <p:sldId id="566" r:id="rId17"/>
    <p:sldId id="574" r:id="rId18"/>
    <p:sldId id="575" r:id="rId19"/>
    <p:sldId id="453" r:id="rId20"/>
    <p:sldId id="498" r:id="rId21"/>
    <p:sldId id="577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7" autoAdjust="0"/>
    <p:restoredTop sz="88666" autoAdjust="0"/>
  </p:normalViewPr>
  <p:slideViewPr>
    <p:cSldViewPr>
      <p:cViewPr varScale="1">
        <p:scale>
          <a:sx n="97" d="100"/>
          <a:sy n="97" d="100"/>
        </p:scale>
        <p:origin x="1674" y="78"/>
      </p:cViewPr>
      <p:guideLst>
        <p:guide orient="horz" pos="1632"/>
        <p:guide pos="2880"/>
      </p:guideLst>
    </p:cSldViewPr>
  </p:slideViewPr>
  <p:outlineViewPr>
    <p:cViewPr>
      <p:scale>
        <a:sx n="33" d="100"/>
        <a:sy n="33" d="100"/>
      </p:scale>
      <p:origin x="0" y="13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84" y="-72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91734" cy="45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1120" y="0"/>
            <a:ext cx="2991734" cy="45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4/11/2002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64526"/>
            <a:ext cx="2991734" cy="45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NIH Fundamentals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1120" y="8864526"/>
            <a:ext cx="2991734" cy="45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B46CA76F-70AF-4E1A-9D29-940E3E6D1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99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6" tIns="46572" rIns="93146" bIns="46572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459" y="0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6" tIns="46572" rIns="93146" bIns="46572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4/11/2002</a:t>
            </a:r>
          </a:p>
        </p:txBody>
      </p:sp>
      <p:sp>
        <p:nvSpPr>
          <p:cNvPr id="819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918" y="4415592"/>
            <a:ext cx="5028164" cy="418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6" tIns="46572" rIns="93146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771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6" tIns="46572" rIns="93146" bIns="46572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NIH Fundamentals</a:t>
            </a:r>
          </a:p>
        </p:txBody>
      </p:sp>
      <p:sp>
        <p:nvSpPr>
          <p:cNvPr id="604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459" y="8832771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6" tIns="46572" rIns="93146" bIns="46572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6D73E87-88D0-40FF-BFC1-900237B94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6224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4/11/2002</a:t>
            </a:r>
          </a:p>
        </p:txBody>
      </p:sp>
      <p:sp>
        <p:nvSpPr>
          <p:cNvPr id="82947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NIH Fundamentals</a:t>
            </a:r>
          </a:p>
        </p:txBody>
      </p:sp>
      <p:sp>
        <p:nvSpPr>
          <p:cNvPr id="8294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1E4F6-ECD1-4E00-B191-49D968A6FD6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"rigor" -- is relevant to both Significance and particularly the Approach. Reviewers will be judging if the details of the approach are "rigorous" (meaning that the best techniques are used; power calculations are appropriate,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etc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). This doesn't really change the way the approach is critiqued, but reviewers will be happier if you can spell this out for them.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 Fundamentals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73E87-88D0-40FF-BFC1-900237B944E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87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4/11/2002</a:t>
            </a:r>
          </a:p>
        </p:txBody>
      </p:sp>
      <p:sp>
        <p:nvSpPr>
          <p:cNvPr id="38915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NIH Fundamentals</a:t>
            </a:r>
          </a:p>
        </p:txBody>
      </p:sp>
      <p:sp>
        <p:nvSpPr>
          <p:cNvPr id="3891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0383B-2775-46C1-8AE5-D2E21EEBCD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4/11/2002</a:t>
            </a:r>
          </a:p>
        </p:txBody>
      </p:sp>
      <p:sp>
        <p:nvSpPr>
          <p:cNvPr id="90115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NIH Fundamentals</a:t>
            </a:r>
          </a:p>
        </p:txBody>
      </p:sp>
      <p:sp>
        <p:nvSpPr>
          <p:cNvPr id="9011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39022-F449-4C1D-B8B8-F686E59663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REQUIRE STARTING EARLY – getting advice</a:t>
            </a:r>
            <a:r>
              <a:rPr lang="en-US" baseline="0" dirty="0" smtClean="0"/>
              <a:t> on process, and on drafts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7"/>
          <p:cNvSpPr txBox="1">
            <a:spLocks noGrp="1" noChangeArrowheads="1"/>
          </p:cNvSpPr>
          <p:nvPr/>
        </p:nvSpPr>
        <p:spPr bwMode="auto">
          <a:xfrm>
            <a:off x="3886459" y="0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6" tIns="46572" rIns="93146" bIns="46572"/>
          <a:lstStyle/>
          <a:p>
            <a:pPr algn="r" defTabSz="931863">
              <a:spcBef>
                <a:spcPct val="0"/>
              </a:spcBef>
            </a:pPr>
            <a:r>
              <a:rPr lang="en-US" sz="1200" b="0">
                <a:latin typeface="Times New Roman" pitchFamily="18" charset="0"/>
              </a:rPr>
              <a:t>4/11/2002</a:t>
            </a:r>
          </a:p>
        </p:txBody>
      </p:sp>
      <p:sp>
        <p:nvSpPr>
          <p:cNvPr id="62467" name="Rectangle 1030"/>
          <p:cNvSpPr txBox="1">
            <a:spLocks noGrp="1" noChangeArrowheads="1"/>
          </p:cNvSpPr>
          <p:nvPr/>
        </p:nvSpPr>
        <p:spPr bwMode="auto">
          <a:xfrm>
            <a:off x="0" y="8832771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6" tIns="46572" rIns="93146" bIns="46572" anchor="b"/>
          <a:lstStyle/>
          <a:p>
            <a:pPr defTabSz="931863">
              <a:spcBef>
                <a:spcPct val="0"/>
              </a:spcBef>
            </a:pPr>
            <a:r>
              <a:rPr lang="en-US" sz="1200" b="0">
                <a:latin typeface="Times New Roman" pitchFamily="18" charset="0"/>
              </a:rPr>
              <a:t>NIH Fundamentals</a:t>
            </a:r>
          </a:p>
        </p:txBody>
      </p:sp>
      <p:sp>
        <p:nvSpPr>
          <p:cNvPr id="62468" name="Rectangle 1031"/>
          <p:cNvSpPr txBox="1">
            <a:spLocks noGrp="1" noChangeArrowheads="1"/>
          </p:cNvSpPr>
          <p:nvPr/>
        </p:nvSpPr>
        <p:spPr bwMode="auto">
          <a:xfrm>
            <a:off x="3886459" y="8832771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6" tIns="46572" rIns="93146" bIns="46572" anchor="b"/>
          <a:lstStyle/>
          <a:p>
            <a:pPr algn="r" defTabSz="931863">
              <a:spcBef>
                <a:spcPct val="0"/>
              </a:spcBef>
            </a:pPr>
            <a:fld id="{42FFB434-A41B-48FC-A8D3-3E6838123487}" type="slidenum">
              <a:rPr lang="en-US" sz="1200" b="0">
                <a:latin typeface="Times New Roman" pitchFamily="18" charset="0"/>
              </a:rPr>
              <a:pPr algn="r" defTabSz="931863">
                <a:spcBef>
                  <a:spcPct val="0"/>
                </a:spcBef>
              </a:pPr>
              <a:t>8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7"/>
          <p:cNvSpPr txBox="1">
            <a:spLocks noGrp="1" noChangeArrowheads="1"/>
          </p:cNvSpPr>
          <p:nvPr/>
        </p:nvSpPr>
        <p:spPr bwMode="auto">
          <a:xfrm>
            <a:off x="3886459" y="0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6" tIns="46572" rIns="93146" bIns="46572"/>
          <a:lstStyle/>
          <a:p>
            <a:pPr algn="r" defTabSz="931863">
              <a:spcBef>
                <a:spcPct val="0"/>
              </a:spcBef>
            </a:pPr>
            <a:r>
              <a:rPr lang="en-US" sz="1200" b="0">
                <a:latin typeface="Times New Roman" pitchFamily="18" charset="0"/>
              </a:rPr>
              <a:t>4/11/2002</a:t>
            </a:r>
          </a:p>
        </p:txBody>
      </p:sp>
      <p:sp>
        <p:nvSpPr>
          <p:cNvPr id="62467" name="Rectangle 1030"/>
          <p:cNvSpPr txBox="1">
            <a:spLocks noGrp="1" noChangeArrowheads="1"/>
          </p:cNvSpPr>
          <p:nvPr/>
        </p:nvSpPr>
        <p:spPr bwMode="auto">
          <a:xfrm>
            <a:off x="0" y="8832771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6" tIns="46572" rIns="93146" bIns="46572" anchor="b"/>
          <a:lstStyle/>
          <a:p>
            <a:pPr defTabSz="931863">
              <a:spcBef>
                <a:spcPct val="0"/>
              </a:spcBef>
            </a:pPr>
            <a:r>
              <a:rPr lang="en-US" sz="1200" b="0">
                <a:latin typeface="Times New Roman" pitchFamily="18" charset="0"/>
              </a:rPr>
              <a:t>NIH Fundamentals</a:t>
            </a:r>
          </a:p>
        </p:txBody>
      </p:sp>
      <p:sp>
        <p:nvSpPr>
          <p:cNvPr id="62468" name="Rectangle 1031"/>
          <p:cNvSpPr txBox="1">
            <a:spLocks noGrp="1" noChangeArrowheads="1"/>
          </p:cNvSpPr>
          <p:nvPr/>
        </p:nvSpPr>
        <p:spPr bwMode="auto">
          <a:xfrm>
            <a:off x="3886459" y="8832771"/>
            <a:ext cx="2971541" cy="46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6" tIns="46572" rIns="93146" bIns="46572" anchor="b"/>
          <a:lstStyle/>
          <a:p>
            <a:pPr algn="r" defTabSz="931863">
              <a:spcBef>
                <a:spcPct val="0"/>
              </a:spcBef>
            </a:pPr>
            <a:fld id="{42FFB434-A41B-48FC-A8D3-3E6838123487}" type="slidenum">
              <a:rPr lang="en-US" sz="1200" b="0">
                <a:latin typeface="Times New Roman" pitchFamily="18" charset="0"/>
              </a:rPr>
              <a:pPr algn="r" defTabSz="931863">
                <a:spcBef>
                  <a:spcPct val="0"/>
                </a:spcBef>
              </a:pPr>
              <a:t>9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681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 Fundamentals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73E87-88D0-40FF-BFC1-900237B944E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10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1400" dirty="0" smtClean="0">
                <a:solidFill>
                  <a:srgbClr val="FF0000"/>
                </a:solidFill>
              </a:rPr>
              <a:t>Overall Impact</a:t>
            </a:r>
            <a:r>
              <a:rPr lang="en-US" sz="1200" dirty="0" smtClean="0"/>
              <a:t>: will project exert a sustained, powerful influence on the research field(s) as indexed by 5 core review criteria</a:t>
            </a:r>
            <a:endParaRPr lang="en-US" sz="1200" dirty="0" smtClean="0">
              <a:solidFill>
                <a:srgbClr val="FF0000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1200" dirty="0" smtClean="0"/>
          </a:p>
          <a:p>
            <a:r>
              <a:rPr lang="en-US" sz="1200" dirty="0" smtClean="0"/>
              <a:t> </a:t>
            </a:r>
            <a:r>
              <a:rPr lang="en-US" sz="2800" dirty="0" smtClean="0"/>
              <a:t>Significance Addresses:</a:t>
            </a:r>
          </a:p>
          <a:p>
            <a:pPr lvl="1"/>
            <a:r>
              <a:rPr lang="en-US" sz="2400" b="0" dirty="0" smtClean="0"/>
              <a:t>Does the project address an important problem or a critical barrier to progress in the field?</a:t>
            </a:r>
          </a:p>
          <a:p>
            <a:pPr lvl="1"/>
            <a:r>
              <a:rPr lang="en-US" sz="2400" b="0" dirty="0" smtClean="0"/>
              <a:t>If the aims are achieved, how will scientific knowledge, technical capability, and/or clinical practice be improved? </a:t>
            </a:r>
          </a:p>
          <a:p>
            <a:pPr lvl="1"/>
            <a:endParaRPr lang="en-US" sz="2400" b="0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2. </a:t>
            </a:r>
            <a:r>
              <a:rPr lang="en-US" sz="2400" u="sng" dirty="0" smtClean="0">
                <a:solidFill>
                  <a:srgbClr val="FF0000"/>
                </a:solidFill>
              </a:rPr>
              <a:t>Investigators</a:t>
            </a:r>
            <a:r>
              <a:rPr lang="en-US" sz="2400" dirty="0" smtClean="0"/>
              <a:t>: PI &amp; other researchers well suited to the project; appropriate experience &amp; training; ongoing record of accomplishments; complementary &amp; integrated experience; leadership approach, governance, and organizational structure appropriate for project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3. </a:t>
            </a:r>
            <a:r>
              <a:rPr lang="en-US" sz="2400" u="sng" dirty="0" smtClean="0">
                <a:solidFill>
                  <a:srgbClr val="FF0000"/>
                </a:solidFill>
              </a:rPr>
              <a:t>Innovation</a:t>
            </a:r>
            <a:r>
              <a:rPr lang="en-US" sz="2400" dirty="0" smtClean="0"/>
              <a:t>: the work challenges and seeks to shift current research or practice paradigms; utilizing novel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theory, approaches or methods, instrumentation, or interventions; the work is novel</a:t>
            </a:r>
          </a:p>
          <a:p>
            <a:pPr indent="0" eaLnBrk="1" hangingPunct="1">
              <a:buClr>
                <a:schemeClr val="tx1"/>
              </a:buClr>
              <a:buNone/>
              <a:defRPr/>
            </a:pPr>
            <a:r>
              <a:rPr lang="en-US" sz="2400" dirty="0" smtClean="0"/>
              <a:t>	(Be i</a:t>
            </a:r>
            <a:r>
              <a:rPr lang="en-US" altLang="en-US" sz="2400" dirty="0" smtClean="0"/>
              <a:t>nnovative, but maybe not </a:t>
            </a:r>
            <a:r>
              <a:rPr lang="en-US" altLang="en-US" sz="2400" i="1" dirty="0" smtClean="0"/>
              <a:t>too</a:t>
            </a:r>
            <a:r>
              <a:rPr lang="en-US" altLang="en-US" sz="2400" dirty="0" smtClean="0"/>
              <a:t> innovative…)</a:t>
            </a:r>
            <a:endParaRPr lang="en-US" sz="2400" b="0" dirty="0" smtClean="0"/>
          </a:p>
          <a:p>
            <a:endParaRPr lang="en-US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200" dirty="0" smtClean="0"/>
              <a:t>4. </a:t>
            </a:r>
            <a:r>
              <a:rPr lang="en-US" sz="1200" u="sng" dirty="0" smtClean="0">
                <a:solidFill>
                  <a:srgbClr val="FF0000"/>
                </a:solidFill>
              </a:rPr>
              <a:t>Approach</a:t>
            </a:r>
            <a:r>
              <a:rPr lang="en-US" sz="1200" dirty="0" smtClean="0"/>
              <a:t>: strategy, methodology, analyses are well-reasoned and appropriate; </a:t>
            </a:r>
            <a:r>
              <a:rPr lang="en-US" sz="1200" u="sng" dirty="0" smtClean="0"/>
              <a:t>potential problems &amp; alternative strategies thought through</a:t>
            </a:r>
            <a:r>
              <a:rPr lang="en-US" sz="1200" dirty="0" smtClean="0"/>
              <a:t>; benchmarks set; risk is managed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200" dirty="0" smtClean="0"/>
              <a:t>		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200" dirty="0" smtClean="0"/>
              <a:t>5. </a:t>
            </a:r>
            <a:r>
              <a:rPr lang="en-US" sz="1200" u="sng" dirty="0" smtClean="0">
                <a:solidFill>
                  <a:srgbClr val="FF0000"/>
                </a:solidFill>
              </a:rPr>
              <a:t>Environment</a:t>
            </a:r>
            <a:r>
              <a:rPr lang="en-US" sz="1200" dirty="0" smtClean="0"/>
              <a:t>: the environment will contribute to the project’s success; institutional support, equipment, &amp; other resources sufficient; unique features of the environment, subject population, collaborative arrangements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 Fundamentals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73E87-88D0-40FF-BFC1-900237B944E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45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1200" dirty="0" smtClean="0"/>
              <a:t>In addition to their reviews of each sub category, which usually come with comments (Reviewer 3 does not have to provide detailed comments)…</a:t>
            </a:r>
          </a:p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1200" dirty="0" smtClean="0"/>
          </a:p>
          <a:p>
            <a:r>
              <a:rPr lang="en-US" sz="1200" u="sng" dirty="0" smtClean="0"/>
              <a:t>New Investigator</a:t>
            </a:r>
            <a:r>
              <a:rPr lang="en-US" sz="1200" dirty="0" smtClean="0"/>
              <a:t> has </a:t>
            </a:r>
            <a:r>
              <a:rPr lang="en-US" sz="1200" b="1" dirty="0" smtClean="0"/>
              <a:t>not</a:t>
            </a:r>
            <a:r>
              <a:rPr lang="en-US" sz="1200" dirty="0" smtClean="0"/>
              <a:t> previously served as a PI for an R01; may have been an investigator or received other  smaller, developmental or research training awards</a:t>
            </a:r>
          </a:p>
          <a:p>
            <a:r>
              <a:rPr lang="en-US" sz="1200" u="sng" dirty="0" smtClean="0"/>
              <a:t>Early Stage Investigator</a:t>
            </a:r>
            <a:r>
              <a:rPr lang="en-US" sz="1200" dirty="0" smtClean="0"/>
              <a:t> (ESI) is within 10 years of completing her/his terminal research degree, or completing medical residency</a:t>
            </a:r>
          </a:p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 Fundamentals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73E87-88D0-40FF-BFC1-900237B944E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02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"scientific premise" is particularly relevant to your Significance score  -- Reviewers are now told that significance should be based on both: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how important the work would be if it was performed as specified (which has historically informed the significance score), and 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is it based on a sound/rigorous literature/theory. Are there clear hypotheses and do they match the literature, etc. </a:t>
            </a:r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Grant writing is a skill that can be honed</a:t>
            </a:r>
            <a:r>
              <a:rPr lang="en-US" baseline="0" dirty="0" smtClean="0"/>
              <a:t> – it is NOT like writing a research article, </a:t>
            </a:r>
            <a:r>
              <a:rPr lang="en-US" dirty="0" smtClean="0"/>
              <a:t>Instead, more of a problem-based writing activity (theory and practice problem)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Everything that needs to be there, is; nothing extra (you won’t have space)</a:t>
            </a:r>
          </a:p>
          <a:p>
            <a:r>
              <a:rPr lang="en-US" dirty="0" smtClean="0"/>
              <a:t>Communicate your excitement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4/11/2002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 Fundamentals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73E87-88D0-40FF-BFC1-900237B944E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2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0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0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2E44934-46A2-4226-A18D-3D2F9C8EF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F903-9538-4678-A049-562C8B006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DCA1D-06F5-4874-ABC6-5C72D6C29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8A855-3576-40CA-96BE-37A1A0767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85738-A803-4133-BB77-D2FD5D9CF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C809-9A20-4764-8E64-F371D665A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C039A-D3EF-4C71-ABFC-593E2D3B2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AFD2C-D6D6-40E7-843B-C23657BB9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BEDA7-9515-418B-AC2C-E2E8281D6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E6F3A-83EC-4CFC-A808-C828C8302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91713-32FC-4831-B00D-41638CE8A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D939-B10E-4F08-AE3A-A507128F3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ltGray">
          <a:xfrm>
            <a:off x="417513" y="7937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kumimoji="1" lang="en-US" sz="2400" b="0"/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ltGray">
          <a:xfrm>
            <a:off x="800100" y="793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kumimoji="1" lang="en-US" sz="2400" b="0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ltGray">
          <a:xfrm>
            <a:off x="541338" y="12160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kumimoji="1" lang="en-US" sz="2400" b="0"/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ltGray">
          <a:xfrm>
            <a:off x="911225" y="12160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kumimoji="1" lang="en-US" sz="2400" b="0"/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ltGray">
          <a:xfrm>
            <a:off x="127000" y="11430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kumimoji="1" lang="en-US" sz="2400" b="0"/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gray">
          <a:xfrm>
            <a:off x="762000" y="6858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kumimoji="1" lang="en-US" sz="2400" b="0"/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gray">
          <a:xfrm>
            <a:off x="442913" y="14763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kumimoji="1" lang="en-US" sz="2400" b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DEE1F5AA-5681-48E7-B732-4B83083FD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h.gov/institutes-nih/list-nih-institutes-centers-offic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r.nih.gov/Committees/rosterindex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5955" y="19050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Georgia" panose="02040502050405020303" pitchFamily="18" charset="0"/>
              </a:rPr>
              <a:t>Grant </a:t>
            </a:r>
            <a:r>
              <a:rPr lang="en-US" sz="4000" b="1" dirty="0">
                <a:latin typeface="Georgia" panose="02040502050405020303" pitchFamily="18" charset="0"/>
              </a:rPr>
              <a:t>Writing </a:t>
            </a:r>
            <a:r>
              <a:rPr lang="en-US" sz="4000" b="1" dirty="0" smtClean="0">
                <a:latin typeface="Georgia" panose="02040502050405020303" pitchFamily="18" charset="0"/>
              </a:rPr>
              <a:t>for the NIH: Basics and Specific Tips for Success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924800" cy="2971800"/>
          </a:xfrm>
        </p:spPr>
        <p:txBody>
          <a:bodyPr/>
          <a:lstStyle/>
          <a:p>
            <a:r>
              <a:rPr lang="en-US" sz="2400" i="1" dirty="0" smtClean="0">
                <a:latin typeface="Georgia" panose="02040502050405020303" pitchFamily="18" charset="0"/>
              </a:rPr>
              <a:t>Presentation by: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Jennifer Graham-Engeland</a:t>
            </a:r>
          </a:p>
          <a:p>
            <a:r>
              <a:rPr lang="en-US" sz="1800" dirty="0" smtClean="0">
                <a:latin typeface="Georgia" panose="02040502050405020303" pitchFamily="18" charset="0"/>
              </a:rPr>
              <a:t>Associate Professor </a:t>
            </a:r>
            <a:r>
              <a:rPr lang="en-US" sz="1800" dirty="0">
                <a:latin typeface="Georgia" panose="02040502050405020303" pitchFamily="18" charset="0"/>
              </a:rPr>
              <a:t>of Biobehavioral </a:t>
            </a:r>
            <a:r>
              <a:rPr lang="en-US" sz="1800" dirty="0" smtClean="0">
                <a:latin typeface="Georgia" panose="02040502050405020303" pitchFamily="18" charset="0"/>
              </a:rPr>
              <a:t>Health (</a:t>
            </a:r>
            <a:r>
              <a:rPr lang="en-US" sz="1800" dirty="0" err="1" smtClean="0">
                <a:latin typeface="Georgia" panose="02040502050405020303" pitchFamily="18" charset="0"/>
              </a:rPr>
              <a:t>BBH</a:t>
            </a:r>
            <a:r>
              <a:rPr lang="en-US" sz="1800" dirty="0" smtClean="0">
                <a:latin typeface="Georgia" panose="02040502050405020303" pitchFamily="18" charset="0"/>
              </a:rPr>
              <a:t>); Professor-in-Charge of the Graduate Program in </a:t>
            </a:r>
            <a:r>
              <a:rPr lang="en-US" sz="1800" dirty="0" err="1" smtClean="0">
                <a:latin typeface="Georgia" panose="02040502050405020303" pitchFamily="18" charset="0"/>
              </a:rPr>
              <a:t>BBH</a:t>
            </a:r>
            <a:endParaRPr lang="en-US" sz="1800" dirty="0" smtClean="0">
              <a:latin typeface="Georgia" panose="02040502050405020303" pitchFamily="18" charset="0"/>
            </a:endParaRPr>
          </a:p>
          <a:p>
            <a:endParaRPr lang="en-US" sz="2400" dirty="0" smtClean="0"/>
          </a:p>
        </p:txBody>
      </p:sp>
      <p:pic>
        <p:nvPicPr>
          <p:cNvPr id="1026" name="Picture 2" descr="http://www.ssri.psu.edu/sites/all/themes/ssri/images/ssri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"/>
            <a:ext cx="4981575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59763" cy="10668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Criteria Scoring System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153400" cy="51816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HIGH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1. </a:t>
            </a:r>
            <a:r>
              <a:rPr lang="en-US" sz="2000" dirty="0" smtClean="0">
                <a:latin typeface="Georgia" panose="02040502050405020303" pitchFamily="18" charset="0"/>
              </a:rPr>
              <a:t>Exceptional: Exceptionally strong with essentially no weaknesses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2. </a:t>
            </a:r>
            <a:r>
              <a:rPr lang="en-US" sz="2000" dirty="0" smtClean="0">
                <a:latin typeface="Georgia" panose="02040502050405020303" pitchFamily="18" charset="0"/>
              </a:rPr>
              <a:t>Outstanding: Extremely strong with negligible weaknesses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3. </a:t>
            </a:r>
            <a:r>
              <a:rPr lang="en-US" sz="2000" dirty="0" smtClean="0">
                <a:latin typeface="Georgia" panose="02040502050405020303" pitchFamily="18" charset="0"/>
              </a:rPr>
              <a:t>Excellent: Very strong with only some minor weaknesses</a:t>
            </a:r>
          </a:p>
          <a:p>
            <a:pPr marL="225425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MEDIUM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4. </a:t>
            </a:r>
            <a:r>
              <a:rPr lang="en-US" sz="2000" dirty="0" smtClean="0">
                <a:latin typeface="Georgia" panose="02040502050405020303" pitchFamily="18" charset="0"/>
              </a:rPr>
              <a:t>Very Good: Strong but with numerous minor weaknesses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5. </a:t>
            </a:r>
            <a:r>
              <a:rPr lang="en-US" sz="2000" dirty="0" smtClean="0">
                <a:latin typeface="Georgia" panose="02040502050405020303" pitchFamily="18" charset="0"/>
              </a:rPr>
              <a:t>Good: Strong but with at least one moderate weakness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6. </a:t>
            </a:r>
            <a:r>
              <a:rPr lang="en-US" sz="2000" dirty="0" smtClean="0">
                <a:latin typeface="Georgia" panose="02040502050405020303" pitchFamily="18" charset="0"/>
              </a:rPr>
              <a:t>Satisfactory: Some strengths but also some moderate weaknesses</a:t>
            </a:r>
          </a:p>
          <a:p>
            <a:pPr marL="225425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LOW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7. </a:t>
            </a:r>
            <a:r>
              <a:rPr lang="en-US" sz="2000" dirty="0" smtClean="0">
                <a:latin typeface="Georgia" panose="02040502050405020303" pitchFamily="18" charset="0"/>
              </a:rPr>
              <a:t>Fair: Some strengths but with at least one major weakness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8. </a:t>
            </a:r>
            <a:r>
              <a:rPr lang="en-US" sz="2000" dirty="0" smtClean="0">
                <a:latin typeface="Georgia" panose="02040502050405020303" pitchFamily="18" charset="0"/>
              </a:rPr>
              <a:t>Marginal: A few strengths and a few major weaknesses</a:t>
            </a:r>
          </a:p>
          <a:p>
            <a:pPr marL="225425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9. </a:t>
            </a:r>
            <a:r>
              <a:rPr lang="en-US" sz="2000" dirty="0" smtClean="0">
                <a:latin typeface="Georgia" panose="02040502050405020303" pitchFamily="18" charset="0"/>
              </a:rPr>
              <a:t>Poor: Very few strengths and numerous major weaknesses</a:t>
            </a:r>
            <a:endParaRPr lang="en-US" sz="2000" b="1" dirty="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335963" cy="1066800"/>
          </a:xfrm>
        </p:spPr>
        <p:txBody>
          <a:bodyPr/>
          <a:lstStyle/>
          <a:p>
            <a:r>
              <a:rPr lang="en-US" sz="4000" dirty="0" smtClean="0">
                <a:latin typeface="Georgia" panose="02040502050405020303" pitchFamily="18" charset="0"/>
              </a:rPr>
              <a:t>Criteria Scoring System Continued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153400" cy="4379913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See handout showing the current form that NIH reviewers use to evaluate: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Overall impact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Significance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Investigators</a:t>
            </a:r>
            <a:endParaRPr lang="en-US" sz="2400" dirty="0">
              <a:latin typeface="Georgia" panose="02040502050405020303" pitchFamily="18" charset="0"/>
            </a:endParaRP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Innovation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Approach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Environment</a:t>
            </a:r>
          </a:p>
          <a:p>
            <a:pPr eaLnBrk="1" hangingPunct="1">
              <a:buClr>
                <a:schemeClr val="tx1"/>
              </a:buClr>
            </a:pPr>
            <a:endParaRPr lang="en-US" sz="2800" dirty="0" smtClean="0"/>
          </a:p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885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88363" cy="914400"/>
          </a:xfrm>
        </p:spPr>
        <p:txBody>
          <a:bodyPr/>
          <a:lstStyle/>
          <a:p>
            <a:r>
              <a:rPr lang="en-US" sz="4000" dirty="0">
                <a:latin typeface="Georgia" panose="02040502050405020303" pitchFamily="18" charset="0"/>
              </a:rPr>
              <a:t>Criteria Scoring System Continued</a:t>
            </a:r>
            <a:endParaRPr lang="en-US" sz="4000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None/>
            </a:pPr>
            <a:r>
              <a:rPr lang="en-US" sz="2000" dirty="0"/>
              <a:t>In addition to their reviews of each </a:t>
            </a:r>
            <a:r>
              <a:rPr lang="en-US" sz="2000" dirty="0" smtClean="0"/>
              <a:t>sub-category</a:t>
            </a:r>
            <a:r>
              <a:rPr lang="en-US" sz="2000" dirty="0"/>
              <a:t>, which usually come with </a:t>
            </a:r>
            <a:r>
              <a:rPr lang="en-US" sz="2000" dirty="0" smtClean="0"/>
              <a:t>comments…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sz="2000" dirty="0" smtClean="0"/>
              <a:t>Each reviewer gives an overall impact score and summary 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sz="2000" dirty="0" smtClean="0"/>
              <a:t>For example:</a:t>
            </a:r>
            <a:r>
              <a:rPr lang="en-US" sz="2000" dirty="0"/>
              <a:t> </a:t>
            </a:r>
            <a:r>
              <a:rPr lang="en-US" sz="2000" dirty="0" smtClean="0"/>
              <a:t>Rev 1=</a:t>
            </a:r>
            <a:r>
              <a:rPr lang="en-US" sz="2000" b="1" dirty="0" smtClean="0"/>
              <a:t>2</a:t>
            </a:r>
            <a:r>
              <a:rPr lang="en-US" sz="2000" dirty="0" smtClean="0"/>
              <a:t>;   Rev 2</a:t>
            </a:r>
            <a:r>
              <a:rPr lang="en-US" sz="2000" dirty="0"/>
              <a:t>=</a:t>
            </a:r>
            <a:r>
              <a:rPr lang="en-US" sz="2000" b="1" dirty="0" smtClean="0"/>
              <a:t>3</a:t>
            </a:r>
            <a:r>
              <a:rPr lang="en-US" sz="2000" dirty="0" smtClean="0"/>
              <a:t>;   Rev 3=</a:t>
            </a:r>
            <a:r>
              <a:rPr lang="en-US" sz="2000" b="1" dirty="0" smtClean="0"/>
              <a:t>5</a:t>
            </a:r>
          </a:p>
          <a:p>
            <a:pPr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IF it is discussed, then </a:t>
            </a:r>
            <a:r>
              <a:rPr lang="en-US" sz="2000" dirty="0" smtClean="0"/>
              <a:t>all other members of the study section provide </a:t>
            </a:r>
            <a:r>
              <a:rPr lang="en-US" sz="2000" dirty="0" smtClean="0"/>
              <a:t>rankings</a:t>
            </a:r>
            <a:r>
              <a:rPr lang="en-US" sz="2000" dirty="0" smtClean="0"/>
              <a:t>. (Typically </a:t>
            </a:r>
            <a:r>
              <a:rPr lang="en-US" sz="2000" dirty="0" smtClean="0"/>
              <a:t>in </a:t>
            </a:r>
            <a:r>
              <a:rPr lang="en-US" sz="2000" dirty="0" smtClean="0"/>
              <a:t>the range provided by key reviewers)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Your </a:t>
            </a:r>
            <a:r>
              <a:rPr lang="en-US" sz="2000" b="1" dirty="0" smtClean="0"/>
              <a:t>total score </a:t>
            </a:r>
            <a:r>
              <a:rPr lang="en-US" sz="2000" b="1" dirty="0" smtClean="0"/>
              <a:t>= </a:t>
            </a:r>
            <a:r>
              <a:rPr lang="en-US" sz="2000" b="1" dirty="0" err="1" smtClean="0"/>
              <a:t>avg</a:t>
            </a:r>
            <a:r>
              <a:rPr lang="en-US" sz="2000" b="1" dirty="0" smtClean="0"/>
              <a:t> </a:t>
            </a:r>
            <a:r>
              <a:rPr lang="en-US" sz="2000" b="1" dirty="0" smtClean="0"/>
              <a:t>of all </a:t>
            </a:r>
            <a:r>
              <a:rPr lang="en-US" sz="2000" b="1" dirty="0" smtClean="0"/>
              <a:t>who ranked </a:t>
            </a:r>
            <a:r>
              <a:rPr lang="en-US" sz="2000" b="1" dirty="0" smtClean="0"/>
              <a:t>x </a:t>
            </a:r>
            <a:r>
              <a:rPr lang="en-US" sz="2000" b="1" dirty="0" smtClean="0"/>
              <a:t>10</a:t>
            </a:r>
            <a:r>
              <a:rPr lang="en-US" sz="2000" dirty="0" smtClean="0"/>
              <a:t>. (e.g., 35)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This then translates to a percentage of how all other proposals were scored by this study section. E.g., 20%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Funding decisions are primarily drive by percentile ranking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Each institute has its own “funding line” that dictates the typical cutoff by percentile ranking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Early stage and new investigators have some advantages here and elsewhere!</a:t>
            </a:r>
          </a:p>
          <a:p>
            <a:pPr marL="225425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976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335963" cy="1219200"/>
          </a:xfrm>
        </p:spPr>
        <p:txBody>
          <a:bodyPr/>
          <a:lstStyle/>
          <a:p>
            <a:r>
              <a:rPr lang="en-US" sz="4000" dirty="0">
                <a:latin typeface="Georgia" panose="02040502050405020303" pitchFamily="18" charset="0"/>
              </a:rPr>
              <a:t>Criteria Scoring System Continued</a:t>
            </a:r>
            <a:endParaRPr lang="en-US" sz="4000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 smtClean="0">
                <a:latin typeface="Georgia" panose="02040502050405020303" pitchFamily="18" charset="0"/>
              </a:rPr>
              <a:t>Other key aspects evaluated: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Protections for Human Subjects adequate?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Inclusion of Women, Minorities, and Children appropriate?</a:t>
            </a:r>
            <a:endParaRPr lang="en-US" sz="2400" dirty="0">
              <a:latin typeface="Georgia" panose="02040502050405020303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If animal models are used, appropriate/justified?</a:t>
            </a:r>
            <a:endParaRPr lang="en-US" sz="2400" dirty="0">
              <a:latin typeface="Georgia" panose="02040502050405020303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Biohazards; protections, resources adequate?</a:t>
            </a:r>
            <a:endParaRPr lang="en-US" sz="2400" dirty="0">
              <a:latin typeface="Georgia" panose="02040502050405020303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Budget generally appropriate? </a:t>
            </a:r>
            <a:r>
              <a:rPr lang="en-US" sz="2000" dirty="0" smtClean="0">
                <a:latin typeface="Georgia" panose="02040502050405020303" pitchFamily="18" charset="0"/>
              </a:rPr>
              <a:t>(common issues: too much or too little time for certain investigators; too much overlap)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If a resubmission, responsive? </a:t>
            </a:r>
            <a:endParaRPr lang="en-US" sz="2400" dirty="0">
              <a:latin typeface="Georgia" panose="02040502050405020303" pitchFamily="18" charset="0"/>
            </a:endParaRPr>
          </a:p>
          <a:p>
            <a:pPr eaLnBrk="1" hangingPunct="1">
              <a:buClr>
                <a:schemeClr val="tx1"/>
              </a:buClr>
            </a:pPr>
            <a:endParaRPr lang="en-US" sz="2400" dirty="0" smtClean="0"/>
          </a:p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054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8193088" cy="4876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>
                <a:latin typeface="Georgia" panose="02040502050405020303" pitchFamily="18" charset="0"/>
              </a:rPr>
              <a:t>T</a:t>
            </a:r>
            <a:r>
              <a:rPr lang="en-US" sz="2400" dirty="0" smtClean="0">
                <a:latin typeface="Georgia" panose="02040502050405020303" pitchFamily="18" charset="0"/>
              </a:rPr>
              <a:t>he following “basics” have to be in place….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an important research idea that (if performed) would lead to important new knowledge/developments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important innovations in topic or approach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a compelling preliminary research</a:t>
            </a:r>
            <a:endParaRPr lang="en-US" sz="2800" dirty="0" smtClean="0">
              <a:latin typeface="Georgia" panose="02040502050405020303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a rigorous approach that makes sense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an appropriate research team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researchers embedded in an appropriate research setting with needed resources</a:t>
            </a:r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en-US" sz="2400" i="1" dirty="0" smtClean="0">
                <a:solidFill>
                  <a:srgbClr val="CC0099"/>
                </a:solidFill>
                <a:latin typeface="Georgia" panose="02040502050405020303" pitchFamily="18" charset="0"/>
              </a:rPr>
              <a:t>What else can you do?</a:t>
            </a:r>
          </a:p>
          <a:p>
            <a:pPr>
              <a:defRPr/>
            </a:pPr>
            <a:endParaRPr lang="en-US" sz="2800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68611" name="Title 2"/>
          <p:cNvSpPr>
            <a:spLocks noGrp="1"/>
          </p:cNvSpPr>
          <p:nvPr>
            <p:ph type="title"/>
          </p:nvPr>
        </p:nvSpPr>
        <p:spPr>
          <a:xfrm>
            <a:off x="609600" y="381000"/>
            <a:ext cx="8402637" cy="1143000"/>
          </a:xfrm>
        </p:spPr>
        <p:txBody>
          <a:bodyPr/>
          <a:lstStyle/>
          <a:p>
            <a:r>
              <a:rPr lang="en-US" sz="4000" dirty="0" smtClean="0">
                <a:latin typeface="Georgia" panose="02040502050405020303" pitchFamily="18" charset="0"/>
              </a:rPr>
              <a:t>D. Tips for R01 Success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11480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Georgia" panose="02040502050405020303" pitchFamily="18" charset="0"/>
              </a:rPr>
              <a:t>Specific Aims page needs to be COMPLETE and utterly awesome</a:t>
            </a:r>
          </a:p>
          <a:p>
            <a:pPr lvl="1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It needs to tell the entire story</a:t>
            </a:r>
          </a:p>
          <a:p>
            <a:pPr lvl="2"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</a:rPr>
              <a:t>Functions as an abstract would in a manuscript</a:t>
            </a:r>
          </a:p>
          <a:p>
            <a:pPr lvl="2"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</a:rPr>
              <a:t>It may be the only thing read by study section members</a:t>
            </a:r>
          </a:p>
          <a:p>
            <a:pPr lvl="1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End with (actual) specific aims</a:t>
            </a:r>
          </a:p>
          <a:p>
            <a:pPr lvl="1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Hypotheses and aims (and later analyses) must align</a:t>
            </a:r>
          </a:p>
          <a:p>
            <a:pPr lvl="1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Highlights significance and innovation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9635" name="Title 2"/>
          <p:cNvSpPr>
            <a:spLocks noGrp="1"/>
          </p:cNvSpPr>
          <p:nvPr>
            <p:ph type="title"/>
          </p:nvPr>
        </p:nvSpPr>
        <p:spPr>
          <a:xfrm>
            <a:off x="685799" y="304800"/>
            <a:ext cx="8269289" cy="11430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Specific Aims</a:t>
            </a:r>
          </a:p>
        </p:txBody>
      </p:sp>
    </p:spTree>
    <p:extLst>
      <p:ext uri="{BB962C8B-B14F-4D97-AF65-F5344CB8AC3E}">
        <p14:creationId xmlns:p14="http://schemas.microsoft.com/office/powerpoint/2010/main" val="1659369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49580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Tell a (scientific) story that is compelling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eorgia" panose="02040502050405020303" pitchFamily="18" charset="0"/>
              </a:rPr>
              <a:t>“Scientific Premise”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Does that story make sense based on the existing literature and theory?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Are there clear expectations that match the literature?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Is this laid out CLEARLY?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Does each point follow clearly from the next?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66125" cy="11430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Clarity and Scientific Premise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27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eorgia" panose="02040502050405020303" pitchFamily="18" charset="0"/>
              </a:rPr>
              <a:t>“Scientific Rigor” is relevant to both Significance and Approach scores</a:t>
            </a:r>
            <a:endParaRPr lang="en-US" sz="2400" dirty="0">
              <a:latin typeface="Georgia" panose="02040502050405020303" pitchFamily="18" charset="0"/>
            </a:endParaRPr>
          </a:p>
          <a:p>
            <a:pPr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eorgia" panose="02040502050405020303" pitchFamily="18" charset="0"/>
              </a:rPr>
              <a:t>Are you using the best techniques possible?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Is their use well-defended?</a:t>
            </a:r>
          </a:p>
          <a:p>
            <a:pPr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eorgia" panose="02040502050405020303" pitchFamily="18" charset="0"/>
              </a:rPr>
              <a:t>Power analyses appropriate?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With </a:t>
            </a:r>
            <a:r>
              <a:rPr lang="en-US" sz="2400" u="sng" dirty="0" smtClean="0">
                <a:latin typeface="Georgia" panose="02040502050405020303" pitchFamily="18" charset="0"/>
              </a:rPr>
              <a:t>clear analyses that map onto aims</a:t>
            </a:r>
          </a:p>
          <a:p>
            <a:pPr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eorgia" panose="02040502050405020303" pitchFamily="18" charset="0"/>
              </a:rPr>
              <a:t>Spell everything out CLEARLY for reviewers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13725" cy="11430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Scientific Rigor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12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114800"/>
          </a:xfrm>
        </p:spPr>
        <p:txBody>
          <a:bodyPr/>
          <a:lstStyle/>
          <a:p>
            <a:pPr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Georgia" panose="02040502050405020303" pitchFamily="18" charset="0"/>
              </a:rPr>
              <a:t>Formatting</a:t>
            </a:r>
          </a:p>
          <a:p>
            <a:pPr lvl="1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eorgia" panose="02040502050405020303" pitchFamily="18" charset="0"/>
              </a:rPr>
              <a:t>Treat the reviewers well and assume they are </a:t>
            </a:r>
            <a:r>
              <a:rPr lang="en-US" sz="2400" dirty="0" smtClean="0">
                <a:latin typeface="Georgia" panose="02040502050405020303" pitchFamily="18" charset="0"/>
              </a:rPr>
              <a:t>tired</a:t>
            </a:r>
          </a:p>
          <a:p>
            <a:pPr lvl="2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</a:rPr>
              <a:t>If they miss something and hold it against your proposal, it isn’t always their fault</a:t>
            </a:r>
          </a:p>
          <a:p>
            <a:pPr lvl="1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Only excellent grants get funded but some grants that don’t get funded are also excellent. Formatting can…</a:t>
            </a:r>
          </a:p>
          <a:p>
            <a:pPr lvl="2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</a:rPr>
              <a:t>help with clarity</a:t>
            </a:r>
          </a:p>
          <a:p>
            <a:pPr lvl="2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</a:rPr>
              <a:t>make reviewers happier (they can read it; they can find information more readily that they need for their review)</a:t>
            </a:r>
          </a:p>
          <a:p>
            <a:pPr lvl="2"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</a:rPr>
              <a:t>make a difference (a 1-point difference can put a grant into a funded range)</a:t>
            </a:r>
          </a:p>
          <a:p>
            <a:pPr lvl="2">
              <a:spcBef>
                <a:spcPts val="600"/>
              </a:spcBef>
              <a:defRPr/>
            </a:pPr>
            <a:endParaRPr lang="en-US" sz="2000" dirty="0"/>
          </a:p>
          <a:p>
            <a:pPr lvl="1">
              <a:spcBef>
                <a:spcPts val="1200"/>
              </a:spcBef>
              <a:defRPr/>
            </a:pPr>
            <a:endParaRPr lang="en-US" sz="24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9635" name="Title 2"/>
          <p:cNvSpPr>
            <a:spLocks noGrp="1"/>
          </p:cNvSpPr>
          <p:nvPr>
            <p:ph type="title"/>
          </p:nvPr>
        </p:nvSpPr>
        <p:spPr>
          <a:xfrm>
            <a:off x="1162051" y="304800"/>
            <a:ext cx="7793037" cy="1143000"/>
          </a:xfrm>
        </p:spPr>
        <p:txBody>
          <a:bodyPr/>
          <a:lstStyle/>
          <a:p>
            <a:r>
              <a:rPr lang="en-US" sz="4200" dirty="0" smtClean="0">
                <a:latin typeface="Georgia" panose="02040502050405020303" pitchFamily="18" charset="0"/>
              </a:rPr>
              <a:t>Formatting</a:t>
            </a:r>
          </a:p>
        </p:txBody>
      </p:sp>
    </p:spTree>
    <p:extLst>
      <p:ext uri="{BB962C8B-B14F-4D97-AF65-F5344CB8AC3E}">
        <p14:creationId xmlns:p14="http://schemas.microsoft.com/office/powerpoint/2010/main" val="1556840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Preference for representative samples (for human research studies)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  <a:ea typeface="+mn-ea"/>
                <a:cs typeface="+mn-cs"/>
              </a:rPr>
              <a:t>Students only if relevant to age/situation (e.g., college drinking)</a:t>
            </a:r>
          </a:p>
          <a:p>
            <a:pPr lvl="1"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  <a:ea typeface="+mn-ea"/>
                <a:cs typeface="+mn-cs"/>
              </a:rPr>
              <a:t>Generalizable to population of interest?</a:t>
            </a:r>
            <a:endParaRPr lang="en-US" sz="2000" dirty="0" smtClean="0">
              <a:latin typeface="Georgia" panose="02040502050405020303" pitchFamily="18" charset="0"/>
            </a:endParaRPr>
          </a:p>
          <a:p>
            <a:pPr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Racial/ethnic diversity carefully scrutinized</a:t>
            </a:r>
          </a:p>
          <a:p>
            <a:pPr lvl="1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</a:rPr>
              <a:t>Disparities investigated when appropriate</a:t>
            </a:r>
          </a:p>
          <a:p>
            <a:pPr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Inclusion of both males and females when appropriate</a:t>
            </a:r>
          </a:p>
          <a:p>
            <a:pPr lvl="1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Georgia" panose="02040502050405020303" pitchFamily="18" charset="0"/>
              </a:rPr>
              <a:t>Gender/sex </a:t>
            </a:r>
            <a:r>
              <a:rPr lang="en-US" sz="2000" dirty="0" smtClean="0">
                <a:latin typeface="Georgia" panose="02040502050405020303" pitchFamily="18" charset="0"/>
              </a:rPr>
              <a:t>differences investigated when appropriate</a:t>
            </a:r>
          </a:p>
        </p:txBody>
      </p:sp>
      <p:sp>
        <p:nvSpPr>
          <p:cNvPr id="7168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5437" cy="11430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The Sample; </a:t>
            </a:r>
            <a:r>
              <a:rPr lang="en-US" dirty="0" smtClean="0">
                <a:solidFill>
                  <a:srgbClr val="CC0099"/>
                </a:solidFill>
                <a:latin typeface="Georgia" panose="02040502050405020303" pitchFamily="18" charset="0"/>
              </a:rPr>
              <a:t>renewed focus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4"/>
          <p:cNvSpPr>
            <a:spLocks noGrp="1"/>
          </p:cNvSpPr>
          <p:nvPr>
            <p:ph idx="1"/>
          </p:nvPr>
        </p:nvSpPr>
        <p:spPr>
          <a:xfrm>
            <a:off x="609600" y="1295400"/>
            <a:ext cx="8040688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A. NIH Organization</a:t>
            </a:r>
          </a:p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B. Funding Mechanisms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I will focus </a:t>
            </a:r>
            <a:r>
              <a:rPr lang="en-US" sz="2400" dirty="0">
                <a:latin typeface="Georgia" panose="02040502050405020303" pitchFamily="18" charset="0"/>
              </a:rPr>
              <a:t>on the </a:t>
            </a:r>
            <a:r>
              <a:rPr lang="en-US" sz="2400" dirty="0" smtClean="0">
                <a:latin typeface="Georgia" panose="02040502050405020303" pitchFamily="18" charset="0"/>
              </a:rPr>
              <a:t>R01 today</a:t>
            </a:r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C. The NIH Review Process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Overview of Review Meeting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The Scoring Process, including new categories for review</a:t>
            </a:r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D. Tips for Success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Clarity and scientific </a:t>
            </a:r>
            <a:r>
              <a:rPr lang="en-US" dirty="0">
                <a:latin typeface="Georgia" panose="02040502050405020303" pitchFamily="18" charset="0"/>
              </a:rPr>
              <a:t>premise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Scientific rigor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Specific Aims; Formatting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Sample characteristics</a:t>
            </a:r>
            <a:r>
              <a:rPr lang="en-US" dirty="0" smtClean="0"/>
              <a:t>	</a:t>
            </a: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295814" y="304800"/>
            <a:ext cx="7793037" cy="9144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990600" lvl="1" indent="-5334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latin typeface="Georgia" panose="02040502050405020303" pitchFamily="18" charset="0"/>
              </a:rPr>
              <a:t>Plan early; seek feedback at all stages</a:t>
            </a:r>
          </a:p>
          <a:p>
            <a:pPr marL="990600" lvl="1" indent="-5334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latin typeface="Georgia" panose="02040502050405020303" pitchFamily="18" charset="0"/>
              </a:rPr>
              <a:t>Persistence pays off!! </a:t>
            </a:r>
          </a:p>
          <a:p>
            <a:pPr marL="990600" lvl="1" indent="-5334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latin typeface="Georgia" panose="02040502050405020303" pitchFamily="18" charset="0"/>
              </a:rPr>
              <a:t>Second submission must respond to the critiques through revision or clearly defending reasoning</a:t>
            </a:r>
          </a:p>
          <a:p>
            <a:pPr marL="990600" lvl="1" indent="-533400" eaLnBrk="1" hangingPunct="1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smtClean="0">
                <a:latin typeface="Georgia" panose="02040502050405020303" pitchFamily="18" charset="0"/>
              </a:rPr>
              <a:t>Same reviewers may or may not review resubmission, but will see critiques</a:t>
            </a:r>
          </a:p>
          <a:p>
            <a:endParaRPr lang="en-US" sz="2800" dirty="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410575" cy="99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eorgia" panose="02040502050405020303" pitchFamily="18" charset="0"/>
              </a:rPr>
              <a:t>Early planning and </a:t>
            </a:r>
            <a:r>
              <a:rPr lang="en-US" sz="4000" dirty="0" smtClean="0">
                <a:latin typeface="Georgia" panose="02040502050405020303" pitchFamily="18" charset="0"/>
              </a:rPr>
              <a:t>perseverance!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endParaRPr lang="en-US" dirty="0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2228850"/>
            <a:ext cx="6836569" cy="3261122"/>
          </a:xfrm>
        </p:spPr>
        <p:txBody>
          <a:bodyPr/>
          <a:lstStyle/>
          <a:p>
            <a:pPr marL="0" indent="0">
              <a:buNone/>
            </a:pPr>
            <a:r>
              <a:rPr lang="en-US" sz="4500" dirty="0">
                <a:latin typeface="Rockwell" charset="0"/>
                <a:ea typeface="Rockwell" charset="0"/>
                <a:cs typeface="Rockwell" charset="0"/>
              </a:rPr>
              <a:t>   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  <a:ea typeface="Cambria Math" panose="02040503050406030204" pitchFamily="18" charset="0"/>
                <a:cs typeface="Rockwell" charset="0"/>
              </a:rPr>
              <a:t>Questions?</a:t>
            </a:r>
            <a:endParaRPr lang="en-US" sz="4500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  <a:ea typeface="Cambria Math" panose="02040503050406030204" pitchFamily="18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29269"/>
            <a:ext cx="7793037" cy="86020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eorgia" panose="02040502050405020303" pitchFamily="18" charset="0"/>
              </a:rPr>
              <a:t>A. The NIH Organization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74088" cy="411480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None/>
            </a:pPr>
            <a:r>
              <a:rPr lang="en-US" dirty="0" smtClean="0">
                <a:latin typeface="Georgia" panose="02040502050405020303" pitchFamily="18" charset="0"/>
              </a:rPr>
              <a:t>Department of Health and Human Services</a:t>
            </a: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 National Institutes of Health</a:t>
            </a:r>
          </a:p>
          <a:p>
            <a:pPr lvl="2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27 Awarding Institutes/Centers </a:t>
            </a:r>
          </a:p>
          <a:p>
            <a:pPr lvl="2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Some examples</a:t>
            </a:r>
          </a:p>
          <a:p>
            <a:pPr marL="1490663" lvl="3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National Cancer Institute (NCI)</a:t>
            </a:r>
          </a:p>
          <a:p>
            <a:pPr marL="1490663" lvl="3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National Institute on Aging (NIA)</a:t>
            </a:r>
          </a:p>
          <a:p>
            <a:pPr marL="1490663" lvl="3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National Institute on Allergy and Infectious Disease (</a:t>
            </a:r>
            <a:r>
              <a:rPr lang="en-US" dirty="0" err="1" smtClean="0">
                <a:latin typeface="Georgia" panose="02040502050405020303" pitchFamily="18" charset="0"/>
              </a:rPr>
              <a:t>NIAID</a:t>
            </a:r>
            <a:r>
              <a:rPr lang="en-US" dirty="0" smtClean="0">
                <a:latin typeface="Georgia" panose="02040502050405020303" pitchFamily="18" charset="0"/>
              </a:rPr>
              <a:t>)</a:t>
            </a:r>
          </a:p>
          <a:p>
            <a:pPr marL="1490663" lvl="3" indent="-34290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National Institute on Drug Abuse (</a:t>
            </a:r>
            <a:r>
              <a:rPr lang="en-US" dirty="0" err="1" smtClean="0">
                <a:latin typeface="Georgia" panose="02040502050405020303" pitchFamily="18" charset="0"/>
              </a:rPr>
              <a:t>NIDA</a:t>
            </a:r>
            <a:r>
              <a:rPr lang="en-US" dirty="0" smtClean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4449" y="569589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hlinkClick r:id="rId3"/>
              </a:rPr>
              <a:t>Full list of NIH institutes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975" y="82767"/>
            <a:ext cx="4010025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8229600" cy="4383088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Ks</a:t>
            </a:r>
            <a:r>
              <a:rPr lang="en-US" sz="2400" dirty="0" smtClean="0">
                <a:latin typeface="Georgia" panose="02040502050405020303" pitchFamily="18" charset="0"/>
              </a:rPr>
              <a:t>: NIH Career Development Awards (K01, K02, K05, K07, K08, K22 [K99/R00])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P01</a:t>
            </a:r>
            <a:r>
              <a:rPr lang="en-US" sz="2400" dirty="0" smtClean="0">
                <a:latin typeface="Georgia" panose="02040502050405020303" pitchFamily="18" charset="0"/>
              </a:rPr>
              <a:t>: Research Program Project Grant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P30</a:t>
            </a:r>
            <a:r>
              <a:rPr lang="en-US" sz="2400" dirty="0" smtClean="0">
                <a:latin typeface="Georgia" panose="02040502050405020303" pitchFamily="18" charset="0"/>
              </a:rPr>
              <a:t>: Center Core Grants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R01</a:t>
            </a:r>
            <a:r>
              <a:rPr lang="en-US" sz="2400" dirty="0" smtClean="0">
                <a:latin typeface="Georgia" panose="02040502050405020303" pitchFamily="18" charset="0"/>
              </a:rPr>
              <a:t>: NIH Research Project Grant Program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R03</a:t>
            </a:r>
            <a:r>
              <a:rPr lang="en-US" sz="2400" dirty="0" smtClean="0">
                <a:latin typeface="Georgia" panose="02040502050405020303" pitchFamily="18" charset="0"/>
              </a:rPr>
              <a:t>: NIH Small Grant Program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R13</a:t>
            </a:r>
            <a:r>
              <a:rPr lang="en-US" sz="2400" dirty="0" smtClean="0">
                <a:latin typeface="Georgia" panose="02040502050405020303" pitchFamily="18" charset="0"/>
              </a:rPr>
              <a:t>: NIH Support for Conferences and Scientific Meetings (R13, U13)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R15</a:t>
            </a:r>
            <a:r>
              <a:rPr lang="en-US" sz="2400" dirty="0" smtClean="0">
                <a:latin typeface="Georgia" panose="02040502050405020303" pitchFamily="18" charset="0"/>
              </a:rPr>
              <a:t>: NIH Academic Research Enhancement Award (AREA)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7055"/>
            <a:ext cx="7793037" cy="11430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B. NIH Funding Mechanisms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826" y="-20097"/>
            <a:ext cx="3305174" cy="730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2637" y="1905000"/>
            <a:ext cx="7772400" cy="411480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R21</a:t>
            </a:r>
            <a:r>
              <a:rPr lang="en-US" sz="2400" dirty="0" smtClean="0">
                <a:latin typeface="Georgia" panose="02040502050405020303" pitchFamily="18" charset="0"/>
              </a:rPr>
              <a:t>: NIH Exploratory/Developmental Research Grant Award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R34</a:t>
            </a:r>
            <a:r>
              <a:rPr lang="en-US" sz="2400" dirty="0" smtClean="0">
                <a:latin typeface="Georgia" panose="02040502050405020303" pitchFamily="18" charset="0"/>
              </a:rPr>
              <a:t>: NIH Clinical Trial Planning Grant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T series</a:t>
            </a:r>
            <a:r>
              <a:rPr lang="en-US" sz="2400" dirty="0" smtClean="0">
                <a:latin typeface="Georgia" panose="02040502050405020303" pitchFamily="18" charset="0"/>
              </a:rPr>
              <a:t>: NRSA Training Grants (T32, T34, T35, T90, etc.)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U series</a:t>
            </a:r>
            <a:r>
              <a:rPr lang="en-US" sz="2400" dirty="0" smtClean="0">
                <a:latin typeface="Georgia" panose="02040502050405020303" pitchFamily="18" charset="0"/>
              </a:rPr>
              <a:t>: Research Project Cooperative Agreement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Diversity Supplements</a:t>
            </a:r>
            <a:r>
              <a:rPr lang="en-US" sz="2400" dirty="0" smtClean="0">
                <a:latin typeface="Georgia" panose="02040502050405020303" pitchFamily="18" charset="0"/>
              </a:rPr>
              <a:t>: Research Supplements to Promote Diversity in Health-related Research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eorgia" panose="02040502050405020303" pitchFamily="18" charset="0"/>
              </a:rPr>
              <a:t>Roadmap</a:t>
            </a:r>
            <a:r>
              <a:rPr lang="en-US" sz="2400" dirty="0" smtClean="0">
                <a:latin typeface="Georgia" panose="02040502050405020303" pitchFamily="18" charset="0"/>
              </a:rPr>
              <a:t>: NIH Roadmap Initiatives (Director’s Pioneer Award; Director’s New Innovative Program)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93037" cy="1143000"/>
          </a:xfrm>
        </p:spPr>
        <p:txBody>
          <a:bodyPr/>
          <a:lstStyle/>
          <a:p>
            <a:r>
              <a:rPr lang="en-US" sz="4000" dirty="0" smtClean="0">
                <a:latin typeface="Georgia" panose="02040502050405020303" pitchFamily="18" charset="0"/>
              </a:rPr>
              <a:t>NIH Funding Mechanisms (cont.)</a:t>
            </a:r>
            <a:endParaRPr lang="en-US" sz="4000" dirty="0">
              <a:latin typeface="Georgia" panose="020405020504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826" y="168339"/>
            <a:ext cx="3305174" cy="730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93037" cy="1143000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R01 </a:t>
            </a:r>
            <a:r>
              <a:rPr lang="en-US" sz="3600" dirty="0" smtClean="0">
                <a:latin typeface="Georgia" panose="02040502050405020303" pitchFamily="18" charset="0"/>
              </a:rPr>
              <a:t>(primary focus today)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396240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Used to support a discrete, specified, circumscribed research project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NIH’s most commonly used grant program</a:t>
            </a:r>
          </a:p>
          <a:p>
            <a:pPr marL="457200" lvl="1" indent="-457200">
              <a:buClrTx/>
              <a:buSzPct val="60000"/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Aims page (1 page)</a:t>
            </a:r>
          </a:p>
          <a:p>
            <a:pPr marL="457200" lvl="1" indent="-457200">
              <a:buClrTx/>
              <a:buSzPct val="6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Body of the grant (Research Strategy) is 12 pages (mostly single spaced)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Generally awarded for 3 to 5 years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Up to $500,000/year without exceptions needed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Advance permission required for $500,000 or more (direct costs) in any </a:t>
            </a:r>
            <a:r>
              <a:rPr lang="en-US" dirty="0" smtClean="0">
                <a:latin typeface="Georgia" panose="02040502050405020303" pitchFamily="18" charset="0"/>
              </a:rPr>
              <a:t>year</a:t>
            </a:r>
            <a:endParaRPr lang="en-US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10600" cy="1524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eorgia" panose="02040502050405020303" pitchFamily="18" charset="0"/>
              </a:rPr>
              <a:t>C. The review process</a:t>
            </a:r>
            <a:endParaRPr lang="en-US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343400"/>
          </a:xfrm>
        </p:spPr>
        <p:txBody>
          <a:bodyPr/>
          <a:lstStyle/>
          <a:p>
            <a:pPr marL="231775" lvl="1" indent="0" eaLnBrk="1" hangingPunct="1">
              <a:lnSpc>
                <a:spcPct val="90000"/>
              </a:lnSpc>
              <a:buClr>
                <a:schemeClr val="tx1"/>
              </a:buClr>
              <a:buSzTx/>
              <a:buNone/>
            </a:pPr>
            <a:r>
              <a:rPr lang="en-US" sz="2400" dirty="0">
                <a:latin typeface="Georgia" panose="02040502050405020303" pitchFamily="18" charset="0"/>
              </a:rPr>
              <a:t>Targeting Grant Proposals to Institute and review </a:t>
            </a:r>
            <a:r>
              <a:rPr lang="en-US" sz="2400" dirty="0" smtClean="0">
                <a:latin typeface="Georgia" panose="02040502050405020303" pitchFamily="18" charset="0"/>
              </a:rPr>
              <a:t>committee: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400" dirty="0" smtClean="0">
                <a:latin typeface="Georgia" panose="02040502050405020303" pitchFamily="18" charset="0"/>
              </a:rPr>
              <a:t>Understand the larger NIH “system”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400" dirty="0" smtClean="0">
                <a:latin typeface="Georgia" panose="02040502050405020303" pitchFamily="18" charset="0"/>
              </a:rPr>
              <a:t>Communicate with a Program Officer of Institute you are aiming for BEFORE submitting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Introducing ideas, getting feedback, pre-review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2.   Get your proposal to the right review committee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Review the rosters and talk to colleagues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Make a written request (cover letter)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3.   Consider who is likely to review your grant (review the rosters); cite their work when relevant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599"/>
            <a:ext cx="8610600" cy="142813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dirty="0" smtClean="0">
                <a:latin typeface="Georgia" panose="02040502050405020303" pitchFamily="18" charset="0"/>
              </a:rPr>
              <a:t>Review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>Process Continued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endParaRPr lang="en-US" sz="32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037735"/>
            <a:ext cx="8001000" cy="4572000"/>
          </a:xfrm>
          <a:ln>
            <a:noFill/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Step 1: Review by a Scientific Review Group (</a:t>
            </a:r>
            <a:r>
              <a:rPr lang="en-US" sz="2400" dirty="0" err="1" smtClean="0">
                <a:latin typeface="Georgia" panose="02040502050405020303" pitchFamily="18" charset="0"/>
              </a:rPr>
              <a:t>SRG</a:t>
            </a:r>
            <a:r>
              <a:rPr lang="en-US" sz="2400" dirty="0" smtClean="0">
                <a:latin typeface="Georgia" panose="02040502050405020303" pitchFamily="18" charset="0"/>
              </a:rPr>
              <a:t>), aka “study section”; peer review</a:t>
            </a: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Non-federal scientists with relevant expertise</a:t>
            </a: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Led by a Scientific Review Officer (SRO)</a:t>
            </a: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Typically three primary peer reviewers are assigned to each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Reviewer’s submit initial scores prior to meeting</a:t>
            </a: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Only top ~50% are “discussed” and then scored by the entire study section group</a:t>
            </a: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All reviewed proposals will receive feedback (those not discussed, from core reviewers only)</a:t>
            </a:r>
          </a:p>
          <a:p>
            <a:pPr lvl="1" eaLnBrk="1" hangingPunct="1">
              <a:buClr>
                <a:schemeClr val="tx1"/>
              </a:buClr>
            </a:pPr>
            <a:endParaRPr lang="en-US" sz="2000" dirty="0" smtClean="0"/>
          </a:p>
          <a:p>
            <a:pPr eaLnBrk="1" hangingPunct="1">
              <a:buClr>
                <a:schemeClr val="tx1"/>
              </a:buClr>
            </a:pP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029200" y="5943600"/>
            <a:ext cx="3533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Study section roster index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8534400" cy="173293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sz="3600" dirty="0" smtClean="0">
                <a:solidFill>
                  <a:schemeClr val="hlink"/>
                </a:solidFill>
              </a:rPr>
              <a:t/>
            </a:r>
            <a:br>
              <a:rPr lang="en-US" sz="3600" dirty="0" smtClean="0">
                <a:solidFill>
                  <a:schemeClr val="hlink"/>
                </a:solidFill>
              </a:rPr>
            </a:br>
            <a:r>
              <a:rPr lang="en-US" dirty="0" smtClean="0">
                <a:latin typeface="Georgia" panose="02040502050405020303" pitchFamily="18" charset="0"/>
              </a:rPr>
              <a:t>Review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>Process Continued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endParaRPr lang="en-US" sz="32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059855"/>
            <a:ext cx="8001000" cy="4572000"/>
          </a:xfrm>
          <a:ln>
            <a:noFill/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Step 2: Staff at the potential awarding Institute perform the second level of review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NIH program staff examine applications for impact (formerly “priority”) scores, percentile rankings, &amp; summary statements against the Institute’s needs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Program staff provide grant funding plan to Advisory Council or Board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Advisory Council or Board advises the IC director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Director makes final decision</a:t>
            </a:r>
          </a:p>
        </p:txBody>
      </p:sp>
    </p:spTree>
    <p:extLst>
      <p:ext uri="{BB962C8B-B14F-4D97-AF65-F5344CB8AC3E}">
        <p14:creationId xmlns:p14="http://schemas.microsoft.com/office/powerpoint/2010/main" val="354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19506</TotalTime>
  <Words>1618</Words>
  <Application>Microsoft Office PowerPoint</Application>
  <PresentationFormat>On-screen Show (4:3)</PresentationFormat>
  <Paragraphs>227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Cambria Math</vt:lpstr>
      <vt:lpstr>Georgia</vt:lpstr>
      <vt:lpstr>Rockwell</vt:lpstr>
      <vt:lpstr>Tahoma</vt:lpstr>
      <vt:lpstr>Times New Roman</vt:lpstr>
      <vt:lpstr>Wingdings</vt:lpstr>
      <vt:lpstr>Blends</vt:lpstr>
      <vt:lpstr>Grant Writing for the NIH: Basics and Specific Tips for Success</vt:lpstr>
      <vt:lpstr>Outline</vt:lpstr>
      <vt:lpstr>A. The NIH Organization</vt:lpstr>
      <vt:lpstr>B. NIH Funding Mechanisms</vt:lpstr>
      <vt:lpstr>NIH Funding Mechanisms (cont.)</vt:lpstr>
      <vt:lpstr>R01 (primary focus today)</vt:lpstr>
      <vt:lpstr>C. The review process</vt:lpstr>
      <vt:lpstr>    Review Process Continued  </vt:lpstr>
      <vt:lpstr>    Review Process Continued  </vt:lpstr>
      <vt:lpstr>Criteria Scoring System </vt:lpstr>
      <vt:lpstr>Criteria Scoring System Continued</vt:lpstr>
      <vt:lpstr>Criteria Scoring System Continued</vt:lpstr>
      <vt:lpstr>Criteria Scoring System Continued</vt:lpstr>
      <vt:lpstr>D. Tips for R01 Success</vt:lpstr>
      <vt:lpstr>Specific Aims</vt:lpstr>
      <vt:lpstr>Clarity and Scientific Premise</vt:lpstr>
      <vt:lpstr>Scientific Rigor</vt:lpstr>
      <vt:lpstr>Formatting</vt:lpstr>
      <vt:lpstr>The Sample; renewed focus</vt:lpstr>
      <vt:lpstr>Early planning and perseverance!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FUNDAMENTALS</dc:title>
  <dc:creator>Cecilia Bruce</dc:creator>
  <cp:lastModifiedBy>Jennifer Graham-Engeland</cp:lastModifiedBy>
  <cp:revision>381</cp:revision>
  <cp:lastPrinted>2000-06-30T15:34:18Z</cp:lastPrinted>
  <dcterms:created xsi:type="dcterms:W3CDTF">2000-03-22T06:53:44Z</dcterms:created>
  <dcterms:modified xsi:type="dcterms:W3CDTF">2017-12-11T16:15:02Z</dcterms:modified>
</cp:coreProperties>
</file>