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76"/>
  </p:notesMasterIdLst>
  <p:sldIdLst>
    <p:sldId id="323" r:id="rId2"/>
    <p:sldId id="324" r:id="rId3"/>
    <p:sldId id="325" r:id="rId4"/>
    <p:sldId id="326" r:id="rId5"/>
    <p:sldId id="327" r:id="rId6"/>
    <p:sldId id="328" r:id="rId7"/>
    <p:sldId id="329" r:id="rId8"/>
    <p:sldId id="330" r:id="rId9"/>
    <p:sldId id="331" r:id="rId10"/>
    <p:sldId id="332" r:id="rId11"/>
    <p:sldId id="333" r:id="rId12"/>
    <p:sldId id="334" r:id="rId13"/>
    <p:sldId id="335" r:id="rId14"/>
    <p:sldId id="257" r:id="rId15"/>
    <p:sldId id="274" r:id="rId16"/>
    <p:sldId id="275" r:id="rId17"/>
    <p:sldId id="317" r:id="rId18"/>
    <p:sldId id="318" r:id="rId19"/>
    <p:sldId id="262" r:id="rId20"/>
    <p:sldId id="263" r:id="rId21"/>
    <p:sldId id="264" r:id="rId22"/>
    <p:sldId id="265" r:id="rId23"/>
    <p:sldId id="266" r:id="rId24"/>
    <p:sldId id="267" r:id="rId25"/>
    <p:sldId id="319" r:id="rId26"/>
    <p:sldId id="320" r:id="rId27"/>
    <p:sldId id="321" r:id="rId28"/>
    <p:sldId id="322" r:id="rId29"/>
    <p:sldId id="268" r:id="rId30"/>
    <p:sldId id="269" r:id="rId31"/>
    <p:sldId id="270" r:id="rId32"/>
    <p:sldId id="271" r:id="rId33"/>
    <p:sldId id="272" r:id="rId34"/>
    <p:sldId id="273" r:id="rId35"/>
    <p:sldId id="276" r:id="rId36"/>
    <p:sldId id="277" r:id="rId37"/>
    <p:sldId id="278" r:id="rId38"/>
    <p:sldId id="279" r:id="rId39"/>
    <p:sldId id="280" r:id="rId40"/>
    <p:sldId id="281" r:id="rId41"/>
    <p:sldId id="282" r:id="rId42"/>
    <p:sldId id="283" r:id="rId43"/>
    <p:sldId id="285" r:id="rId44"/>
    <p:sldId id="284"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 id="308" r:id="rId68"/>
    <p:sldId id="309" r:id="rId69"/>
    <p:sldId id="310" r:id="rId70"/>
    <p:sldId id="311" r:id="rId71"/>
    <p:sldId id="313" r:id="rId72"/>
    <p:sldId id="314" r:id="rId73"/>
    <p:sldId id="315" r:id="rId74"/>
    <p:sldId id="316"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594" y="-4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7124CB-2C99-49DA-8965-E9F7C2EAFCA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3C647A8-A7B6-4D1D-BA94-4B5529F8FAE9}">
      <dgm:prSet phldrT="[Text]" custT="1"/>
      <dgm:spPr>
        <a:solidFill>
          <a:srgbClr val="006666"/>
        </a:solidFill>
      </dgm:spPr>
      <dgm:t>
        <a:bodyPr/>
        <a:lstStyle/>
        <a:p>
          <a:r>
            <a:rPr lang="en-US" sz="1400" dirty="0" smtClean="0"/>
            <a:t>Community Engagement</a:t>
          </a:r>
          <a:endParaRPr lang="en-US" sz="1400" dirty="0"/>
        </a:p>
      </dgm:t>
    </dgm:pt>
    <dgm:pt modelId="{34C61C0A-6E54-4622-96BF-D59B242BF10A}" type="parTrans" cxnId="{4C7F9373-42F0-4C28-85AF-31E31CFEE5D0}">
      <dgm:prSet/>
      <dgm:spPr/>
      <dgm:t>
        <a:bodyPr/>
        <a:lstStyle/>
        <a:p>
          <a:endParaRPr lang="en-US"/>
        </a:p>
      </dgm:t>
    </dgm:pt>
    <dgm:pt modelId="{2F17C17B-60FE-4748-B693-2955C08099A2}" type="sibTrans" cxnId="{4C7F9373-42F0-4C28-85AF-31E31CFEE5D0}">
      <dgm:prSet/>
      <dgm:spPr/>
      <dgm:t>
        <a:bodyPr/>
        <a:lstStyle/>
        <a:p>
          <a:endParaRPr lang="en-US"/>
        </a:p>
      </dgm:t>
    </dgm:pt>
    <dgm:pt modelId="{D8CF162C-7075-473A-B0F5-15AE42CD6373}">
      <dgm:prSet phldrT="[Text]" custT="1"/>
      <dgm:spPr>
        <a:solidFill>
          <a:srgbClr val="006666"/>
        </a:solidFill>
      </dgm:spPr>
      <dgm:t>
        <a:bodyPr/>
        <a:lstStyle/>
        <a:p>
          <a:r>
            <a:rPr lang="en-US" sz="1400" dirty="0" smtClean="0"/>
            <a:t>Education</a:t>
          </a:r>
          <a:endParaRPr lang="en-US" sz="1400" dirty="0"/>
        </a:p>
      </dgm:t>
    </dgm:pt>
    <dgm:pt modelId="{9E1A3E79-1A6D-4E2D-A51A-2263CAE6381A}" type="parTrans" cxnId="{F48C32BC-9B7E-4C8D-AB00-97E8EA02FD30}">
      <dgm:prSet/>
      <dgm:spPr/>
      <dgm:t>
        <a:bodyPr/>
        <a:lstStyle/>
        <a:p>
          <a:endParaRPr lang="en-US"/>
        </a:p>
      </dgm:t>
    </dgm:pt>
    <dgm:pt modelId="{023BDF52-982F-41A2-A313-5FD314AA30D1}" type="sibTrans" cxnId="{F48C32BC-9B7E-4C8D-AB00-97E8EA02FD30}">
      <dgm:prSet/>
      <dgm:spPr/>
      <dgm:t>
        <a:bodyPr/>
        <a:lstStyle/>
        <a:p>
          <a:endParaRPr lang="en-US"/>
        </a:p>
      </dgm:t>
    </dgm:pt>
    <dgm:pt modelId="{1FCE7E44-BA12-4615-A3A0-BACC82646248}">
      <dgm:prSet phldrT="[Text]" custT="1"/>
      <dgm:spPr>
        <a:solidFill>
          <a:srgbClr val="006666"/>
        </a:solidFill>
      </dgm:spPr>
      <dgm:t>
        <a:bodyPr/>
        <a:lstStyle/>
        <a:p>
          <a:r>
            <a:rPr lang="en-US" sz="1400" dirty="0" smtClean="0"/>
            <a:t>Translational Technologies</a:t>
          </a:r>
          <a:endParaRPr lang="en-US" sz="1400" dirty="0"/>
        </a:p>
      </dgm:t>
    </dgm:pt>
    <dgm:pt modelId="{49CA3657-0C42-485C-9C4E-B915C094F4A1}" type="parTrans" cxnId="{50EF7279-3F80-4837-ABED-98C6E9F6694E}">
      <dgm:prSet/>
      <dgm:spPr/>
      <dgm:t>
        <a:bodyPr/>
        <a:lstStyle/>
        <a:p>
          <a:endParaRPr lang="en-US"/>
        </a:p>
      </dgm:t>
    </dgm:pt>
    <dgm:pt modelId="{BE770DB8-EC76-44C3-B90F-12BD9515702A}" type="sibTrans" cxnId="{50EF7279-3F80-4837-ABED-98C6E9F6694E}">
      <dgm:prSet/>
      <dgm:spPr/>
      <dgm:t>
        <a:bodyPr/>
        <a:lstStyle/>
        <a:p>
          <a:endParaRPr lang="en-US"/>
        </a:p>
      </dgm:t>
    </dgm:pt>
    <dgm:pt modelId="{DF8D35ED-EE90-4162-B9F6-5EC84E338B2F}">
      <dgm:prSet phldrT="[Text]" custT="1"/>
      <dgm:spPr>
        <a:solidFill>
          <a:srgbClr val="006666"/>
        </a:solidFill>
      </dgm:spPr>
      <dgm:t>
        <a:bodyPr/>
        <a:lstStyle/>
        <a:p>
          <a:r>
            <a:rPr lang="en-US" sz="1400" dirty="0" smtClean="0"/>
            <a:t>Novel Methodologies</a:t>
          </a:r>
          <a:endParaRPr lang="en-US" sz="1400" dirty="0"/>
        </a:p>
      </dgm:t>
    </dgm:pt>
    <dgm:pt modelId="{80D516A6-6253-4BA4-B9E9-9BF54EE057D9}" type="parTrans" cxnId="{0DD20E0E-EBE3-462A-BF70-3BACCD53F9FC}">
      <dgm:prSet/>
      <dgm:spPr/>
      <dgm:t>
        <a:bodyPr/>
        <a:lstStyle/>
        <a:p>
          <a:endParaRPr lang="en-US"/>
        </a:p>
      </dgm:t>
    </dgm:pt>
    <dgm:pt modelId="{C80195D8-7EC3-4A25-924C-104D59CBCF7E}" type="sibTrans" cxnId="{0DD20E0E-EBE3-462A-BF70-3BACCD53F9FC}">
      <dgm:prSet/>
      <dgm:spPr/>
      <dgm:t>
        <a:bodyPr/>
        <a:lstStyle/>
        <a:p>
          <a:endParaRPr lang="en-US"/>
        </a:p>
      </dgm:t>
    </dgm:pt>
    <dgm:pt modelId="{E6E649AD-00E4-4727-A266-CB75D799F3DD}">
      <dgm:prSet phldrT="[Text]" custT="1"/>
      <dgm:spPr>
        <a:solidFill>
          <a:srgbClr val="006666"/>
        </a:solidFill>
      </dgm:spPr>
      <dgm:t>
        <a:bodyPr/>
        <a:lstStyle/>
        <a:p>
          <a:r>
            <a:rPr lang="en-US" sz="1400" dirty="0" smtClean="0"/>
            <a:t>Tracking/ Evaluation</a:t>
          </a:r>
          <a:endParaRPr lang="en-US" sz="1400" dirty="0"/>
        </a:p>
      </dgm:t>
    </dgm:pt>
    <dgm:pt modelId="{248A9D02-B926-4063-91D3-BBBD428C6FA6}" type="parTrans" cxnId="{C0A4FDCC-98B3-4BAD-90E5-9267B3BFB459}">
      <dgm:prSet/>
      <dgm:spPr/>
      <dgm:t>
        <a:bodyPr/>
        <a:lstStyle/>
        <a:p>
          <a:endParaRPr lang="en-US"/>
        </a:p>
      </dgm:t>
    </dgm:pt>
    <dgm:pt modelId="{5C776F94-A1FB-4E3B-B659-5AE06AAE8C4F}" type="sibTrans" cxnId="{C0A4FDCC-98B3-4BAD-90E5-9267B3BFB459}">
      <dgm:prSet/>
      <dgm:spPr/>
      <dgm:t>
        <a:bodyPr/>
        <a:lstStyle/>
        <a:p>
          <a:endParaRPr lang="en-US"/>
        </a:p>
      </dgm:t>
    </dgm:pt>
    <dgm:pt modelId="{9A9B881D-BBF5-4E0D-BAE5-9A8D74A10766}">
      <dgm:prSet phldrT="[Text]"/>
      <dgm:spPr/>
      <dgm:t>
        <a:bodyPr/>
        <a:lstStyle/>
        <a:p>
          <a:endParaRPr lang="en-US"/>
        </a:p>
      </dgm:t>
    </dgm:pt>
    <dgm:pt modelId="{9CD8998C-E61C-472D-8028-7FFF9F3CE5CB}" type="parTrans" cxnId="{71F2771C-1525-4BE6-B682-B7D6F633429B}">
      <dgm:prSet/>
      <dgm:spPr/>
      <dgm:t>
        <a:bodyPr/>
        <a:lstStyle/>
        <a:p>
          <a:endParaRPr lang="en-US"/>
        </a:p>
      </dgm:t>
    </dgm:pt>
    <dgm:pt modelId="{2F085397-73D2-4240-9144-5A92B1FED032}" type="sibTrans" cxnId="{71F2771C-1525-4BE6-B682-B7D6F633429B}">
      <dgm:prSet/>
      <dgm:spPr/>
      <dgm:t>
        <a:bodyPr/>
        <a:lstStyle/>
        <a:p>
          <a:endParaRPr lang="en-US"/>
        </a:p>
      </dgm:t>
    </dgm:pt>
    <dgm:pt modelId="{C9AC166B-7A4C-49C2-9AD5-A43FA08865F0}" type="pres">
      <dgm:prSet presAssocID="{407124CB-2C99-49DA-8965-E9F7C2EAFCA2}" presName="hierChild1" presStyleCnt="0">
        <dgm:presLayoutVars>
          <dgm:orgChart val="1"/>
          <dgm:chPref val="1"/>
          <dgm:dir/>
          <dgm:animOne val="branch"/>
          <dgm:animLvl val="lvl"/>
          <dgm:resizeHandles/>
        </dgm:presLayoutVars>
      </dgm:prSet>
      <dgm:spPr/>
      <dgm:t>
        <a:bodyPr/>
        <a:lstStyle/>
        <a:p>
          <a:endParaRPr lang="en-US"/>
        </a:p>
      </dgm:t>
    </dgm:pt>
    <dgm:pt modelId="{1AFF34B9-28A7-4A8B-AF98-E6A2108F2FBE}" type="pres">
      <dgm:prSet presAssocID="{9A9B881D-BBF5-4E0D-BAE5-9A8D74A10766}" presName="hierRoot1" presStyleCnt="0">
        <dgm:presLayoutVars>
          <dgm:hierBranch val="init"/>
        </dgm:presLayoutVars>
      </dgm:prSet>
      <dgm:spPr/>
    </dgm:pt>
    <dgm:pt modelId="{F9DAA558-5D57-4499-817E-BAD2CEF1762A}" type="pres">
      <dgm:prSet presAssocID="{9A9B881D-BBF5-4E0D-BAE5-9A8D74A10766}" presName="rootComposite1" presStyleCnt="0"/>
      <dgm:spPr/>
    </dgm:pt>
    <dgm:pt modelId="{262379E9-098C-4BE0-A4FB-0C11EB53E819}" type="pres">
      <dgm:prSet presAssocID="{9A9B881D-BBF5-4E0D-BAE5-9A8D74A10766}" presName="rootText1" presStyleLbl="node0" presStyleIdx="0" presStyleCnt="1" custFlipVert="1" custScaleY="15022" custLinFactY="-11956" custLinFactNeighborY="-100000">
        <dgm:presLayoutVars>
          <dgm:chPref val="3"/>
        </dgm:presLayoutVars>
      </dgm:prSet>
      <dgm:spPr/>
      <dgm:t>
        <a:bodyPr/>
        <a:lstStyle/>
        <a:p>
          <a:endParaRPr lang="en-US"/>
        </a:p>
      </dgm:t>
    </dgm:pt>
    <dgm:pt modelId="{E6FAB9A8-6BBE-48D9-9E91-B305AD562EAD}" type="pres">
      <dgm:prSet presAssocID="{9A9B881D-BBF5-4E0D-BAE5-9A8D74A10766}" presName="rootConnector1" presStyleLbl="node1" presStyleIdx="0" presStyleCnt="0"/>
      <dgm:spPr/>
      <dgm:t>
        <a:bodyPr/>
        <a:lstStyle/>
        <a:p>
          <a:endParaRPr lang="en-US"/>
        </a:p>
      </dgm:t>
    </dgm:pt>
    <dgm:pt modelId="{28DF37AC-918E-4B0B-A015-94F099F16692}" type="pres">
      <dgm:prSet presAssocID="{9A9B881D-BBF5-4E0D-BAE5-9A8D74A10766}" presName="hierChild2" presStyleCnt="0"/>
      <dgm:spPr/>
    </dgm:pt>
    <dgm:pt modelId="{8BBD118C-1112-4759-92FE-2602E897CB8F}" type="pres">
      <dgm:prSet presAssocID="{34C61C0A-6E54-4622-96BF-D59B242BF10A}" presName="Name37" presStyleLbl="parChTrans1D2" presStyleIdx="0" presStyleCnt="5"/>
      <dgm:spPr/>
      <dgm:t>
        <a:bodyPr/>
        <a:lstStyle/>
        <a:p>
          <a:endParaRPr lang="en-US"/>
        </a:p>
      </dgm:t>
    </dgm:pt>
    <dgm:pt modelId="{A5D79D17-02FC-46E7-94B3-120BCA1DD1B4}" type="pres">
      <dgm:prSet presAssocID="{E3C647A8-A7B6-4D1D-BA94-4B5529F8FAE9}" presName="hierRoot2" presStyleCnt="0">
        <dgm:presLayoutVars>
          <dgm:hierBranch val="init"/>
        </dgm:presLayoutVars>
      </dgm:prSet>
      <dgm:spPr/>
    </dgm:pt>
    <dgm:pt modelId="{61693ACF-6049-47FC-B1FE-B35D06F3075A}" type="pres">
      <dgm:prSet presAssocID="{E3C647A8-A7B6-4D1D-BA94-4B5529F8FAE9}" presName="rootComposite" presStyleCnt="0"/>
      <dgm:spPr/>
    </dgm:pt>
    <dgm:pt modelId="{F27EDFFE-7D4B-425A-800C-DC05774D7931}" type="pres">
      <dgm:prSet presAssocID="{E3C647A8-A7B6-4D1D-BA94-4B5529F8FAE9}" presName="rootText" presStyleLbl="node2" presStyleIdx="0" presStyleCnt="5">
        <dgm:presLayoutVars>
          <dgm:chPref val="3"/>
        </dgm:presLayoutVars>
      </dgm:prSet>
      <dgm:spPr/>
      <dgm:t>
        <a:bodyPr/>
        <a:lstStyle/>
        <a:p>
          <a:endParaRPr lang="en-US"/>
        </a:p>
      </dgm:t>
    </dgm:pt>
    <dgm:pt modelId="{B429D973-1D31-4887-9A5F-E2B1E01431B4}" type="pres">
      <dgm:prSet presAssocID="{E3C647A8-A7B6-4D1D-BA94-4B5529F8FAE9}" presName="rootConnector" presStyleLbl="node2" presStyleIdx="0" presStyleCnt="5"/>
      <dgm:spPr/>
      <dgm:t>
        <a:bodyPr/>
        <a:lstStyle/>
        <a:p>
          <a:endParaRPr lang="en-US"/>
        </a:p>
      </dgm:t>
    </dgm:pt>
    <dgm:pt modelId="{9F9FDB7F-04C8-4836-8E73-F6D6C8270A3D}" type="pres">
      <dgm:prSet presAssocID="{E3C647A8-A7B6-4D1D-BA94-4B5529F8FAE9}" presName="hierChild4" presStyleCnt="0"/>
      <dgm:spPr/>
    </dgm:pt>
    <dgm:pt modelId="{9430C3F4-7B87-4F44-9704-7FA05420D95A}" type="pres">
      <dgm:prSet presAssocID="{E3C647A8-A7B6-4D1D-BA94-4B5529F8FAE9}" presName="hierChild5" presStyleCnt="0"/>
      <dgm:spPr/>
    </dgm:pt>
    <dgm:pt modelId="{2FCA2E2E-6FFF-4D0F-A46E-F961122E1CE8}" type="pres">
      <dgm:prSet presAssocID="{9E1A3E79-1A6D-4E2D-A51A-2263CAE6381A}" presName="Name37" presStyleLbl="parChTrans1D2" presStyleIdx="1" presStyleCnt="5"/>
      <dgm:spPr/>
      <dgm:t>
        <a:bodyPr/>
        <a:lstStyle/>
        <a:p>
          <a:endParaRPr lang="en-US"/>
        </a:p>
      </dgm:t>
    </dgm:pt>
    <dgm:pt modelId="{78D29206-A064-41E2-9579-5BA2CD5D83EC}" type="pres">
      <dgm:prSet presAssocID="{D8CF162C-7075-473A-B0F5-15AE42CD6373}" presName="hierRoot2" presStyleCnt="0">
        <dgm:presLayoutVars>
          <dgm:hierBranch val="init"/>
        </dgm:presLayoutVars>
      </dgm:prSet>
      <dgm:spPr/>
    </dgm:pt>
    <dgm:pt modelId="{2253FCF7-DDB0-4321-83F5-BA547C78E1C2}" type="pres">
      <dgm:prSet presAssocID="{D8CF162C-7075-473A-B0F5-15AE42CD6373}" presName="rootComposite" presStyleCnt="0"/>
      <dgm:spPr/>
    </dgm:pt>
    <dgm:pt modelId="{FBC7E9DB-04F1-4683-BBC9-5D084961CF6D}" type="pres">
      <dgm:prSet presAssocID="{D8CF162C-7075-473A-B0F5-15AE42CD6373}" presName="rootText" presStyleLbl="node2" presStyleIdx="1" presStyleCnt="5">
        <dgm:presLayoutVars>
          <dgm:chPref val="3"/>
        </dgm:presLayoutVars>
      </dgm:prSet>
      <dgm:spPr/>
      <dgm:t>
        <a:bodyPr/>
        <a:lstStyle/>
        <a:p>
          <a:endParaRPr lang="en-US"/>
        </a:p>
      </dgm:t>
    </dgm:pt>
    <dgm:pt modelId="{37954153-C67D-4F29-9D93-174D1A99DE2C}" type="pres">
      <dgm:prSet presAssocID="{D8CF162C-7075-473A-B0F5-15AE42CD6373}" presName="rootConnector" presStyleLbl="node2" presStyleIdx="1" presStyleCnt="5"/>
      <dgm:spPr/>
      <dgm:t>
        <a:bodyPr/>
        <a:lstStyle/>
        <a:p>
          <a:endParaRPr lang="en-US"/>
        </a:p>
      </dgm:t>
    </dgm:pt>
    <dgm:pt modelId="{2CA7A871-AB45-486E-A105-4712B1F14F8B}" type="pres">
      <dgm:prSet presAssocID="{D8CF162C-7075-473A-B0F5-15AE42CD6373}" presName="hierChild4" presStyleCnt="0"/>
      <dgm:spPr/>
    </dgm:pt>
    <dgm:pt modelId="{20B0A601-89BF-4673-B7E8-D85300B22D9D}" type="pres">
      <dgm:prSet presAssocID="{D8CF162C-7075-473A-B0F5-15AE42CD6373}" presName="hierChild5" presStyleCnt="0"/>
      <dgm:spPr/>
    </dgm:pt>
    <dgm:pt modelId="{EB22E606-DC93-444D-A3D9-D8E1BDF7834A}" type="pres">
      <dgm:prSet presAssocID="{49CA3657-0C42-485C-9C4E-B915C094F4A1}" presName="Name37" presStyleLbl="parChTrans1D2" presStyleIdx="2" presStyleCnt="5"/>
      <dgm:spPr/>
      <dgm:t>
        <a:bodyPr/>
        <a:lstStyle/>
        <a:p>
          <a:endParaRPr lang="en-US"/>
        </a:p>
      </dgm:t>
    </dgm:pt>
    <dgm:pt modelId="{E9FF62EB-15C8-4DF0-A782-2745B0A57367}" type="pres">
      <dgm:prSet presAssocID="{1FCE7E44-BA12-4615-A3A0-BACC82646248}" presName="hierRoot2" presStyleCnt="0">
        <dgm:presLayoutVars>
          <dgm:hierBranch val="init"/>
        </dgm:presLayoutVars>
      </dgm:prSet>
      <dgm:spPr/>
    </dgm:pt>
    <dgm:pt modelId="{9A1F6D86-C731-45CC-97B8-F94AC6F941F1}" type="pres">
      <dgm:prSet presAssocID="{1FCE7E44-BA12-4615-A3A0-BACC82646248}" presName="rootComposite" presStyleCnt="0"/>
      <dgm:spPr/>
    </dgm:pt>
    <dgm:pt modelId="{8840BC26-B1CC-4937-ACEC-81030107FB80}" type="pres">
      <dgm:prSet presAssocID="{1FCE7E44-BA12-4615-A3A0-BACC82646248}" presName="rootText" presStyleLbl="node2" presStyleIdx="2" presStyleCnt="5">
        <dgm:presLayoutVars>
          <dgm:chPref val="3"/>
        </dgm:presLayoutVars>
      </dgm:prSet>
      <dgm:spPr/>
      <dgm:t>
        <a:bodyPr/>
        <a:lstStyle/>
        <a:p>
          <a:endParaRPr lang="en-US"/>
        </a:p>
      </dgm:t>
    </dgm:pt>
    <dgm:pt modelId="{C6DF1EC7-8E14-42FC-97E2-79A42D888743}" type="pres">
      <dgm:prSet presAssocID="{1FCE7E44-BA12-4615-A3A0-BACC82646248}" presName="rootConnector" presStyleLbl="node2" presStyleIdx="2" presStyleCnt="5"/>
      <dgm:spPr/>
      <dgm:t>
        <a:bodyPr/>
        <a:lstStyle/>
        <a:p>
          <a:endParaRPr lang="en-US"/>
        </a:p>
      </dgm:t>
    </dgm:pt>
    <dgm:pt modelId="{EBD76164-B0B9-468A-9DCA-01FFF48A09FA}" type="pres">
      <dgm:prSet presAssocID="{1FCE7E44-BA12-4615-A3A0-BACC82646248}" presName="hierChild4" presStyleCnt="0"/>
      <dgm:spPr/>
    </dgm:pt>
    <dgm:pt modelId="{890F309D-02B5-409E-9012-9EA6FFEAE05F}" type="pres">
      <dgm:prSet presAssocID="{1FCE7E44-BA12-4615-A3A0-BACC82646248}" presName="hierChild5" presStyleCnt="0"/>
      <dgm:spPr/>
    </dgm:pt>
    <dgm:pt modelId="{1F40D63D-73E2-4EDC-B569-7CAFEDC4872A}" type="pres">
      <dgm:prSet presAssocID="{80D516A6-6253-4BA4-B9E9-9BF54EE057D9}" presName="Name37" presStyleLbl="parChTrans1D2" presStyleIdx="3" presStyleCnt="5"/>
      <dgm:spPr/>
      <dgm:t>
        <a:bodyPr/>
        <a:lstStyle/>
        <a:p>
          <a:endParaRPr lang="en-US"/>
        </a:p>
      </dgm:t>
    </dgm:pt>
    <dgm:pt modelId="{CB030C0E-B134-4BAD-8572-2EB94446218C}" type="pres">
      <dgm:prSet presAssocID="{DF8D35ED-EE90-4162-B9F6-5EC84E338B2F}" presName="hierRoot2" presStyleCnt="0">
        <dgm:presLayoutVars>
          <dgm:hierBranch val="init"/>
        </dgm:presLayoutVars>
      </dgm:prSet>
      <dgm:spPr/>
    </dgm:pt>
    <dgm:pt modelId="{7E7B8C56-EA40-49AF-B5B0-57F5A54FE82C}" type="pres">
      <dgm:prSet presAssocID="{DF8D35ED-EE90-4162-B9F6-5EC84E338B2F}" presName="rootComposite" presStyleCnt="0"/>
      <dgm:spPr/>
    </dgm:pt>
    <dgm:pt modelId="{FD89C4F0-C632-4562-A0D9-B43F9BAAC8A1}" type="pres">
      <dgm:prSet presAssocID="{DF8D35ED-EE90-4162-B9F6-5EC84E338B2F}" presName="rootText" presStyleLbl="node2" presStyleIdx="3" presStyleCnt="5">
        <dgm:presLayoutVars>
          <dgm:chPref val="3"/>
        </dgm:presLayoutVars>
      </dgm:prSet>
      <dgm:spPr/>
      <dgm:t>
        <a:bodyPr/>
        <a:lstStyle/>
        <a:p>
          <a:endParaRPr lang="en-US"/>
        </a:p>
      </dgm:t>
    </dgm:pt>
    <dgm:pt modelId="{4B1B710D-6F42-46F8-8221-F472F80DA648}" type="pres">
      <dgm:prSet presAssocID="{DF8D35ED-EE90-4162-B9F6-5EC84E338B2F}" presName="rootConnector" presStyleLbl="node2" presStyleIdx="3" presStyleCnt="5"/>
      <dgm:spPr/>
      <dgm:t>
        <a:bodyPr/>
        <a:lstStyle/>
        <a:p>
          <a:endParaRPr lang="en-US"/>
        </a:p>
      </dgm:t>
    </dgm:pt>
    <dgm:pt modelId="{C1B42AB6-0DDF-4A70-8D0D-DAB927AA80F3}" type="pres">
      <dgm:prSet presAssocID="{DF8D35ED-EE90-4162-B9F6-5EC84E338B2F}" presName="hierChild4" presStyleCnt="0"/>
      <dgm:spPr/>
    </dgm:pt>
    <dgm:pt modelId="{ABEF9D82-6EF7-4A40-A6C1-20366C9D05D9}" type="pres">
      <dgm:prSet presAssocID="{DF8D35ED-EE90-4162-B9F6-5EC84E338B2F}" presName="hierChild5" presStyleCnt="0"/>
      <dgm:spPr/>
    </dgm:pt>
    <dgm:pt modelId="{D7CE8646-E332-447E-B45C-6C30442CEF10}" type="pres">
      <dgm:prSet presAssocID="{248A9D02-B926-4063-91D3-BBBD428C6FA6}" presName="Name37" presStyleLbl="parChTrans1D2" presStyleIdx="4" presStyleCnt="5"/>
      <dgm:spPr/>
      <dgm:t>
        <a:bodyPr/>
        <a:lstStyle/>
        <a:p>
          <a:endParaRPr lang="en-US"/>
        </a:p>
      </dgm:t>
    </dgm:pt>
    <dgm:pt modelId="{D2802796-0D8B-4BA5-8B4F-1E797C3EBC8F}" type="pres">
      <dgm:prSet presAssocID="{E6E649AD-00E4-4727-A266-CB75D799F3DD}" presName="hierRoot2" presStyleCnt="0">
        <dgm:presLayoutVars>
          <dgm:hierBranch val="init"/>
        </dgm:presLayoutVars>
      </dgm:prSet>
      <dgm:spPr/>
    </dgm:pt>
    <dgm:pt modelId="{F0DA06F0-10A9-450A-BBE4-A2BCF0FBEE5D}" type="pres">
      <dgm:prSet presAssocID="{E6E649AD-00E4-4727-A266-CB75D799F3DD}" presName="rootComposite" presStyleCnt="0"/>
      <dgm:spPr/>
    </dgm:pt>
    <dgm:pt modelId="{60AE9253-21B2-4F53-ADBA-1DC61D5BAB85}" type="pres">
      <dgm:prSet presAssocID="{E6E649AD-00E4-4727-A266-CB75D799F3DD}" presName="rootText" presStyleLbl="node2" presStyleIdx="4" presStyleCnt="5">
        <dgm:presLayoutVars>
          <dgm:chPref val="3"/>
        </dgm:presLayoutVars>
      </dgm:prSet>
      <dgm:spPr/>
      <dgm:t>
        <a:bodyPr/>
        <a:lstStyle/>
        <a:p>
          <a:endParaRPr lang="en-US"/>
        </a:p>
      </dgm:t>
    </dgm:pt>
    <dgm:pt modelId="{AF1260CD-89E9-4574-8448-33D97C667415}" type="pres">
      <dgm:prSet presAssocID="{E6E649AD-00E4-4727-A266-CB75D799F3DD}" presName="rootConnector" presStyleLbl="node2" presStyleIdx="4" presStyleCnt="5"/>
      <dgm:spPr/>
      <dgm:t>
        <a:bodyPr/>
        <a:lstStyle/>
        <a:p>
          <a:endParaRPr lang="en-US"/>
        </a:p>
      </dgm:t>
    </dgm:pt>
    <dgm:pt modelId="{4F0AE89E-969F-489F-BD0B-9BC07A095E1E}" type="pres">
      <dgm:prSet presAssocID="{E6E649AD-00E4-4727-A266-CB75D799F3DD}" presName="hierChild4" presStyleCnt="0"/>
      <dgm:spPr/>
    </dgm:pt>
    <dgm:pt modelId="{B3E51B3C-8268-41F3-A545-8D6E1C4B125E}" type="pres">
      <dgm:prSet presAssocID="{E6E649AD-00E4-4727-A266-CB75D799F3DD}" presName="hierChild5" presStyleCnt="0"/>
      <dgm:spPr/>
    </dgm:pt>
    <dgm:pt modelId="{40731AC4-64CB-41AD-863C-3ECA4480138E}" type="pres">
      <dgm:prSet presAssocID="{9A9B881D-BBF5-4E0D-BAE5-9A8D74A10766}" presName="hierChild3" presStyleCnt="0"/>
      <dgm:spPr/>
    </dgm:pt>
  </dgm:ptLst>
  <dgm:cxnLst>
    <dgm:cxn modelId="{BD821CE2-E713-4357-BE6F-60623DE3D6F1}" type="presOf" srcId="{D8CF162C-7075-473A-B0F5-15AE42CD6373}" destId="{37954153-C67D-4F29-9D93-174D1A99DE2C}" srcOrd="1" destOrd="0" presId="urn:microsoft.com/office/officeart/2005/8/layout/orgChart1"/>
    <dgm:cxn modelId="{0DD20E0E-EBE3-462A-BF70-3BACCD53F9FC}" srcId="{9A9B881D-BBF5-4E0D-BAE5-9A8D74A10766}" destId="{DF8D35ED-EE90-4162-B9F6-5EC84E338B2F}" srcOrd="3" destOrd="0" parTransId="{80D516A6-6253-4BA4-B9E9-9BF54EE057D9}" sibTransId="{C80195D8-7EC3-4A25-924C-104D59CBCF7E}"/>
    <dgm:cxn modelId="{71F2771C-1525-4BE6-B682-B7D6F633429B}" srcId="{407124CB-2C99-49DA-8965-E9F7C2EAFCA2}" destId="{9A9B881D-BBF5-4E0D-BAE5-9A8D74A10766}" srcOrd="0" destOrd="0" parTransId="{9CD8998C-E61C-472D-8028-7FFF9F3CE5CB}" sibTransId="{2F085397-73D2-4240-9144-5A92B1FED032}"/>
    <dgm:cxn modelId="{7BB3D7E1-7B62-409A-B16A-78C9247C3587}" type="presOf" srcId="{34C61C0A-6E54-4622-96BF-D59B242BF10A}" destId="{8BBD118C-1112-4759-92FE-2602E897CB8F}" srcOrd="0" destOrd="0" presId="urn:microsoft.com/office/officeart/2005/8/layout/orgChart1"/>
    <dgm:cxn modelId="{B5D27E1A-45F5-4DD6-971E-811E96D39909}" type="presOf" srcId="{E6E649AD-00E4-4727-A266-CB75D799F3DD}" destId="{60AE9253-21B2-4F53-ADBA-1DC61D5BAB85}" srcOrd="0" destOrd="0" presId="urn:microsoft.com/office/officeart/2005/8/layout/orgChart1"/>
    <dgm:cxn modelId="{7930911B-10D3-45BA-9583-5CDA6F79C542}" type="presOf" srcId="{9E1A3E79-1A6D-4E2D-A51A-2263CAE6381A}" destId="{2FCA2E2E-6FFF-4D0F-A46E-F961122E1CE8}" srcOrd="0" destOrd="0" presId="urn:microsoft.com/office/officeart/2005/8/layout/orgChart1"/>
    <dgm:cxn modelId="{98BBABBC-1557-432E-8F1F-1CB31E2FB2D6}" type="presOf" srcId="{9A9B881D-BBF5-4E0D-BAE5-9A8D74A10766}" destId="{E6FAB9A8-6BBE-48D9-9E91-B305AD562EAD}" srcOrd="1" destOrd="0" presId="urn:microsoft.com/office/officeart/2005/8/layout/orgChart1"/>
    <dgm:cxn modelId="{72662F29-9AD0-4799-9052-01CDA62DC178}" type="presOf" srcId="{80D516A6-6253-4BA4-B9E9-9BF54EE057D9}" destId="{1F40D63D-73E2-4EDC-B569-7CAFEDC4872A}" srcOrd="0" destOrd="0" presId="urn:microsoft.com/office/officeart/2005/8/layout/orgChart1"/>
    <dgm:cxn modelId="{87F89418-F6F5-400C-AACD-E7FFBF64D363}" type="presOf" srcId="{248A9D02-B926-4063-91D3-BBBD428C6FA6}" destId="{D7CE8646-E332-447E-B45C-6C30442CEF10}" srcOrd="0" destOrd="0" presId="urn:microsoft.com/office/officeart/2005/8/layout/orgChart1"/>
    <dgm:cxn modelId="{4CCB612F-DE79-4A41-992F-FC8B166057BB}" type="presOf" srcId="{407124CB-2C99-49DA-8965-E9F7C2EAFCA2}" destId="{C9AC166B-7A4C-49C2-9AD5-A43FA08865F0}" srcOrd="0" destOrd="0" presId="urn:microsoft.com/office/officeart/2005/8/layout/orgChart1"/>
    <dgm:cxn modelId="{0C71C6C8-745A-4FF7-A4CC-DD7DFC4B567A}" type="presOf" srcId="{9A9B881D-BBF5-4E0D-BAE5-9A8D74A10766}" destId="{262379E9-098C-4BE0-A4FB-0C11EB53E819}" srcOrd="0" destOrd="0" presId="urn:microsoft.com/office/officeart/2005/8/layout/orgChart1"/>
    <dgm:cxn modelId="{A17384A4-E411-4B5D-847B-E482E0000CED}" type="presOf" srcId="{1FCE7E44-BA12-4615-A3A0-BACC82646248}" destId="{C6DF1EC7-8E14-42FC-97E2-79A42D888743}" srcOrd="1" destOrd="0" presId="urn:microsoft.com/office/officeart/2005/8/layout/orgChart1"/>
    <dgm:cxn modelId="{78DF3509-AF8D-4A5C-89F1-8AF76D22D908}" type="presOf" srcId="{E3C647A8-A7B6-4D1D-BA94-4B5529F8FAE9}" destId="{B429D973-1D31-4887-9A5F-E2B1E01431B4}" srcOrd="1" destOrd="0" presId="urn:microsoft.com/office/officeart/2005/8/layout/orgChart1"/>
    <dgm:cxn modelId="{952D768A-9650-4F58-AFBA-C598F63105CD}" type="presOf" srcId="{1FCE7E44-BA12-4615-A3A0-BACC82646248}" destId="{8840BC26-B1CC-4937-ACEC-81030107FB80}" srcOrd="0" destOrd="0" presId="urn:microsoft.com/office/officeart/2005/8/layout/orgChart1"/>
    <dgm:cxn modelId="{9D670C2D-6894-4896-9E44-1DE0BA195595}" type="presOf" srcId="{DF8D35ED-EE90-4162-B9F6-5EC84E338B2F}" destId="{4B1B710D-6F42-46F8-8221-F472F80DA648}" srcOrd="1" destOrd="0" presId="urn:microsoft.com/office/officeart/2005/8/layout/orgChart1"/>
    <dgm:cxn modelId="{4C7F9373-42F0-4C28-85AF-31E31CFEE5D0}" srcId="{9A9B881D-BBF5-4E0D-BAE5-9A8D74A10766}" destId="{E3C647A8-A7B6-4D1D-BA94-4B5529F8FAE9}" srcOrd="0" destOrd="0" parTransId="{34C61C0A-6E54-4622-96BF-D59B242BF10A}" sibTransId="{2F17C17B-60FE-4748-B693-2955C08099A2}"/>
    <dgm:cxn modelId="{F48C32BC-9B7E-4C8D-AB00-97E8EA02FD30}" srcId="{9A9B881D-BBF5-4E0D-BAE5-9A8D74A10766}" destId="{D8CF162C-7075-473A-B0F5-15AE42CD6373}" srcOrd="1" destOrd="0" parTransId="{9E1A3E79-1A6D-4E2D-A51A-2263CAE6381A}" sibTransId="{023BDF52-982F-41A2-A313-5FD314AA30D1}"/>
    <dgm:cxn modelId="{5D080E81-C870-45AE-B552-6F3DE2A881C5}" type="presOf" srcId="{E3C647A8-A7B6-4D1D-BA94-4B5529F8FAE9}" destId="{F27EDFFE-7D4B-425A-800C-DC05774D7931}" srcOrd="0" destOrd="0" presId="urn:microsoft.com/office/officeart/2005/8/layout/orgChart1"/>
    <dgm:cxn modelId="{C0A4FDCC-98B3-4BAD-90E5-9267B3BFB459}" srcId="{9A9B881D-BBF5-4E0D-BAE5-9A8D74A10766}" destId="{E6E649AD-00E4-4727-A266-CB75D799F3DD}" srcOrd="4" destOrd="0" parTransId="{248A9D02-B926-4063-91D3-BBBD428C6FA6}" sibTransId="{5C776F94-A1FB-4E3B-B659-5AE06AAE8C4F}"/>
    <dgm:cxn modelId="{50EF7279-3F80-4837-ABED-98C6E9F6694E}" srcId="{9A9B881D-BBF5-4E0D-BAE5-9A8D74A10766}" destId="{1FCE7E44-BA12-4615-A3A0-BACC82646248}" srcOrd="2" destOrd="0" parTransId="{49CA3657-0C42-485C-9C4E-B915C094F4A1}" sibTransId="{BE770DB8-EC76-44C3-B90F-12BD9515702A}"/>
    <dgm:cxn modelId="{B1DC4B55-6714-46EB-A4B0-EA3F3293734F}" type="presOf" srcId="{D8CF162C-7075-473A-B0F5-15AE42CD6373}" destId="{FBC7E9DB-04F1-4683-BBC9-5D084961CF6D}" srcOrd="0" destOrd="0" presId="urn:microsoft.com/office/officeart/2005/8/layout/orgChart1"/>
    <dgm:cxn modelId="{944EB6BA-22F1-4DEE-B4E0-CC0799FB6FC5}" type="presOf" srcId="{E6E649AD-00E4-4727-A266-CB75D799F3DD}" destId="{AF1260CD-89E9-4574-8448-33D97C667415}" srcOrd="1" destOrd="0" presId="urn:microsoft.com/office/officeart/2005/8/layout/orgChart1"/>
    <dgm:cxn modelId="{581795E0-F307-45CE-B280-B62E067AD285}" type="presOf" srcId="{DF8D35ED-EE90-4162-B9F6-5EC84E338B2F}" destId="{FD89C4F0-C632-4562-A0D9-B43F9BAAC8A1}" srcOrd="0" destOrd="0" presId="urn:microsoft.com/office/officeart/2005/8/layout/orgChart1"/>
    <dgm:cxn modelId="{60CF8D39-740F-4534-A1D7-6DF0D16B0545}" type="presOf" srcId="{49CA3657-0C42-485C-9C4E-B915C094F4A1}" destId="{EB22E606-DC93-444D-A3D9-D8E1BDF7834A}" srcOrd="0" destOrd="0" presId="urn:microsoft.com/office/officeart/2005/8/layout/orgChart1"/>
    <dgm:cxn modelId="{281E23AE-E580-4FDE-9C50-DE94FA531ADA}" type="presParOf" srcId="{C9AC166B-7A4C-49C2-9AD5-A43FA08865F0}" destId="{1AFF34B9-28A7-4A8B-AF98-E6A2108F2FBE}" srcOrd="0" destOrd="0" presId="urn:microsoft.com/office/officeart/2005/8/layout/orgChart1"/>
    <dgm:cxn modelId="{0B45FBA1-1091-4A23-B58E-0FEAE171CDF6}" type="presParOf" srcId="{1AFF34B9-28A7-4A8B-AF98-E6A2108F2FBE}" destId="{F9DAA558-5D57-4499-817E-BAD2CEF1762A}" srcOrd="0" destOrd="0" presId="urn:microsoft.com/office/officeart/2005/8/layout/orgChart1"/>
    <dgm:cxn modelId="{9B5DFB37-C42D-49F5-9106-8F52E91DD399}" type="presParOf" srcId="{F9DAA558-5D57-4499-817E-BAD2CEF1762A}" destId="{262379E9-098C-4BE0-A4FB-0C11EB53E819}" srcOrd="0" destOrd="0" presId="urn:microsoft.com/office/officeart/2005/8/layout/orgChart1"/>
    <dgm:cxn modelId="{31748ED3-CA7B-4A71-9826-A21E5FE6C7E1}" type="presParOf" srcId="{F9DAA558-5D57-4499-817E-BAD2CEF1762A}" destId="{E6FAB9A8-6BBE-48D9-9E91-B305AD562EAD}" srcOrd="1" destOrd="0" presId="urn:microsoft.com/office/officeart/2005/8/layout/orgChart1"/>
    <dgm:cxn modelId="{B57BB176-92B8-4C25-8277-47578A77BBC1}" type="presParOf" srcId="{1AFF34B9-28A7-4A8B-AF98-E6A2108F2FBE}" destId="{28DF37AC-918E-4B0B-A015-94F099F16692}" srcOrd="1" destOrd="0" presId="urn:microsoft.com/office/officeart/2005/8/layout/orgChart1"/>
    <dgm:cxn modelId="{26636283-1E23-4F1A-8E73-36252C8527BD}" type="presParOf" srcId="{28DF37AC-918E-4B0B-A015-94F099F16692}" destId="{8BBD118C-1112-4759-92FE-2602E897CB8F}" srcOrd="0" destOrd="0" presId="urn:microsoft.com/office/officeart/2005/8/layout/orgChart1"/>
    <dgm:cxn modelId="{D134194D-470E-4641-B9CB-166EA1F031DA}" type="presParOf" srcId="{28DF37AC-918E-4B0B-A015-94F099F16692}" destId="{A5D79D17-02FC-46E7-94B3-120BCA1DD1B4}" srcOrd="1" destOrd="0" presId="urn:microsoft.com/office/officeart/2005/8/layout/orgChart1"/>
    <dgm:cxn modelId="{54515C8E-2516-46E5-BB38-7F7DDEF28523}" type="presParOf" srcId="{A5D79D17-02FC-46E7-94B3-120BCA1DD1B4}" destId="{61693ACF-6049-47FC-B1FE-B35D06F3075A}" srcOrd="0" destOrd="0" presId="urn:microsoft.com/office/officeart/2005/8/layout/orgChart1"/>
    <dgm:cxn modelId="{3522C885-3EFE-4EB4-ACED-67169D99685D}" type="presParOf" srcId="{61693ACF-6049-47FC-B1FE-B35D06F3075A}" destId="{F27EDFFE-7D4B-425A-800C-DC05774D7931}" srcOrd="0" destOrd="0" presId="urn:microsoft.com/office/officeart/2005/8/layout/orgChart1"/>
    <dgm:cxn modelId="{3F03DA9C-EB95-41C6-95A9-1A5070BF667A}" type="presParOf" srcId="{61693ACF-6049-47FC-B1FE-B35D06F3075A}" destId="{B429D973-1D31-4887-9A5F-E2B1E01431B4}" srcOrd="1" destOrd="0" presId="urn:microsoft.com/office/officeart/2005/8/layout/orgChart1"/>
    <dgm:cxn modelId="{E0B25BB9-B93F-4DB2-A9F0-6EA83D6405BB}" type="presParOf" srcId="{A5D79D17-02FC-46E7-94B3-120BCA1DD1B4}" destId="{9F9FDB7F-04C8-4836-8E73-F6D6C8270A3D}" srcOrd="1" destOrd="0" presId="urn:microsoft.com/office/officeart/2005/8/layout/orgChart1"/>
    <dgm:cxn modelId="{2316E126-5460-4D39-9645-D5A379940BCE}" type="presParOf" srcId="{A5D79D17-02FC-46E7-94B3-120BCA1DD1B4}" destId="{9430C3F4-7B87-4F44-9704-7FA05420D95A}" srcOrd="2" destOrd="0" presId="urn:microsoft.com/office/officeart/2005/8/layout/orgChart1"/>
    <dgm:cxn modelId="{B34A6B30-E73C-471D-989C-C1C3F10D0A31}" type="presParOf" srcId="{28DF37AC-918E-4B0B-A015-94F099F16692}" destId="{2FCA2E2E-6FFF-4D0F-A46E-F961122E1CE8}" srcOrd="2" destOrd="0" presId="urn:microsoft.com/office/officeart/2005/8/layout/orgChart1"/>
    <dgm:cxn modelId="{0068AC86-B612-4E44-9552-AED88931F3B6}" type="presParOf" srcId="{28DF37AC-918E-4B0B-A015-94F099F16692}" destId="{78D29206-A064-41E2-9579-5BA2CD5D83EC}" srcOrd="3" destOrd="0" presId="urn:microsoft.com/office/officeart/2005/8/layout/orgChart1"/>
    <dgm:cxn modelId="{E0C014B7-08EB-487D-BD19-F6BBAA6D864F}" type="presParOf" srcId="{78D29206-A064-41E2-9579-5BA2CD5D83EC}" destId="{2253FCF7-DDB0-4321-83F5-BA547C78E1C2}" srcOrd="0" destOrd="0" presId="urn:microsoft.com/office/officeart/2005/8/layout/orgChart1"/>
    <dgm:cxn modelId="{B6F6A5D5-0343-4E13-A650-9951D54D788A}" type="presParOf" srcId="{2253FCF7-DDB0-4321-83F5-BA547C78E1C2}" destId="{FBC7E9DB-04F1-4683-BBC9-5D084961CF6D}" srcOrd="0" destOrd="0" presId="urn:microsoft.com/office/officeart/2005/8/layout/orgChart1"/>
    <dgm:cxn modelId="{DAB0409B-CE57-4828-A773-4107FC8D4E20}" type="presParOf" srcId="{2253FCF7-DDB0-4321-83F5-BA547C78E1C2}" destId="{37954153-C67D-4F29-9D93-174D1A99DE2C}" srcOrd="1" destOrd="0" presId="urn:microsoft.com/office/officeart/2005/8/layout/orgChart1"/>
    <dgm:cxn modelId="{653C9ACD-65B7-4D8A-902E-AC4E425B1452}" type="presParOf" srcId="{78D29206-A064-41E2-9579-5BA2CD5D83EC}" destId="{2CA7A871-AB45-486E-A105-4712B1F14F8B}" srcOrd="1" destOrd="0" presId="urn:microsoft.com/office/officeart/2005/8/layout/orgChart1"/>
    <dgm:cxn modelId="{2A336390-A5C5-4A95-9DAA-35520B041270}" type="presParOf" srcId="{78D29206-A064-41E2-9579-5BA2CD5D83EC}" destId="{20B0A601-89BF-4673-B7E8-D85300B22D9D}" srcOrd="2" destOrd="0" presId="urn:microsoft.com/office/officeart/2005/8/layout/orgChart1"/>
    <dgm:cxn modelId="{53233ABB-F851-40D3-BE73-96159B537B89}" type="presParOf" srcId="{28DF37AC-918E-4B0B-A015-94F099F16692}" destId="{EB22E606-DC93-444D-A3D9-D8E1BDF7834A}" srcOrd="4" destOrd="0" presId="urn:microsoft.com/office/officeart/2005/8/layout/orgChart1"/>
    <dgm:cxn modelId="{42E032DE-EDDC-432C-882F-10F68F0074B5}" type="presParOf" srcId="{28DF37AC-918E-4B0B-A015-94F099F16692}" destId="{E9FF62EB-15C8-4DF0-A782-2745B0A57367}" srcOrd="5" destOrd="0" presId="urn:microsoft.com/office/officeart/2005/8/layout/orgChart1"/>
    <dgm:cxn modelId="{6EE0D8ED-41FA-4150-8BCD-0A1D5BF78432}" type="presParOf" srcId="{E9FF62EB-15C8-4DF0-A782-2745B0A57367}" destId="{9A1F6D86-C731-45CC-97B8-F94AC6F941F1}" srcOrd="0" destOrd="0" presId="urn:microsoft.com/office/officeart/2005/8/layout/orgChart1"/>
    <dgm:cxn modelId="{07804265-3A5E-40F3-A7B1-7C787682CC1C}" type="presParOf" srcId="{9A1F6D86-C731-45CC-97B8-F94AC6F941F1}" destId="{8840BC26-B1CC-4937-ACEC-81030107FB80}" srcOrd="0" destOrd="0" presId="urn:microsoft.com/office/officeart/2005/8/layout/orgChart1"/>
    <dgm:cxn modelId="{81C20B08-7642-47D5-94EB-9EDFFE647ACA}" type="presParOf" srcId="{9A1F6D86-C731-45CC-97B8-F94AC6F941F1}" destId="{C6DF1EC7-8E14-42FC-97E2-79A42D888743}" srcOrd="1" destOrd="0" presId="urn:microsoft.com/office/officeart/2005/8/layout/orgChart1"/>
    <dgm:cxn modelId="{ED065A6E-4C19-4883-8652-6D3CDC2E9E79}" type="presParOf" srcId="{E9FF62EB-15C8-4DF0-A782-2745B0A57367}" destId="{EBD76164-B0B9-468A-9DCA-01FFF48A09FA}" srcOrd="1" destOrd="0" presId="urn:microsoft.com/office/officeart/2005/8/layout/orgChart1"/>
    <dgm:cxn modelId="{BB85C7F3-EF81-4A5A-B19B-6DDD82FE5A79}" type="presParOf" srcId="{E9FF62EB-15C8-4DF0-A782-2745B0A57367}" destId="{890F309D-02B5-409E-9012-9EA6FFEAE05F}" srcOrd="2" destOrd="0" presId="urn:microsoft.com/office/officeart/2005/8/layout/orgChart1"/>
    <dgm:cxn modelId="{7E1E4ABC-B722-4E2E-8B39-3B44EA5B52C8}" type="presParOf" srcId="{28DF37AC-918E-4B0B-A015-94F099F16692}" destId="{1F40D63D-73E2-4EDC-B569-7CAFEDC4872A}" srcOrd="6" destOrd="0" presId="urn:microsoft.com/office/officeart/2005/8/layout/orgChart1"/>
    <dgm:cxn modelId="{A307FD4B-43BB-47E3-BB7E-23173E25E88A}" type="presParOf" srcId="{28DF37AC-918E-4B0B-A015-94F099F16692}" destId="{CB030C0E-B134-4BAD-8572-2EB94446218C}" srcOrd="7" destOrd="0" presId="urn:microsoft.com/office/officeart/2005/8/layout/orgChart1"/>
    <dgm:cxn modelId="{AB37460C-CDDF-43A5-BB2E-181994CFCEBE}" type="presParOf" srcId="{CB030C0E-B134-4BAD-8572-2EB94446218C}" destId="{7E7B8C56-EA40-49AF-B5B0-57F5A54FE82C}" srcOrd="0" destOrd="0" presId="urn:microsoft.com/office/officeart/2005/8/layout/orgChart1"/>
    <dgm:cxn modelId="{483830DE-5591-42D6-8D28-8638C723F96F}" type="presParOf" srcId="{7E7B8C56-EA40-49AF-B5B0-57F5A54FE82C}" destId="{FD89C4F0-C632-4562-A0D9-B43F9BAAC8A1}" srcOrd="0" destOrd="0" presId="urn:microsoft.com/office/officeart/2005/8/layout/orgChart1"/>
    <dgm:cxn modelId="{BDEFDDBF-5521-4CE1-AFD4-78C07207DB4B}" type="presParOf" srcId="{7E7B8C56-EA40-49AF-B5B0-57F5A54FE82C}" destId="{4B1B710D-6F42-46F8-8221-F472F80DA648}" srcOrd="1" destOrd="0" presId="urn:microsoft.com/office/officeart/2005/8/layout/orgChart1"/>
    <dgm:cxn modelId="{8417E5F3-156B-4168-A32F-C54DC4EFFEEB}" type="presParOf" srcId="{CB030C0E-B134-4BAD-8572-2EB94446218C}" destId="{C1B42AB6-0DDF-4A70-8D0D-DAB927AA80F3}" srcOrd="1" destOrd="0" presId="urn:microsoft.com/office/officeart/2005/8/layout/orgChart1"/>
    <dgm:cxn modelId="{A94C1C23-C160-4DC0-88C1-0AEA4CA670D1}" type="presParOf" srcId="{CB030C0E-B134-4BAD-8572-2EB94446218C}" destId="{ABEF9D82-6EF7-4A40-A6C1-20366C9D05D9}" srcOrd="2" destOrd="0" presId="urn:microsoft.com/office/officeart/2005/8/layout/orgChart1"/>
    <dgm:cxn modelId="{01E6AD8A-FC6A-4529-B7F8-F6C3D9AF9855}" type="presParOf" srcId="{28DF37AC-918E-4B0B-A015-94F099F16692}" destId="{D7CE8646-E332-447E-B45C-6C30442CEF10}" srcOrd="8" destOrd="0" presId="urn:microsoft.com/office/officeart/2005/8/layout/orgChart1"/>
    <dgm:cxn modelId="{5A922823-0AFF-425A-93BF-64BD1E87DDEE}" type="presParOf" srcId="{28DF37AC-918E-4B0B-A015-94F099F16692}" destId="{D2802796-0D8B-4BA5-8B4F-1E797C3EBC8F}" srcOrd="9" destOrd="0" presId="urn:microsoft.com/office/officeart/2005/8/layout/orgChart1"/>
    <dgm:cxn modelId="{AD145131-BB48-4B14-9791-69AD69BAC2A2}" type="presParOf" srcId="{D2802796-0D8B-4BA5-8B4F-1E797C3EBC8F}" destId="{F0DA06F0-10A9-450A-BBE4-A2BCF0FBEE5D}" srcOrd="0" destOrd="0" presId="urn:microsoft.com/office/officeart/2005/8/layout/orgChart1"/>
    <dgm:cxn modelId="{973EC5AA-E540-438A-A5A4-83B11D6AEA53}" type="presParOf" srcId="{F0DA06F0-10A9-450A-BBE4-A2BCF0FBEE5D}" destId="{60AE9253-21B2-4F53-ADBA-1DC61D5BAB85}" srcOrd="0" destOrd="0" presId="urn:microsoft.com/office/officeart/2005/8/layout/orgChart1"/>
    <dgm:cxn modelId="{67BA7018-59E1-4BFC-A10B-B739DE58514F}" type="presParOf" srcId="{F0DA06F0-10A9-450A-BBE4-A2BCF0FBEE5D}" destId="{AF1260CD-89E9-4574-8448-33D97C667415}" srcOrd="1" destOrd="0" presId="urn:microsoft.com/office/officeart/2005/8/layout/orgChart1"/>
    <dgm:cxn modelId="{C507E1A2-9C34-4514-9522-83D1C1CE07DC}" type="presParOf" srcId="{D2802796-0D8B-4BA5-8B4F-1E797C3EBC8F}" destId="{4F0AE89E-969F-489F-BD0B-9BC07A095E1E}" srcOrd="1" destOrd="0" presId="urn:microsoft.com/office/officeart/2005/8/layout/orgChart1"/>
    <dgm:cxn modelId="{21738BFB-DF38-46B2-867F-08D88DA8D794}" type="presParOf" srcId="{D2802796-0D8B-4BA5-8B4F-1E797C3EBC8F}" destId="{B3E51B3C-8268-41F3-A545-8D6E1C4B125E}" srcOrd="2" destOrd="0" presId="urn:microsoft.com/office/officeart/2005/8/layout/orgChart1"/>
    <dgm:cxn modelId="{A4D3E0DE-C19A-4B18-B643-7F9ADBD4A901}" type="presParOf" srcId="{1AFF34B9-28A7-4A8B-AF98-E6A2108F2FBE}" destId="{40731AC4-64CB-41AD-863C-3ECA4480138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3AA20-9EA1-4D83-B9A6-A3C825479FD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74159F3-4F02-4AB0-A932-626E061C6186}">
      <dgm:prSet phldrT="[Text]" custT="1"/>
      <dgm:spPr>
        <a:solidFill>
          <a:srgbClr val="006666"/>
        </a:solidFill>
      </dgm:spPr>
      <dgm:t>
        <a:bodyPr/>
        <a:lstStyle/>
        <a:p>
          <a:r>
            <a:rPr lang="en-US" sz="1800" dirty="0" smtClean="0"/>
            <a:t>PI &amp; Director </a:t>
          </a:r>
        </a:p>
        <a:p>
          <a:r>
            <a:rPr lang="en-US" sz="1800" dirty="0" smtClean="0"/>
            <a:t>Lawrence </a:t>
          </a:r>
          <a:r>
            <a:rPr lang="en-US" sz="1800" dirty="0" err="1" smtClean="0"/>
            <a:t>Sinoway</a:t>
          </a:r>
          <a:r>
            <a:rPr lang="en-US" sz="1800" dirty="0" smtClean="0"/>
            <a:t>, MD</a:t>
          </a:r>
          <a:endParaRPr lang="en-US" sz="1800" dirty="0"/>
        </a:p>
      </dgm:t>
    </dgm:pt>
    <dgm:pt modelId="{F220B280-E624-4EC7-8FD1-095F17F7A73F}" type="parTrans" cxnId="{BF23FF1D-4256-4EF5-BEEA-36D9CBD69F77}">
      <dgm:prSet/>
      <dgm:spPr/>
      <dgm:t>
        <a:bodyPr/>
        <a:lstStyle/>
        <a:p>
          <a:endParaRPr lang="en-US"/>
        </a:p>
      </dgm:t>
    </dgm:pt>
    <dgm:pt modelId="{AF9EBA5D-D4EC-405A-80C4-98ADF1A83744}" type="sibTrans" cxnId="{BF23FF1D-4256-4EF5-BEEA-36D9CBD69F77}">
      <dgm:prSet/>
      <dgm:spPr/>
      <dgm:t>
        <a:bodyPr/>
        <a:lstStyle/>
        <a:p>
          <a:endParaRPr lang="en-US"/>
        </a:p>
      </dgm:t>
    </dgm:pt>
    <dgm:pt modelId="{0BB080FB-B243-42C4-9067-383A8019AA8A}">
      <dgm:prSet phldrT="[Text]"/>
      <dgm:spPr>
        <a:solidFill>
          <a:srgbClr val="006666"/>
        </a:solidFill>
      </dgm:spPr>
      <dgm:t>
        <a:bodyPr/>
        <a:lstStyle/>
        <a:p>
          <a:r>
            <a:rPr lang="en-US" dirty="0" smtClean="0"/>
            <a:t>Clinical Services Core</a:t>
          </a:r>
          <a:endParaRPr lang="en-US" dirty="0"/>
        </a:p>
      </dgm:t>
    </dgm:pt>
    <dgm:pt modelId="{6BADFBB8-7E2F-4618-A7DB-66BADCFD012D}" type="parTrans" cxnId="{D17A5F7B-8931-4AC7-8324-81CEB7408484}">
      <dgm:prSet/>
      <dgm:spPr/>
      <dgm:t>
        <a:bodyPr/>
        <a:lstStyle/>
        <a:p>
          <a:endParaRPr lang="en-US"/>
        </a:p>
      </dgm:t>
    </dgm:pt>
    <dgm:pt modelId="{8A63C29D-20CD-4061-B21F-CBF0F22DD535}" type="sibTrans" cxnId="{D17A5F7B-8931-4AC7-8324-81CEB7408484}">
      <dgm:prSet/>
      <dgm:spPr/>
      <dgm:t>
        <a:bodyPr/>
        <a:lstStyle/>
        <a:p>
          <a:endParaRPr lang="en-US"/>
        </a:p>
      </dgm:t>
    </dgm:pt>
    <dgm:pt modelId="{92F02ABD-2C21-40CF-8C5E-A77BFB433798}">
      <dgm:prSet phldrT="[Text]"/>
      <dgm:spPr>
        <a:solidFill>
          <a:srgbClr val="006666"/>
        </a:solidFill>
      </dgm:spPr>
      <dgm:t>
        <a:bodyPr/>
        <a:lstStyle/>
        <a:p>
          <a:r>
            <a:rPr lang="en-US" dirty="0" smtClean="0"/>
            <a:t>Biostatics, Epidemiology, Research Design</a:t>
          </a:r>
          <a:endParaRPr lang="en-US" dirty="0"/>
        </a:p>
      </dgm:t>
    </dgm:pt>
    <dgm:pt modelId="{85F442A8-2B72-4349-A75C-5ADDD1065022}" type="parTrans" cxnId="{B8BF3FEF-8948-41B6-830E-11E692864905}">
      <dgm:prSet/>
      <dgm:spPr/>
      <dgm:t>
        <a:bodyPr/>
        <a:lstStyle/>
        <a:p>
          <a:endParaRPr lang="en-US"/>
        </a:p>
      </dgm:t>
    </dgm:pt>
    <dgm:pt modelId="{CFF84D23-450A-4D0E-9329-BF970EA58F8F}" type="sibTrans" cxnId="{B8BF3FEF-8948-41B6-830E-11E692864905}">
      <dgm:prSet/>
      <dgm:spPr/>
      <dgm:t>
        <a:bodyPr/>
        <a:lstStyle/>
        <a:p>
          <a:endParaRPr lang="en-US"/>
        </a:p>
      </dgm:t>
    </dgm:pt>
    <dgm:pt modelId="{ECF07535-EAF5-46E7-8A00-C65024A49047}">
      <dgm:prSet phldrT="[Text]"/>
      <dgm:spPr>
        <a:solidFill>
          <a:srgbClr val="006666"/>
        </a:solidFill>
      </dgm:spPr>
      <dgm:t>
        <a:bodyPr/>
        <a:lstStyle/>
        <a:p>
          <a:r>
            <a:rPr lang="en-US" dirty="0" smtClean="0"/>
            <a:t>Pilot Studies</a:t>
          </a:r>
          <a:endParaRPr lang="en-US" dirty="0"/>
        </a:p>
      </dgm:t>
    </dgm:pt>
    <dgm:pt modelId="{4CBB34BA-474F-47C6-8E09-D03CED364154}" type="parTrans" cxnId="{8224A0FA-6EA2-44C0-B773-CCE343C7D3FD}">
      <dgm:prSet/>
      <dgm:spPr/>
      <dgm:t>
        <a:bodyPr/>
        <a:lstStyle/>
        <a:p>
          <a:endParaRPr lang="en-US"/>
        </a:p>
      </dgm:t>
    </dgm:pt>
    <dgm:pt modelId="{EC347097-F34B-4B15-B427-0EEEE097D562}" type="sibTrans" cxnId="{8224A0FA-6EA2-44C0-B773-CCE343C7D3FD}">
      <dgm:prSet/>
      <dgm:spPr/>
      <dgm:t>
        <a:bodyPr/>
        <a:lstStyle/>
        <a:p>
          <a:endParaRPr lang="en-US"/>
        </a:p>
      </dgm:t>
    </dgm:pt>
    <dgm:pt modelId="{175AE283-CB93-4E73-A73A-787851853688}">
      <dgm:prSet phldrT="[Text]"/>
      <dgm:spPr>
        <a:solidFill>
          <a:srgbClr val="006666"/>
        </a:solidFill>
      </dgm:spPr>
      <dgm:t>
        <a:bodyPr/>
        <a:lstStyle/>
        <a:p>
          <a:r>
            <a:rPr lang="en-US" dirty="0" smtClean="0"/>
            <a:t>Regulatory Support/Ethics</a:t>
          </a:r>
          <a:endParaRPr lang="en-US" dirty="0"/>
        </a:p>
      </dgm:t>
    </dgm:pt>
    <dgm:pt modelId="{A7ABF83E-B814-42F3-BBB0-C755046EE057}" type="parTrans" cxnId="{4729ADB8-B65A-404A-9013-D3C98C1A08D4}">
      <dgm:prSet/>
      <dgm:spPr/>
      <dgm:t>
        <a:bodyPr/>
        <a:lstStyle/>
        <a:p>
          <a:endParaRPr lang="en-US"/>
        </a:p>
      </dgm:t>
    </dgm:pt>
    <dgm:pt modelId="{DE71A2A5-1475-4662-875B-F4A836F36401}" type="sibTrans" cxnId="{4729ADB8-B65A-404A-9013-D3C98C1A08D4}">
      <dgm:prSet/>
      <dgm:spPr/>
      <dgm:t>
        <a:bodyPr/>
        <a:lstStyle/>
        <a:p>
          <a:endParaRPr lang="en-US"/>
        </a:p>
      </dgm:t>
    </dgm:pt>
    <dgm:pt modelId="{1E18EFC9-6167-45FE-803E-2AB91A18732E}">
      <dgm:prSet phldrT="[Text]"/>
      <dgm:spPr>
        <a:solidFill>
          <a:srgbClr val="006666"/>
        </a:solidFill>
      </dgm:spPr>
      <dgm:t>
        <a:bodyPr/>
        <a:lstStyle/>
        <a:p>
          <a:r>
            <a:rPr lang="en-US" dirty="0" smtClean="0"/>
            <a:t>Biomedical Informatics</a:t>
          </a:r>
          <a:endParaRPr lang="en-US" dirty="0"/>
        </a:p>
      </dgm:t>
    </dgm:pt>
    <dgm:pt modelId="{02F25C16-9B6E-4100-8607-EAF4DC2D6FE5}" type="parTrans" cxnId="{63CCF32B-9EBB-463A-A36C-F857AD2E3B35}">
      <dgm:prSet/>
      <dgm:spPr/>
      <dgm:t>
        <a:bodyPr/>
        <a:lstStyle/>
        <a:p>
          <a:endParaRPr lang="en-US"/>
        </a:p>
      </dgm:t>
    </dgm:pt>
    <dgm:pt modelId="{B45540EB-FD94-458B-8DD5-659CD1B04688}" type="sibTrans" cxnId="{63CCF32B-9EBB-463A-A36C-F857AD2E3B35}">
      <dgm:prSet/>
      <dgm:spPr/>
      <dgm:t>
        <a:bodyPr/>
        <a:lstStyle/>
        <a:p>
          <a:endParaRPr lang="en-US"/>
        </a:p>
      </dgm:t>
    </dgm:pt>
    <dgm:pt modelId="{BF79C67D-84C3-4990-8959-7C9B7BCB8A20}" type="pres">
      <dgm:prSet presAssocID="{F753AA20-9EA1-4D83-B9A6-A3C825479FD4}" presName="hierChild1" presStyleCnt="0">
        <dgm:presLayoutVars>
          <dgm:orgChart val="1"/>
          <dgm:chPref val="1"/>
          <dgm:dir/>
          <dgm:animOne val="branch"/>
          <dgm:animLvl val="lvl"/>
          <dgm:resizeHandles/>
        </dgm:presLayoutVars>
      </dgm:prSet>
      <dgm:spPr/>
      <dgm:t>
        <a:bodyPr/>
        <a:lstStyle/>
        <a:p>
          <a:endParaRPr lang="en-US"/>
        </a:p>
      </dgm:t>
    </dgm:pt>
    <dgm:pt modelId="{ABC5FE5D-A835-46AC-8250-C7CF6E30B25D}" type="pres">
      <dgm:prSet presAssocID="{074159F3-4F02-4AB0-A932-626E061C6186}" presName="hierRoot1" presStyleCnt="0">
        <dgm:presLayoutVars>
          <dgm:hierBranch val="init"/>
        </dgm:presLayoutVars>
      </dgm:prSet>
      <dgm:spPr/>
    </dgm:pt>
    <dgm:pt modelId="{BAD19B95-0392-45BE-8CA0-280A57C5F4E2}" type="pres">
      <dgm:prSet presAssocID="{074159F3-4F02-4AB0-A932-626E061C6186}" presName="rootComposite1" presStyleCnt="0"/>
      <dgm:spPr/>
    </dgm:pt>
    <dgm:pt modelId="{A8F65027-377D-4757-9A24-4A2B7377F00B}" type="pres">
      <dgm:prSet presAssocID="{074159F3-4F02-4AB0-A932-626E061C6186}" presName="rootText1" presStyleLbl="node0" presStyleIdx="0" presStyleCnt="1" custScaleX="192693" custScaleY="149861" custLinFactNeighborY="-36130">
        <dgm:presLayoutVars>
          <dgm:chPref val="3"/>
        </dgm:presLayoutVars>
      </dgm:prSet>
      <dgm:spPr/>
      <dgm:t>
        <a:bodyPr/>
        <a:lstStyle/>
        <a:p>
          <a:endParaRPr lang="en-US"/>
        </a:p>
      </dgm:t>
    </dgm:pt>
    <dgm:pt modelId="{DF182665-F5EA-4E02-B6EC-0A7203ED8122}" type="pres">
      <dgm:prSet presAssocID="{074159F3-4F02-4AB0-A932-626E061C6186}" presName="rootConnector1" presStyleLbl="node1" presStyleIdx="0" presStyleCnt="0"/>
      <dgm:spPr/>
      <dgm:t>
        <a:bodyPr/>
        <a:lstStyle/>
        <a:p>
          <a:endParaRPr lang="en-US"/>
        </a:p>
      </dgm:t>
    </dgm:pt>
    <dgm:pt modelId="{B1E3F7CB-EFB4-40AD-AA9C-B4E4C4A2E919}" type="pres">
      <dgm:prSet presAssocID="{074159F3-4F02-4AB0-A932-626E061C6186}" presName="hierChild2" presStyleCnt="0"/>
      <dgm:spPr/>
    </dgm:pt>
    <dgm:pt modelId="{2CA820CB-9E1A-4D0E-BE58-56AAF595013F}" type="pres">
      <dgm:prSet presAssocID="{6BADFBB8-7E2F-4618-A7DB-66BADCFD012D}" presName="Name37" presStyleLbl="parChTrans1D2" presStyleIdx="0" presStyleCnt="5"/>
      <dgm:spPr/>
      <dgm:t>
        <a:bodyPr/>
        <a:lstStyle/>
        <a:p>
          <a:endParaRPr lang="en-US"/>
        </a:p>
      </dgm:t>
    </dgm:pt>
    <dgm:pt modelId="{EBF59613-F59A-45B4-8DB6-5D1BE36B1ECD}" type="pres">
      <dgm:prSet presAssocID="{0BB080FB-B243-42C4-9067-383A8019AA8A}" presName="hierRoot2" presStyleCnt="0">
        <dgm:presLayoutVars>
          <dgm:hierBranch val="init"/>
        </dgm:presLayoutVars>
      </dgm:prSet>
      <dgm:spPr/>
    </dgm:pt>
    <dgm:pt modelId="{16048246-600D-4B5E-9DDC-3426B33AB37A}" type="pres">
      <dgm:prSet presAssocID="{0BB080FB-B243-42C4-9067-383A8019AA8A}" presName="rootComposite" presStyleCnt="0"/>
      <dgm:spPr/>
    </dgm:pt>
    <dgm:pt modelId="{60BA9C57-D5EB-4508-8672-1A546C0D2E12}" type="pres">
      <dgm:prSet presAssocID="{0BB080FB-B243-42C4-9067-383A8019AA8A}" presName="rootText" presStyleLbl="node2" presStyleIdx="0" presStyleCnt="5">
        <dgm:presLayoutVars>
          <dgm:chPref val="3"/>
        </dgm:presLayoutVars>
      </dgm:prSet>
      <dgm:spPr/>
      <dgm:t>
        <a:bodyPr/>
        <a:lstStyle/>
        <a:p>
          <a:endParaRPr lang="en-US"/>
        </a:p>
      </dgm:t>
    </dgm:pt>
    <dgm:pt modelId="{4310BB45-7EF8-41B8-BE7A-E480936C25C9}" type="pres">
      <dgm:prSet presAssocID="{0BB080FB-B243-42C4-9067-383A8019AA8A}" presName="rootConnector" presStyleLbl="node2" presStyleIdx="0" presStyleCnt="5"/>
      <dgm:spPr/>
      <dgm:t>
        <a:bodyPr/>
        <a:lstStyle/>
        <a:p>
          <a:endParaRPr lang="en-US"/>
        </a:p>
      </dgm:t>
    </dgm:pt>
    <dgm:pt modelId="{B10B766B-2AF9-4CC2-86CE-A1E896524CB7}" type="pres">
      <dgm:prSet presAssocID="{0BB080FB-B243-42C4-9067-383A8019AA8A}" presName="hierChild4" presStyleCnt="0"/>
      <dgm:spPr/>
    </dgm:pt>
    <dgm:pt modelId="{2E8F1A18-555D-472F-AF3B-6CA623EC530F}" type="pres">
      <dgm:prSet presAssocID="{0BB080FB-B243-42C4-9067-383A8019AA8A}" presName="hierChild5" presStyleCnt="0"/>
      <dgm:spPr/>
    </dgm:pt>
    <dgm:pt modelId="{3EDE4800-A981-4B86-82FC-BFDBCF97281D}" type="pres">
      <dgm:prSet presAssocID="{85F442A8-2B72-4349-A75C-5ADDD1065022}" presName="Name37" presStyleLbl="parChTrans1D2" presStyleIdx="1" presStyleCnt="5"/>
      <dgm:spPr/>
      <dgm:t>
        <a:bodyPr/>
        <a:lstStyle/>
        <a:p>
          <a:endParaRPr lang="en-US"/>
        </a:p>
      </dgm:t>
    </dgm:pt>
    <dgm:pt modelId="{6FA44594-82B6-424E-91E8-FCFDE70BC29E}" type="pres">
      <dgm:prSet presAssocID="{92F02ABD-2C21-40CF-8C5E-A77BFB433798}" presName="hierRoot2" presStyleCnt="0">
        <dgm:presLayoutVars>
          <dgm:hierBranch val="init"/>
        </dgm:presLayoutVars>
      </dgm:prSet>
      <dgm:spPr/>
    </dgm:pt>
    <dgm:pt modelId="{60C9F389-9935-4021-B05E-6AF5C4A014B6}" type="pres">
      <dgm:prSet presAssocID="{92F02ABD-2C21-40CF-8C5E-A77BFB433798}" presName="rootComposite" presStyleCnt="0"/>
      <dgm:spPr/>
    </dgm:pt>
    <dgm:pt modelId="{4E4F7EED-680C-49CC-A756-5445F25EF5D9}" type="pres">
      <dgm:prSet presAssocID="{92F02ABD-2C21-40CF-8C5E-A77BFB433798}" presName="rootText" presStyleLbl="node2" presStyleIdx="1" presStyleCnt="5">
        <dgm:presLayoutVars>
          <dgm:chPref val="3"/>
        </dgm:presLayoutVars>
      </dgm:prSet>
      <dgm:spPr/>
      <dgm:t>
        <a:bodyPr/>
        <a:lstStyle/>
        <a:p>
          <a:endParaRPr lang="en-US"/>
        </a:p>
      </dgm:t>
    </dgm:pt>
    <dgm:pt modelId="{D5748F47-B9FA-46D1-9D1C-7755DCD9BB05}" type="pres">
      <dgm:prSet presAssocID="{92F02ABD-2C21-40CF-8C5E-A77BFB433798}" presName="rootConnector" presStyleLbl="node2" presStyleIdx="1" presStyleCnt="5"/>
      <dgm:spPr/>
      <dgm:t>
        <a:bodyPr/>
        <a:lstStyle/>
        <a:p>
          <a:endParaRPr lang="en-US"/>
        </a:p>
      </dgm:t>
    </dgm:pt>
    <dgm:pt modelId="{4F9435DB-8F7D-4DA8-8830-C2B9C120AF40}" type="pres">
      <dgm:prSet presAssocID="{92F02ABD-2C21-40CF-8C5E-A77BFB433798}" presName="hierChild4" presStyleCnt="0"/>
      <dgm:spPr/>
    </dgm:pt>
    <dgm:pt modelId="{A55CBFCC-FC25-4417-9F47-FFAD19B9346C}" type="pres">
      <dgm:prSet presAssocID="{92F02ABD-2C21-40CF-8C5E-A77BFB433798}" presName="hierChild5" presStyleCnt="0"/>
      <dgm:spPr/>
    </dgm:pt>
    <dgm:pt modelId="{618E3B86-0F2D-4EC3-94D8-6FB32B6C4C1F}" type="pres">
      <dgm:prSet presAssocID="{4CBB34BA-474F-47C6-8E09-D03CED364154}" presName="Name37" presStyleLbl="parChTrans1D2" presStyleIdx="2" presStyleCnt="5"/>
      <dgm:spPr/>
      <dgm:t>
        <a:bodyPr/>
        <a:lstStyle/>
        <a:p>
          <a:endParaRPr lang="en-US"/>
        </a:p>
      </dgm:t>
    </dgm:pt>
    <dgm:pt modelId="{44421EB7-1834-447D-8418-408BE6C3BF05}" type="pres">
      <dgm:prSet presAssocID="{ECF07535-EAF5-46E7-8A00-C65024A49047}" presName="hierRoot2" presStyleCnt="0">
        <dgm:presLayoutVars>
          <dgm:hierBranch val="init"/>
        </dgm:presLayoutVars>
      </dgm:prSet>
      <dgm:spPr/>
    </dgm:pt>
    <dgm:pt modelId="{B81FC12B-9BEF-4A4F-A702-9B3D8246CF51}" type="pres">
      <dgm:prSet presAssocID="{ECF07535-EAF5-46E7-8A00-C65024A49047}" presName="rootComposite" presStyleCnt="0"/>
      <dgm:spPr/>
    </dgm:pt>
    <dgm:pt modelId="{184F7CE9-6985-4530-AFC9-F722497B6474}" type="pres">
      <dgm:prSet presAssocID="{ECF07535-EAF5-46E7-8A00-C65024A49047}" presName="rootText" presStyleLbl="node2" presStyleIdx="2" presStyleCnt="5">
        <dgm:presLayoutVars>
          <dgm:chPref val="3"/>
        </dgm:presLayoutVars>
      </dgm:prSet>
      <dgm:spPr/>
      <dgm:t>
        <a:bodyPr/>
        <a:lstStyle/>
        <a:p>
          <a:endParaRPr lang="en-US"/>
        </a:p>
      </dgm:t>
    </dgm:pt>
    <dgm:pt modelId="{EC3EB957-CD3F-4DED-905A-1A48E78D83F8}" type="pres">
      <dgm:prSet presAssocID="{ECF07535-EAF5-46E7-8A00-C65024A49047}" presName="rootConnector" presStyleLbl="node2" presStyleIdx="2" presStyleCnt="5"/>
      <dgm:spPr/>
      <dgm:t>
        <a:bodyPr/>
        <a:lstStyle/>
        <a:p>
          <a:endParaRPr lang="en-US"/>
        </a:p>
      </dgm:t>
    </dgm:pt>
    <dgm:pt modelId="{4CA6DEE9-9CE8-4512-B072-6F6ECC242A23}" type="pres">
      <dgm:prSet presAssocID="{ECF07535-EAF5-46E7-8A00-C65024A49047}" presName="hierChild4" presStyleCnt="0"/>
      <dgm:spPr/>
    </dgm:pt>
    <dgm:pt modelId="{719D76BB-2930-44D9-B3C2-14F8BF0006C8}" type="pres">
      <dgm:prSet presAssocID="{ECF07535-EAF5-46E7-8A00-C65024A49047}" presName="hierChild5" presStyleCnt="0"/>
      <dgm:spPr/>
    </dgm:pt>
    <dgm:pt modelId="{B3FBF7D4-D3CC-47F4-B989-33EDBE2F4BB5}" type="pres">
      <dgm:prSet presAssocID="{A7ABF83E-B814-42F3-BBB0-C755046EE057}" presName="Name37" presStyleLbl="parChTrans1D2" presStyleIdx="3" presStyleCnt="5"/>
      <dgm:spPr/>
      <dgm:t>
        <a:bodyPr/>
        <a:lstStyle/>
        <a:p>
          <a:endParaRPr lang="en-US"/>
        </a:p>
      </dgm:t>
    </dgm:pt>
    <dgm:pt modelId="{9D83868C-1A79-418F-935B-106B4C7173F0}" type="pres">
      <dgm:prSet presAssocID="{175AE283-CB93-4E73-A73A-787851853688}" presName="hierRoot2" presStyleCnt="0">
        <dgm:presLayoutVars>
          <dgm:hierBranch val="init"/>
        </dgm:presLayoutVars>
      </dgm:prSet>
      <dgm:spPr/>
    </dgm:pt>
    <dgm:pt modelId="{613F78DE-23DD-49A6-95D3-F76122B52267}" type="pres">
      <dgm:prSet presAssocID="{175AE283-CB93-4E73-A73A-787851853688}" presName="rootComposite" presStyleCnt="0"/>
      <dgm:spPr/>
    </dgm:pt>
    <dgm:pt modelId="{F30B5C1B-3B0A-48FB-AE89-9B0CEDB784E0}" type="pres">
      <dgm:prSet presAssocID="{175AE283-CB93-4E73-A73A-787851853688}" presName="rootText" presStyleLbl="node2" presStyleIdx="3" presStyleCnt="5">
        <dgm:presLayoutVars>
          <dgm:chPref val="3"/>
        </dgm:presLayoutVars>
      </dgm:prSet>
      <dgm:spPr/>
      <dgm:t>
        <a:bodyPr/>
        <a:lstStyle/>
        <a:p>
          <a:endParaRPr lang="en-US"/>
        </a:p>
      </dgm:t>
    </dgm:pt>
    <dgm:pt modelId="{B276A57A-37B4-4A2A-9EC4-25FB05170AEA}" type="pres">
      <dgm:prSet presAssocID="{175AE283-CB93-4E73-A73A-787851853688}" presName="rootConnector" presStyleLbl="node2" presStyleIdx="3" presStyleCnt="5"/>
      <dgm:spPr/>
      <dgm:t>
        <a:bodyPr/>
        <a:lstStyle/>
        <a:p>
          <a:endParaRPr lang="en-US"/>
        </a:p>
      </dgm:t>
    </dgm:pt>
    <dgm:pt modelId="{DE1E42DF-A31E-421A-AD28-0B52627537FB}" type="pres">
      <dgm:prSet presAssocID="{175AE283-CB93-4E73-A73A-787851853688}" presName="hierChild4" presStyleCnt="0"/>
      <dgm:spPr/>
    </dgm:pt>
    <dgm:pt modelId="{7EFA169D-40B9-43F4-98C4-839CB55241B3}" type="pres">
      <dgm:prSet presAssocID="{175AE283-CB93-4E73-A73A-787851853688}" presName="hierChild5" presStyleCnt="0"/>
      <dgm:spPr/>
    </dgm:pt>
    <dgm:pt modelId="{70BA0A59-210F-4253-927A-0A26F4DB4513}" type="pres">
      <dgm:prSet presAssocID="{02F25C16-9B6E-4100-8607-EAF4DC2D6FE5}" presName="Name37" presStyleLbl="parChTrans1D2" presStyleIdx="4" presStyleCnt="5"/>
      <dgm:spPr/>
      <dgm:t>
        <a:bodyPr/>
        <a:lstStyle/>
        <a:p>
          <a:endParaRPr lang="en-US"/>
        </a:p>
      </dgm:t>
    </dgm:pt>
    <dgm:pt modelId="{95BDC164-D080-41B3-AA14-2C0FB9FFF7AE}" type="pres">
      <dgm:prSet presAssocID="{1E18EFC9-6167-45FE-803E-2AB91A18732E}" presName="hierRoot2" presStyleCnt="0">
        <dgm:presLayoutVars>
          <dgm:hierBranch val="init"/>
        </dgm:presLayoutVars>
      </dgm:prSet>
      <dgm:spPr/>
    </dgm:pt>
    <dgm:pt modelId="{D2347830-094F-4A4E-9E28-8028D599E9C8}" type="pres">
      <dgm:prSet presAssocID="{1E18EFC9-6167-45FE-803E-2AB91A18732E}" presName="rootComposite" presStyleCnt="0"/>
      <dgm:spPr/>
    </dgm:pt>
    <dgm:pt modelId="{29851D81-D694-4C4A-9BF1-1B34498526EC}" type="pres">
      <dgm:prSet presAssocID="{1E18EFC9-6167-45FE-803E-2AB91A18732E}" presName="rootText" presStyleLbl="node2" presStyleIdx="4" presStyleCnt="5">
        <dgm:presLayoutVars>
          <dgm:chPref val="3"/>
        </dgm:presLayoutVars>
      </dgm:prSet>
      <dgm:spPr/>
      <dgm:t>
        <a:bodyPr/>
        <a:lstStyle/>
        <a:p>
          <a:endParaRPr lang="en-US"/>
        </a:p>
      </dgm:t>
    </dgm:pt>
    <dgm:pt modelId="{0FE36CA6-9A6E-4D30-820B-8E502D7B7E0F}" type="pres">
      <dgm:prSet presAssocID="{1E18EFC9-6167-45FE-803E-2AB91A18732E}" presName="rootConnector" presStyleLbl="node2" presStyleIdx="4" presStyleCnt="5"/>
      <dgm:spPr/>
      <dgm:t>
        <a:bodyPr/>
        <a:lstStyle/>
        <a:p>
          <a:endParaRPr lang="en-US"/>
        </a:p>
      </dgm:t>
    </dgm:pt>
    <dgm:pt modelId="{6D1EE93C-C452-4293-86CC-68127A379EBE}" type="pres">
      <dgm:prSet presAssocID="{1E18EFC9-6167-45FE-803E-2AB91A18732E}" presName="hierChild4" presStyleCnt="0"/>
      <dgm:spPr/>
    </dgm:pt>
    <dgm:pt modelId="{F2051E20-EE61-42B5-B43B-A2DC7EB5FE34}" type="pres">
      <dgm:prSet presAssocID="{1E18EFC9-6167-45FE-803E-2AB91A18732E}" presName="hierChild5" presStyleCnt="0"/>
      <dgm:spPr/>
    </dgm:pt>
    <dgm:pt modelId="{4827413E-859D-42DC-B792-A966E381E446}" type="pres">
      <dgm:prSet presAssocID="{074159F3-4F02-4AB0-A932-626E061C6186}" presName="hierChild3" presStyleCnt="0"/>
      <dgm:spPr/>
    </dgm:pt>
  </dgm:ptLst>
  <dgm:cxnLst>
    <dgm:cxn modelId="{52903611-5079-4B67-947E-587F0936ACFB}" type="presOf" srcId="{074159F3-4F02-4AB0-A932-626E061C6186}" destId="{A8F65027-377D-4757-9A24-4A2B7377F00B}" srcOrd="0" destOrd="0" presId="urn:microsoft.com/office/officeart/2005/8/layout/orgChart1"/>
    <dgm:cxn modelId="{8224A0FA-6EA2-44C0-B773-CCE343C7D3FD}" srcId="{074159F3-4F02-4AB0-A932-626E061C6186}" destId="{ECF07535-EAF5-46E7-8A00-C65024A49047}" srcOrd="2" destOrd="0" parTransId="{4CBB34BA-474F-47C6-8E09-D03CED364154}" sibTransId="{EC347097-F34B-4B15-B427-0EEEE097D562}"/>
    <dgm:cxn modelId="{52A8A647-198F-498E-8406-BEAEB8774FD2}" type="presOf" srcId="{92F02ABD-2C21-40CF-8C5E-A77BFB433798}" destId="{D5748F47-B9FA-46D1-9D1C-7755DCD9BB05}" srcOrd="1" destOrd="0" presId="urn:microsoft.com/office/officeart/2005/8/layout/orgChart1"/>
    <dgm:cxn modelId="{77DD4050-0880-451E-98BA-9369B49CC5E5}" type="presOf" srcId="{0BB080FB-B243-42C4-9067-383A8019AA8A}" destId="{60BA9C57-D5EB-4508-8672-1A546C0D2E12}" srcOrd="0" destOrd="0" presId="urn:microsoft.com/office/officeart/2005/8/layout/orgChart1"/>
    <dgm:cxn modelId="{72BCE5E0-96C9-4F77-96AE-0BFFDCEC2A34}" type="presOf" srcId="{A7ABF83E-B814-42F3-BBB0-C755046EE057}" destId="{B3FBF7D4-D3CC-47F4-B989-33EDBE2F4BB5}" srcOrd="0" destOrd="0" presId="urn:microsoft.com/office/officeart/2005/8/layout/orgChart1"/>
    <dgm:cxn modelId="{B28D3EEA-C4B3-42AE-BC53-08A1009A044C}" type="presOf" srcId="{175AE283-CB93-4E73-A73A-787851853688}" destId="{F30B5C1B-3B0A-48FB-AE89-9B0CEDB784E0}" srcOrd="0" destOrd="0" presId="urn:microsoft.com/office/officeart/2005/8/layout/orgChart1"/>
    <dgm:cxn modelId="{2DC97D74-0CCB-486E-8B4A-21CF9B7AA0C5}" type="presOf" srcId="{F753AA20-9EA1-4D83-B9A6-A3C825479FD4}" destId="{BF79C67D-84C3-4990-8959-7C9B7BCB8A20}" srcOrd="0" destOrd="0" presId="urn:microsoft.com/office/officeart/2005/8/layout/orgChart1"/>
    <dgm:cxn modelId="{06AB8B1C-AFF7-4DBF-9984-4C57310086CA}" type="presOf" srcId="{ECF07535-EAF5-46E7-8A00-C65024A49047}" destId="{184F7CE9-6985-4530-AFC9-F722497B6474}" srcOrd="0" destOrd="0" presId="urn:microsoft.com/office/officeart/2005/8/layout/orgChart1"/>
    <dgm:cxn modelId="{3A4E51CB-10C3-41EA-BFB1-C636CA7534E5}" type="presOf" srcId="{6BADFBB8-7E2F-4618-A7DB-66BADCFD012D}" destId="{2CA820CB-9E1A-4D0E-BE58-56AAF595013F}" srcOrd="0" destOrd="0" presId="urn:microsoft.com/office/officeart/2005/8/layout/orgChart1"/>
    <dgm:cxn modelId="{0257F43D-20B4-4B16-B91C-D74A7DEDC560}" type="presOf" srcId="{1E18EFC9-6167-45FE-803E-2AB91A18732E}" destId="{0FE36CA6-9A6E-4D30-820B-8E502D7B7E0F}" srcOrd="1" destOrd="0" presId="urn:microsoft.com/office/officeart/2005/8/layout/orgChart1"/>
    <dgm:cxn modelId="{B8BF3FEF-8948-41B6-830E-11E692864905}" srcId="{074159F3-4F02-4AB0-A932-626E061C6186}" destId="{92F02ABD-2C21-40CF-8C5E-A77BFB433798}" srcOrd="1" destOrd="0" parTransId="{85F442A8-2B72-4349-A75C-5ADDD1065022}" sibTransId="{CFF84D23-450A-4D0E-9329-BF970EA58F8F}"/>
    <dgm:cxn modelId="{065F5D21-2BC5-482B-B875-85D40AD29DBE}" type="presOf" srcId="{1E18EFC9-6167-45FE-803E-2AB91A18732E}" destId="{29851D81-D694-4C4A-9BF1-1B34498526EC}" srcOrd="0" destOrd="0" presId="urn:microsoft.com/office/officeart/2005/8/layout/orgChart1"/>
    <dgm:cxn modelId="{36466C5A-7BA0-468C-9E53-4BF9FD19BEB0}" type="presOf" srcId="{074159F3-4F02-4AB0-A932-626E061C6186}" destId="{DF182665-F5EA-4E02-B6EC-0A7203ED8122}" srcOrd="1" destOrd="0" presId="urn:microsoft.com/office/officeart/2005/8/layout/orgChart1"/>
    <dgm:cxn modelId="{47DFAC98-A7BE-4FF4-AB3D-95039ED0C11E}" type="presOf" srcId="{4CBB34BA-474F-47C6-8E09-D03CED364154}" destId="{618E3B86-0F2D-4EC3-94D8-6FB32B6C4C1F}" srcOrd="0" destOrd="0" presId="urn:microsoft.com/office/officeart/2005/8/layout/orgChart1"/>
    <dgm:cxn modelId="{A2250AD5-4334-4786-A09B-F452B1D0F4AB}" type="presOf" srcId="{92F02ABD-2C21-40CF-8C5E-A77BFB433798}" destId="{4E4F7EED-680C-49CC-A756-5445F25EF5D9}" srcOrd="0" destOrd="0" presId="urn:microsoft.com/office/officeart/2005/8/layout/orgChart1"/>
    <dgm:cxn modelId="{C265AA66-96EA-4F65-A1F4-5EAD61725192}" type="presOf" srcId="{ECF07535-EAF5-46E7-8A00-C65024A49047}" destId="{EC3EB957-CD3F-4DED-905A-1A48E78D83F8}" srcOrd="1" destOrd="0" presId="urn:microsoft.com/office/officeart/2005/8/layout/orgChart1"/>
    <dgm:cxn modelId="{63CCF32B-9EBB-463A-A36C-F857AD2E3B35}" srcId="{074159F3-4F02-4AB0-A932-626E061C6186}" destId="{1E18EFC9-6167-45FE-803E-2AB91A18732E}" srcOrd="4" destOrd="0" parTransId="{02F25C16-9B6E-4100-8607-EAF4DC2D6FE5}" sibTransId="{B45540EB-FD94-458B-8DD5-659CD1B04688}"/>
    <dgm:cxn modelId="{D17A5F7B-8931-4AC7-8324-81CEB7408484}" srcId="{074159F3-4F02-4AB0-A932-626E061C6186}" destId="{0BB080FB-B243-42C4-9067-383A8019AA8A}" srcOrd="0" destOrd="0" parTransId="{6BADFBB8-7E2F-4618-A7DB-66BADCFD012D}" sibTransId="{8A63C29D-20CD-4061-B21F-CBF0F22DD535}"/>
    <dgm:cxn modelId="{4729ADB8-B65A-404A-9013-D3C98C1A08D4}" srcId="{074159F3-4F02-4AB0-A932-626E061C6186}" destId="{175AE283-CB93-4E73-A73A-787851853688}" srcOrd="3" destOrd="0" parTransId="{A7ABF83E-B814-42F3-BBB0-C755046EE057}" sibTransId="{DE71A2A5-1475-4662-875B-F4A836F36401}"/>
    <dgm:cxn modelId="{4B6C4AFF-8DD7-4165-8EB5-B6AA06E78327}" type="presOf" srcId="{02F25C16-9B6E-4100-8607-EAF4DC2D6FE5}" destId="{70BA0A59-210F-4253-927A-0A26F4DB4513}" srcOrd="0" destOrd="0" presId="urn:microsoft.com/office/officeart/2005/8/layout/orgChart1"/>
    <dgm:cxn modelId="{992F5ABB-2B90-4B6B-B920-503D5B691FD9}" type="presOf" srcId="{0BB080FB-B243-42C4-9067-383A8019AA8A}" destId="{4310BB45-7EF8-41B8-BE7A-E480936C25C9}" srcOrd="1" destOrd="0" presId="urn:microsoft.com/office/officeart/2005/8/layout/orgChart1"/>
    <dgm:cxn modelId="{BF23FF1D-4256-4EF5-BEEA-36D9CBD69F77}" srcId="{F753AA20-9EA1-4D83-B9A6-A3C825479FD4}" destId="{074159F3-4F02-4AB0-A932-626E061C6186}" srcOrd="0" destOrd="0" parTransId="{F220B280-E624-4EC7-8FD1-095F17F7A73F}" sibTransId="{AF9EBA5D-D4EC-405A-80C4-98ADF1A83744}"/>
    <dgm:cxn modelId="{7337EDCB-544F-4356-B172-C9E21DA5CA9F}" type="presOf" srcId="{175AE283-CB93-4E73-A73A-787851853688}" destId="{B276A57A-37B4-4A2A-9EC4-25FB05170AEA}" srcOrd="1" destOrd="0" presId="urn:microsoft.com/office/officeart/2005/8/layout/orgChart1"/>
    <dgm:cxn modelId="{73C76162-A494-4315-AA33-B30677B4A302}" type="presOf" srcId="{85F442A8-2B72-4349-A75C-5ADDD1065022}" destId="{3EDE4800-A981-4B86-82FC-BFDBCF97281D}" srcOrd="0" destOrd="0" presId="urn:microsoft.com/office/officeart/2005/8/layout/orgChart1"/>
    <dgm:cxn modelId="{87A08CA8-084C-4B11-8FD3-42F306707E5A}" type="presParOf" srcId="{BF79C67D-84C3-4990-8959-7C9B7BCB8A20}" destId="{ABC5FE5D-A835-46AC-8250-C7CF6E30B25D}" srcOrd="0" destOrd="0" presId="urn:microsoft.com/office/officeart/2005/8/layout/orgChart1"/>
    <dgm:cxn modelId="{ABDD899D-D1D5-41CD-8184-9C97EDABB9CD}" type="presParOf" srcId="{ABC5FE5D-A835-46AC-8250-C7CF6E30B25D}" destId="{BAD19B95-0392-45BE-8CA0-280A57C5F4E2}" srcOrd="0" destOrd="0" presId="urn:microsoft.com/office/officeart/2005/8/layout/orgChart1"/>
    <dgm:cxn modelId="{0211428C-8847-40AC-8A9C-67F24D9168B7}" type="presParOf" srcId="{BAD19B95-0392-45BE-8CA0-280A57C5F4E2}" destId="{A8F65027-377D-4757-9A24-4A2B7377F00B}" srcOrd="0" destOrd="0" presId="urn:microsoft.com/office/officeart/2005/8/layout/orgChart1"/>
    <dgm:cxn modelId="{BB61E2F2-FEC0-400E-992D-B77D674A2E81}" type="presParOf" srcId="{BAD19B95-0392-45BE-8CA0-280A57C5F4E2}" destId="{DF182665-F5EA-4E02-B6EC-0A7203ED8122}" srcOrd="1" destOrd="0" presId="urn:microsoft.com/office/officeart/2005/8/layout/orgChart1"/>
    <dgm:cxn modelId="{CC952BC4-CC65-4A3C-8DC1-39C9AC9AA0C5}" type="presParOf" srcId="{ABC5FE5D-A835-46AC-8250-C7CF6E30B25D}" destId="{B1E3F7CB-EFB4-40AD-AA9C-B4E4C4A2E919}" srcOrd="1" destOrd="0" presId="urn:microsoft.com/office/officeart/2005/8/layout/orgChart1"/>
    <dgm:cxn modelId="{F524C292-0DBC-485E-AEDF-AA7F542E7851}" type="presParOf" srcId="{B1E3F7CB-EFB4-40AD-AA9C-B4E4C4A2E919}" destId="{2CA820CB-9E1A-4D0E-BE58-56AAF595013F}" srcOrd="0" destOrd="0" presId="urn:microsoft.com/office/officeart/2005/8/layout/orgChart1"/>
    <dgm:cxn modelId="{743715E4-81F0-48B8-91E1-627B5C3355C5}" type="presParOf" srcId="{B1E3F7CB-EFB4-40AD-AA9C-B4E4C4A2E919}" destId="{EBF59613-F59A-45B4-8DB6-5D1BE36B1ECD}" srcOrd="1" destOrd="0" presId="urn:microsoft.com/office/officeart/2005/8/layout/orgChart1"/>
    <dgm:cxn modelId="{D98FA0F9-0F5B-4F05-825C-16A157BB66CB}" type="presParOf" srcId="{EBF59613-F59A-45B4-8DB6-5D1BE36B1ECD}" destId="{16048246-600D-4B5E-9DDC-3426B33AB37A}" srcOrd="0" destOrd="0" presId="urn:microsoft.com/office/officeart/2005/8/layout/orgChart1"/>
    <dgm:cxn modelId="{0C13A034-D3FD-4155-8C9C-03A753460C6A}" type="presParOf" srcId="{16048246-600D-4B5E-9DDC-3426B33AB37A}" destId="{60BA9C57-D5EB-4508-8672-1A546C0D2E12}" srcOrd="0" destOrd="0" presId="urn:microsoft.com/office/officeart/2005/8/layout/orgChart1"/>
    <dgm:cxn modelId="{FC9E09A7-4EA7-402B-A882-8F1BD86CD0E7}" type="presParOf" srcId="{16048246-600D-4B5E-9DDC-3426B33AB37A}" destId="{4310BB45-7EF8-41B8-BE7A-E480936C25C9}" srcOrd="1" destOrd="0" presId="urn:microsoft.com/office/officeart/2005/8/layout/orgChart1"/>
    <dgm:cxn modelId="{19B1E0DD-5CAB-4C9C-BCCD-7BD53A4184C6}" type="presParOf" srcId="{EBF59613-F59A-45B4-8DB6-5D1BE36B1ECD}" destId="{B10B766B-2AF9-4CC2-86CE-A1E896524CB7}" srcOrd="1" destOrd="0" presId="urn:microsoft.com/office/officeart/2005/8/layout/orgChart1"/>
    <dgm:cxn modelId="{EBAE02C8-116E-4256-8A46-CD989C9260BD}" type="presParOf" srcId="{EBF59613-F59A-45B4-8DB6-5D1BE36B1ECD}" destId="{2E8F1A18-555D-472F-AF3B-6CA623EC530F}" srcOrd="2" destOrd="0" presId="urn:microsoft.com/office/officeart/2005/8/layout/orgChart1"/>
    <dgm:cxn modelId="{3AA6DF06-035F-4F0D-828E-AD617F9DD364}" type="presParOf" srcId="{B1E3F7CB-EFB4-40AD-AA9C-B4E4C4A2E919}" destId="{3EDE4800-A981-4B86-82FC-BFDBCF97281D}" srcOrd="2" destOrd="0" presId="urn:microsoft.com/office/officeart/2005/8/layout/orgChart1"/>
    <dgm:cxn modelId="{B6AFFA63-47DC-43F2-97B6-8BCA02834A07}" type="presParOf" srcId="{B1E3F7CB-EFB4-40AD-AA9C-B4E4C4A2E919}" destId="{6FA44594-82B6-424E-91E8-FCFDE70BC29E}" srcOrd="3" destOrd="0" presId="urn:microsoft.com/office/officeart/2005/8/layout/orgChart1"/>
    <dgm:cxn modelId="{B79CA7FC-941F-4C65-B675-F26FFB7E0052}" type="presParOf" srcId="{6FA44594-82B6-424E-91E8-FCFDE70BC29E}" destId="{60C9F389-9935-4021-B05E-6AF5C4A014B6}" srcOrd="0" destOrd="0" presId="urn:microsoft.com/office/officeart/2005/8/layout/orgChart1"/>
    <dgm:cxn modelId="{7A27723D-4E87-49EF-852F-51F76A0AC221}" type="presParOf" srcId="{60C9F389-9935-4021-B05E-6AF5C4A014B6}" destId="{4E4F7EED-680C-49CC-A756-5445F25EF5D9}" srcOrd="0" destOrd="0" presId="urn:microsoft.com/office/officeart/2005/8/layout/orgChart1"/>
    <dgm:cxn modelId="{C66F64F7-1C91-4504-9A14-E5949D88C43E}" type="presParOf" srcId="{60C9F389-9935-4021-B05E-6AF5C4A014B6}" destId="{D5748F47-B9FA-46D1-9D1C-7755DCD9BB05}" srcOrd="1" destOrd="0" presId="urn:microsoft.com/office/officeart/2005/8/layout/orgChart1"/>
    <dgm:cxn modelId="{50A53457-9CFF-4719-AFCE-BC82B260DBC4}" type="presParOf" srcId="{6FA44594-82B6-424E-91E8-FCFDE70BC29E}" destId="{4F9435DB-8F7D-4DA8-8830-C2B9C120AF40}" srcOrd="1" destOrd="0" presId="urn:microsoft.com/office/officeart/2005/8/layout/orgChart1"/>
    <dgm:cxn modelId="{11FF6E18-77CB-4463-9497-4FB12A4A0B1E}" type="presParOf" srcId="{6FA44594-82B6-424E-91E8-FCFDE70BC29E}" destId="{A55CBFCC-FC25-4417-9F47-FFAD19B9346C}" srcOrd="2" destOrd="0" presId="urn:microsoft.com/office/officeart/2005/8/layout/orgChart1"/>
    <dgm:cxn modelId="{3BC15B8B-FFC5-47D9-9629-0BDF91C77D54}" type="presParOf" srcId="{B1E3F7CB-EFB4-40AD-AA9C-B4E4C4A2E919}" destId="{618E3B86-0F2D-4EC3-94D8-6FB32B6C4C1F}" srcOrd="4" destOrd="0" presId="urn:microsoft.com/office/officeart/2005/8/layout/orgChart1"/>
    <dgm:cxn modelId="{720EDAEA-BF36-42C0-9D6C-ECE32E9CD611}" type="presParOf" srcId="{B1E3F7CB-EFB4-40AD-AA9C-B4E4C4A2E919}" destId="{44421EB7-1834-447D-8418-408BE6C3BF05}" srcOrd="5" destOrd="0" presId="urn:microsoft.com/office/officeart/2005/8/layout/orgChart1"/>
    <dgm:cxn modelId="{6C792C13-B011-410E-B34D-942F1C1DAF20}" type="presParOf" srcId="{44421EB7-1834-447D-8418-408BE6C3BF05}" destId="{B81FC12B-9BEF-4A4F-A702-9B3D8246CF51}" srcOrd="0" destOrd="0" presId="urn:microsoft.com/office/officeart/2005/8/layout/orgChart1"/>
    <dgm:cxn modelId="{5061625C-7690-4BD0-A393-F4B3D6E5629F}" type="presParOf" srcId="{B81FC12B-9BEF-4A4F-A702-9B3D8246CF51}" destId="{184F7CE9-6985-4530-AFC9-F722497B6474}" srcOrd="0" destOrd="0" presId="urn:microsoft.com/office/officeart/2005/8/layout/orgChart1"/>
    <dgm:cxn modelId="{1A4566FF-ADF5-4868-9D3F-8929C899CB9B}" type="presParOf" srcId="{B81FC12B-9BEF-4A4F-A702-9B3D8246CF51}" destId="{EC3EB957-CD3F-4DED-905A-1A48E78D83F8}" srcOrd="1" destOrd="0" presId="urn:microsoft.com/office/officeart/2005/8/layout/orgChart1"/>
    <dgm:cxn modelId="{FE558FAE-A5E5-4801-BBBD-068540DA92AF}" type="presParOf" srcId="{44421EB7-1834-447D-8418-408BE6C3BF05}" destId="{4CA6DEE9-9CE8-4512-B072-6F6ECC242A23}" srcOrd="1" destOrd="0" presId="urn:microsoft.com/office/officeart/2005/8/layout/orgChart1"/>
    <dgm:cxn modelId="{2ED887C3-A59E-47DA-B783-FD1C714C5788}" type="presParOf" srcId="{44421EB7-1834-447D-8418-408BE6C3BF05}" destId="{719D76BB-2930-44D9-B3C2-14F8BF0006C8}" srcOrd="2" destOrd="0" presId="urn:microsoft.com/office/officeart/2005/8/layout/orgChart1"/>
    <dgm:cxn modelId="{C0B7321F-062D-4180-829C-4FAF2ABA9BD9}" type="presParOf" srcId="{B1E3F7CB-EFB4-40AD-AA9C-B4E4C4A2E919}" destId="{B3FBF7D4-D3CC-47F4-B989-33EDBE2F4BB5}" srcOrd="6" destOrd="0" presId="urn:microsoft.com/office/officeart/2005/8/layout/orgChart1"/>
    <dgm:cxn modelId="{C0CB5ECA-3DE1-4120-9F88-C78B188EEA8B}" type="presParOf" srcId="{B1E3F7CB-EFB4-40AD-AA9C-B4E4C4A2E919}" destId="{9D83868C-1A79-418F-935B-106B4C7173F0}" srcOrd="7" destOrd="0" presId="urn:microsoft.com/office/officeart/2005/8/layout/orgChart1"/>
    <dgm:cxn modelId="{7BB60B59-BCC3-41AA-8AC8-73C963C70FB3}" type="presParOf" srcId="{9D83868C-1A79-418F-935B-106B4C7173F0}" destId="{613F78DE-23DD-49A6-95D3-F76122B52267}" srcOrd="0" destOrd="0" presId="urn:microsoft.com/office/officeart/2005/8/layout/orgChart1"/>
    <dgm:cxn modelId="{5CE1888F-1A4E-473F-AD2C-99A7E7791E00}" type="presParOf" srcId="{613F78DE-23DD-49A6-95D3-F76122B52267}" destId="{F30B5C1B-3B0A-48FB-AE89-9B0CEDB784E0}" srcOrd="0" destOrd="0" presId="urn:microsoft.com/office/officeart/2005/8/layout/orgChart1"/>
    <dgm:cxn modelId="{09F865A2-CC5B-4586-A597-5515D927DB8E}" type="presParOf" srcId="{613F78DE-23DD-49A6-95D3-F76122B52267}" destId="{B276A57A-37B4-4A2A-9EC4-25FB05170AEA}" srcOrd="1" destOrd="0" presId="urn:microsoft.com/office/officeart/2005/8/layout/orgChart1"/>
    <dgm:cxn modelId="{0599C9E7-F47E-48F6-8B97-5D2CC2876EA5}" type="presParOf" srcId="{9D83868C-1A79-418F-935B-106B4C7173F0}" destId="{DE1E42DF-A31E-421A-AD28-0B52627537FB}" srcOrd="1" destOrd="0" presId="urn:microsoft.com/office/officeart/2005/8/layout/orgChart1"/>
    <dgm:cxn modelId="{3BD9232F-FB00-4F9F-A967-7AC226A06E9F}" type="presParOf" srcId="{9D83868C-1A79-418F-935B-106B4C7173F0}" destId="{7EFA169D-40B9-43F4-98C4-839CB55241B3}" srcOrd="2" destOrd="0" presId="urn:microsoft.com/office/officeart/2005/8/layout/orgChart1"/>
    <dgm:cxn modelId="{5C585BCC-D74F-4605-8117-B03DEE27434A}" type="presParOf" srcId="{B1E3F7CB-EFB4-40AD-AA9C-B4E4C4A2E919}" destId="{70BA0A59-210F-4253-927A-0A26F4DB4513}" srcOrd="8" destOrd="0" presId="urn:microsoft.com/office/officeart/2005/8/layout/orgChart1"/>
    <dgm:cxn modelId="{7F16C723-7397-49CF-930F-E0BA0EB54DF5}" type="presParOf" srcId="{B1E3F7CB-EFB4-40AD-AA9C-B4E4C4A2E919}" destId="{95BDC164-D080-41B3-AA14-2C0FB9FFF7AE}" srcOrd="9" destOrd="0" presId="urn:microsoft.com/office/officeart/2005/8/layout/orgChart1"/>
    <dgm:cxn modelId="{959CF7C6-22C5-4E6C-B34C-079C11DEF7F3}" type="presParOf" srcId="{95BDC164-D080-41B3-AA14-2C0FB9FFF7AE}" destId="{D2347830-094F-4A4E-9E28-8028D599E9C8}" srcOrd="0" destOrd="0" presId="urn:microsoft.com/office/officeart/2005/8/layout/orgChart1"/>
    <dgm:cxn modelId="{BC842513-E888-4112-8B25-CD2DAD2F0ABE}" type="presParOf" srcId="{D2347830-094F-4A4E-9E28-8028D599E9C8}" destId="{29851D81-D694-4C4A-9BF1-1B34498526EC}" srcOrd="0" destOrd="0" presId="urn:microsoft.com/office/officeart/2005/8/layout/orgChart1"/>
    <dgm:cxn modelId="{806F641A-1F66-47A0-8714-365CE15BF2F1}" type="presParOf" srcId="{D2347830-094F-4A4E-9E28-8028D599E9C8}" destId="{0FE36CA6-9A6E-4D30-820B-8E502D7B7E0F}" srcOrd="1" destOrd="0" presId="urn:microsoft.com/office/officeart/2005/8/layout/orgChart1"/>
    <dgm:cxn modelId="{E0DF5F3E-E9AA-439A-B142-77BCCBD3E6E9}" type="presParOf" srcId="{95BDC164-D080-41B3-AA14-2C0FB9FFF7AE}" destId="{6D1EE93C-C452-4293-86CC-68127A379EBE}" srcOrd="1" destOrd="0" presId="urn:microsoft.com/office/officeart/2005/8/layout/orgChart1"/>
    <dgm:cxn modelId="{D9787BC0-16D1-47DF-9653-B0CD12BA2BB1}" type="presParOf" srcId="{95BDC164-D080-41B3-AA14-2C0FB9FFF7AE}" destId="{F2051E20-EE61-42B5-B43B-A2DC7EB5FE34}" srcOrd="2" destOrd="0" presId="urn:microsoft.com/office/officeart/2005/8/layout/orgChart1"/>
    <dgm:cxn modelId="{50376AA5-0B68-418B-9DBF-762F12A6E9BD}" type="presParOf" srcId="{ABC5FE5D-A835-46AC-8250-C7CF6E30B25D}" destId="{4827413E-859D-42DC-B792-A966E381E446}"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E8646-E332-447E-B45C-6C30442CEF10}">
      <dsp:nvSpPr>
        <dsp:cNvPr id="0" name=""/>
        <dsp:cNvSpPr/>
      </dsp:nvSpPr>
      <dsp:spPr>
        <a:xfrm>
          <a:off x="3505200" y="547349"/>
          <a:ext cx="2904498" cy="923894"/>
        </a:xfrm>
        <a:custGeom>
          <a:avLst/>
          <a:gdLst/>
          <a:ahLst/>
          <a:cxnLst/>
          <a:rect l="0" t="0" r="0" b="0"/>
          <a:pathLst>
            <a:path>
              <a:moveTo>
                <a:pt x="0" y="0"/>
              </a:moveTo>
              <a:lnTo>
                <a:pt x="0" y="797872"/>
              </a:lnTo>
              <a:lnTo>
                <a:pt x="2904498" y="797872"/>
              </a:lnTo>
              <a:lnTo>
                <a:pt x="2904498" y="923894"/>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40D63D-73E2-4EDC-B569-7CAFEDC4872A}">
      <dsp:nvSpPr>
        <dsp:cNvPr id="0" name=""/>
        <dsp:cNvSpPr/>
      </dsp:nvSpPr>
      <dsp:spPr>
        <a:xfrm>
          <a:off x="3505200" y="547349"/>
          <a:ext cx="1452249" cy="923894"/>
        </a:xfrm>
        <a:custGeom>
          <a:avLst/>
          <a:gdLst/>
          <a:ahLst/>
          <a:cxnLst/>
          <a:rect l="0" t="0" r="0" b="0"/>
          <a:pathLst>
            <a:path>
              <a:moveTo>
                <a:pt x="0" y="0"/>
              </a:moveTo>
              <a:lnTo>
                <a:pt x="0" y="797872"/>
              </a:lnTo>
              <a:lnTo>
                <a:pt x="1452249" y="797872"/>
              </a:lnTo>
              <a:lnTo>
                <a:pt x="1452249" y="923894"/>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22E606-DC93-444D-A3D9-D8E1BDF7834A}">
      <dsp:nvSpPr>
        <dsp:cNvPr id="0" name=""/>
        <dsp:cNvSpPr/>
      </dsp:nvSpPr>
      <dsp:spPr>
        <a:xfrm>
          <a:off x="3459480" y="547349"/>
          <a:ext cx="91440" cy="923894"/>
        </a:xfrm>
        <a:custGeom>
          <a:avLst/>
          <a:gdLst/>
          <a:ahLst/>
          <a:cxnLst/>
          <a:rect l="0" t="0" r="0" b="0"/>
          <a:pathLst>
            <a:path>
              <a:moveTo>
                <a:pt x="45720" y="0"/>
              </a:moveTo>
              <a:lnTo>
                <a:pt x="45720" y="923894"/>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CA2E2E-6FFF-4D0F-A46E-F961122E1CE8}">
      <dsp:nvSpPr>
        <dsp:cNvPr id="0" name=""/>
        <dsp:cNvSpPr/>
      </dsp:nvSpPr>
      <dsp:spPr>
        <a:xfrm>
          <a:off x="2052950" y="547349"/>
          <a:ext cx="1452249" cy="923894"/>
        </a:xfrm>
        <a:custGeom>
          <a:avLst/>
          <a:gdLst/>
          <a:ahLst/>
          <a:cxnLst/>
          <a:rect l="0" t="0" r="0" b="0"/>
          <a:pathLst>
            <a:path>
              <a:moveTo>
                <a:pt x="1452249" y="0"/>
              </a:moveTo>
              <a:lnTo>
                <a:pt x="1452249" y="797872"/>
              </a:lnTo>
              <a:lnTo>
                <a:pt x="0" y="797872"/>
              </a:lnTo>
              <a:lnTo>
                <a:pt x="0" y="923894"/>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BD118C-1112-4759-92FE-2602E897CB8F}">
      <dsp:nvSpPr>
        <dsp:cNvPr id="0" name=""/>
        <dsp:cNvSpPr/>
      </dsp:nvSpPr>
      <dsp:spPr>
        <a:xfrm>
          <a:off x="600701" y="547349"/>
          <a:ext cx="2904498" cy="923894"/>
        </a:xfrm>
        <a:custGeom>
          <a:avLst/>
          <a:gdLst/>
          <a:ahLst/>
          <a:cxnLst/>
          <a:rect l="0" t="0" r="0" b="0"/>
          <a:pathLst>
            <a:path>
              <a:moveTo>
                <a:pt x="2904498" y="0"/>
              </a:moveTo>
              <a:lnTo>
                <a:pt x="2904498" y="797872"/>
              </a:lnTo>
              <a:lnTo>
                <a:pt x="0" y="797872"/>
              </a:lnTo>
              <a:lnTo>
                <a:pt x="0" y="923894"/>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2379E9-098C-4BE0-A4FB-0C11EB53E819}">
      <dsp:nvSpPr>
        <dsp:cNvPr id="0" name=""/>
        <dsp:cNvSpPr/>
      </dsp:nvSpPr>
      <dsp:spPr>
        <a:xfrm flipV="1">
          <a:off x="2905097" y="457201"/>
          <a:ext cx="1200205" cy="90147"/>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05097" y="457201"/>
        <a:ext cx="1200205" cy="90147"/>
      </dsp:txXfrm>
    </dsp:sp>
    <dsp:sp modelId="{F27EDFFE-7D4B-425A-800C-DC05774D7931}">
      <dsp:nvSpPr>
        <dsp:cNvPr id="0" name=""/>
        <dsp:cNvSpPr/>
      </dsp:nvSpPr>
      <dsp:spPr>
        <a:xfrm>
          <a:off x="599" y="1471243"/>
          <a:ext cx="1200205" cy="600102"/>
        </a:xfrm>
        <a:prstGeom prst="rect">
          <a:avLst/>
        </a:prstGeom>
        <a:solidFill>
          <a:srgbClr val="0066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Community Engagement</a:t>
          </a:r>
          <a:endParaRPr lang="en-US" sz="1400" kern="1200" dirty="0"/>
        </a:p>
      </dsp:txBody>
      <dsp:txXfrm>
        <a:off x="599" y="1471243"/>
        <a:ext cx="1200205" cy="600102"/>
      </dsp:txXfrm>
    </dsp:sp>
    <dsp:sp modelId="{FBC7E9DB-04F1-4683-BBC9-5D084961CF6D}">
      <dsp:nvSpPr>
        <dsp:cNvPr id="0" name=""/>
        <dsp:cNvSpPr/>
      </dsp:nvSpPr>
      <dsp:spPr>
        <a:xfrm>
          <a:off x="1452848" y="1471243"/>
          <a:ext cx="1200205" cy="600102"/>
        </a:xfrm>
        <a:prstGeom prst="rect">
          <a:avLst/>
        </a:prstGeom>
        <a:solidFill>
          <a:srgbClr val="0066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Education</a:t>
          </a:r>
          <a:endParaRPr lang="en-US" sz="1400" kern="1200" dirty="0"/>
        </a:p>
      </dsp:txBody>
      <dsp:txXfrm>
        <a:off x="1452848" y="1471243"/>
        <a:ext cx="1200205" cy="600102"/>
      </dsp:txXfrm>
    </dsp:sp>
    <dsp:sp modelId="{8840BC26-B1CC-4937-ACEC-81030107FB80}">
      <dsp:nvSpPr>
        <dsp:cNvPr id="0" name=""/>
        <dsp:cNvSpPr/>
      </dsp:nvSpPr>
      <dsp:spPr>
        <a:xfrm>
          <a:off x="2905097" y="1471243"/>
          <a:ext cx="1200205" cy="600102"/>
        </a:xfrm>
        <a:prstGeom prst="rect">
          <a:avLst/>
        </a:prstGeom>
        <a:solidFill>
          <a:srgbClr val="0066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Translational Technologies</a:t>
          </a:r>
          <a:endParaRPr lang="en-US" sz="1400" kern="1200" dirty="0"/>
        </a:p>
      </dsp:txBody>
      <dsp:txXfrm>
        <a:off x="2905097" y="1471243"/>
        <a:ext cx="1200205" cy="600102"/>
      </dsp:txXfrm>
    </dsp:sp>
    <dsp:sp modelId="{FD89C4F0-C632-4562-A0D9-B43F9BAAC8A1}">
      <dsp:nvSpPr>
        <dsp:cNvPr id="0" name=""/>
        <dsp:cNvSpPr/>
      </dsp:nvSpPr>
      <dsp:spPr>
        <a:xfrm>
          <a:off x="4357346" y="1471243"/>
          <a:ext cx="1200205" cy="600102"/>
        </a:xfrm>
        <a:prstGeom prst="rect">
          <a:avLst/>
        </a:prstGeom>
        <a:solidFill>
          <a:srgbClr val="0066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Novel Methodologies</a:t>
          </a:r>
          <a:endParaRPr lang="en-US" sz="1400" kern="1200" dirty="0"/>
        </a:p>
      </dsp:txBody>
      <dsp:txXfrm>
        <a:off x="4357346" y="1471243"/>
        <a:ext cx="1200205" cy="600102"/>
      </dsp:txXfrm>
    </dsp:sp>
    <dsp:sp modelId="{60AE9253-21B2-4F53-ADBA-1DC61D5BAB85}">
      <dsp:nvSpPr>
        <dsp:cNvPr id="0" name=""/>
        <dsp:cNvSpPr/>
      </dsp:nvSpPr>
      <dsp:spPr>
        <a:xfrm>
          <a:off x="5809595" y="1471243"/>
          <a:ext cx="1200205" cy="600102"/>
        </a:xfrm>
        <a:prstGeom prst="rect">
          <a:avLst/>
        </a:prstGeom>
        <a:solidFill>
          <a:srgbClr val="0066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Tracking/ Evaluation</a:t>
          </a:r>
          <a:endParaRPr lang="en-US" sz="1400" kern="1200" dirty="0"/>
        </a:p>
      </dsp:txBody>
      <dsp:txXfrm>
        <a:off x="5809595" y="1471243"/>
        <a:ext cx="1200205" cy="600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A0A59-210F-4253-927A-0A26F4DB4513}">
      <dsp:nvSpPr>
        <dsp:cNvPr id="0" name=""/>
        <dsp:cNvSpPr/>
      </dsp:nvSpPr>
      <dsp:spPr>
        <a:xfrm>
          <a:off x="3695700" y="1320268"/>
          <a:ext cx="3062351" cy="494341"/>
        </a:xfrm>
        <a:custGeom>
          <a:avLst/>
          <a:gdLst/>
          <a:ahLst/>
          <a:cxnLst/>
          <a:rect l="0" t="0" r="0" b="0"/>
          <a:pathLst>
            <a:path>
              <a:moveTo>
                <a:pt x="0" y="0"/>
              </a:moveTo>
              <a:lnTo>
                <a:pt x="0" y="361471"/>
              </a:lnTo>
              <a:lnTo>
                <a:pt x="3062351" y="361471"/>
              </a:lnTo>
              <a:lnTo>
                <a:pt x="3062351" y="494341"/>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FBF7D4-D3CC-47F4-B989-33EDBE2F4BB5}">
      <dsp:nvSpPr>
        <dsp:cNvPr id="0" name=""/>
        <dsp:cNvSpPr/>
      </dsp:nvSpPr>
      <dsp:spPr>
        <a:xfrm>
          <a:off x="3695700" y="1320268"/>
          <a:ext cx="1531175" cy="494341"/>
        </a:xfrm>
        <a:custGeom>
          <a:avLst/>
          <a:gdLst/>
          <a:ahLst/>
          <a:cxnLst/>
          <a:rect l="0" t="0" r="0" b="0"/>
          <a:pathLst>
            <a:path>
              <a:moveTo>
                <a:pt x="0" y="0"/>
              </a:moveTo>
              <a:lnTo>
                <a:pt x="0" y="361471"/>
              </a:lnTo>
              <a:lnTo>
                <a:pt x="1531175" y="361471"/>
              </a:lnTo>
              <a:lnTo>
                <a:pt x="1531175" y="494341"/>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8E3B86-0F2D-4EC3-94D8-6FB32B6C4C1F}">
      <dsp:nvSpPr>
        <dsp:cNvPr id="0" name=""/>
        <dsp:cNvSpPr/>
      </dsp:nvSpPr>
      <dsp:spPr>
        <a:xfrm>
          <a:off x="3649980" y="1320268"/>
          <a:ext cx="91440" cy="494341"/>
        </a:xfrm>
        <a:custGeom>
          <a:avLst/>
          <a:gdLst/>
          <a:ahLst/>
          <a:cxnLst/>
          <a:rect l="0" t="0" r="0" b="0"/>
          <a:pathLst>
            <a:path>
              <a:moveTo>
                <a:pt x="45720" y="0"/>
              </a:moveTo>
              <a:lnTo>
                <a:pt x="45720" y="494341"/>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DE4800-A981-4B86-82FC-BFDBCF97281D}">
      <dsp:nvSpPr>
        <dsp:cNvPr id="0" name=""/>
        <dsp:cNvSpPr/>
      </dsp:nvSpPr>
      <dsp:spPr>
        <a:xfrm>
          <a:off x="2164524" y="1320268"/>
          <a:ext cx="1531175" cy="494341"/>
        </a:xfrm>
        <a:custGeom>
          <a:avLst/>
          <a:gdLst/>
          <a:ahLst/>
          <a:cxnLst/>
          <a:rect l="0" t="0" r="0" b="0"/>
          <a:pathLst>
            <a:path>
              <a:moveTo>
                <a:pt x="1531175" y="0"/>
              </a:moveTo>
              <a:lnTo>
                <a:pt x="1531175" y="361471"/>
              </a:lnTo>
              <a:lnTo>
                <a:pt x="0" y="361471"/>
              </a:lnTo>
              <a:lnTo>
                <a:pt x="0" y="494341"/>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A820CB-9E1A-4D0E-BE58-56AAF595013F}">
      <dsp:nvSpPr>
        <dsp:cNvPr id="0" name=""/>
        <dsp:cNvSpPr/>
      </dsp:nvSpPr>
      <dsp:spPr>
        <a:xfrm>
          <a:off x="633348" y="1320268"/>
          <a:ext cx="3062351" cy="494341"/>
        </a:xfrm>
        <a:custGeom>
          <a:avLst/>
          <a:gdLst/>
          <a:ahLst/>
          <a:cxnLst/>
          <a:rect l="0" t="0" r="0" b="0"/>
          <a:pathLst>
            <a:path>
              <a:moveTo>
                <a:pt x="3062351" y="0"/>
              </a:moveTo>
              <a:lnTo>
                <a:pt x="3062351" y="361471"/>
              </a:lnTo>
              <a:lnTo>
                <a:pt x="0" y="361471"/>
              </a:lnTo>
              <a:lnTo>
                <a:pt x="0" y="494341"/>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F65027-377D-4757-9A24-4A2B7377F00B}">
      <dsp:nvSpPr>
        <dsp:cNvPr id="0" name=""/>
        <dsp:cNvSpPr/>
      </dsp:nvSpPr>
      <dsp:spPr>
        <a:xfrm>
          <a:off x="2476498" y="372071"/>
          <a:ext cx="2438403" cy="948196"/>
        </a:xfrm>
        <a:prstGeom prst="rect">
          <a:avLst/>
        </a:prstGeom>
        <a:solidFill>
          <a:srgbClr val="0066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PI &amp; Director </a:t>
          </a:r>
        </a:p>
        <a:p>
          <a:pPr lvl="0" algn="ctr" defTabSz="800100">
            <a:lnSpc>
              <a:spcPct val="90000"/>
            </a:lnSpc>
            <a:spcBef>
              <a:spcPct val="0"/>
            </a:spcBef>
            <a:spcAft>
              <a:spcPct val="35000"/>
            </a:spcAft>
          </a:pPr>
          <a:r>
            <a:rPr lang="en-US" sz="1800" kern="1200" dirty="0" smtClean="0"/>
            <a:t>Lawrence </a:t>
          </a:r>
          <a:r>
            <a:rPr lang="en-US" sz="1800" kern="1200" dirty="0" err="1" smtClean="0"/>
            <a:t>Sinoway</a:t>
          </a:r>
          <a:r>
            <a:rPr lang="en-US" sz="1800" kern="1200" dirty="0" smtClean="0"/>
            <a:t>, MD</a:t>
          </a:r>
          <a:endParaRPr lang="en-US" sz="1800" kern="1200" dirty="0"/>
        </a:p>
      </dsp:txBody>
      <dsp:txXfrm>
        <a:off x="2476498" y="372071"/>
        <a:ext cx="2438403" cy="948196"/>
      </dsp:txXfrm>
    </dsp:sp>
    <dsp:sp modelId="{60BA9C57-D5EB-4508-8672-1A546C0D2E12}">
      <dsp:nvSpPr>
        <dsp:cNvPr id="0" name=""/>
        <dsp:cNvSpPr/>
      </dsp:nvSpPr>
      <dsp:spPr>
        <a:xfrm>
          <a:off x="631" y="1814610"/>
          <a:ext cx="1265434" cy="632717"/>
        </a:xfrm>
        <a:prstGeom prst="rect">
          <a:avLst/>
        </a:prstGeom>
        <a:solidFill>
          <a:srgbClr val="0066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Clinical Services Core</a:t>
          </a:r>
          <a:endParaRPr lang="en-US" sz="1400" kern="1200" dirty="0"/>
        </a:p>
      </dsp:txBody>
      <dsp:txXfrm>
        <a:off x="631" y="1814610"/>
        <a:ext cx="1265434" cy="632717"/>
      </dsp:txXfrm>
    </dsp:sp>
    <dsp:sp modelId="{4E4F7EED-680C-49CC-A756-5445F25EF5D9}">
      <dsp:nvSpPr>
        <dsp:cNvPr id="0" name=""/>
        <dsp:cNvSpPr/>
      </dsp:nvSpPr>
      <dsp:spPr>
        <a:xfrm>
          <a:off x="1531807" y="1814610"/>
          <a:ext cx="1265434" cy="632717"/>
        </a:xfrm>
        <a:prstGeom prst="rect">
          <a:avLst/>
        </a:prstGeom>
        <a:solidFill>
          <a:srgbClr val="0066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Biostatics, Epidemiology, Research Design</a:t>
          </a:r>
          <a:endParaRPr lang="en-US" sz="1400" kern="1200" dirty="0"/>
        </a:p>
      </dsp:txBody>
      <dsp:txXfrm>
        <a:off x="1531807" y="1814610"/>
        <a:ext cx="1265434" cy="632717"/>
      </dsp:txXfrm>
    </dsp:sp>
    <dsp:sp modelId="{184F7CE9-6985-4530-AFC9-F722497B6474}">
      <dsp:nvSpPr>
        <dsp:cNvPr id="0" name=""/>
        <dsp:cNvSpPr/>
      </dsp:nvSpPr>
      <dsp:spPr>
        <a:xfrm>
          <a:off x="3062982" y="1814610"/>
          <a:ext cx="1265434" cy="632717"/>
        </a:xfrm>
        <a:prstGeom prst="rect">
          <a:avLst/>
        </a:prstGeom>
        <a:solidFill>
          <a:srgbClr val="0066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Pilot Studies</a:t>
          </a:r>
          <a:endParaRPr lang="en-US" sz="1400" kern="1200" dirty="0"/>
        </a:p>
      </dsp:txBody>
      <dsp:txXfrm>
        <a:off x="3062982" y="1814610"/>
        <a:ext cx="1265434" cy="632717"/>
      </dsp:txXfrm>
    </dsp:sp>
    <dsp:sp modelId="{F30B5C1B-3B0A-48FB-AE89-9B0CEDB784E0}">
      <dsp:nvSpPr>
        <dsp:cNvPr id="0" name=""/>
        <dsp:cNvSpPr/>
      </dsp:nvSpPr>
      <dsp:spPr>
        <a:xfrm>
          <a:off x="4594158" y="1814610"/>
          <a:ext cx="1265434" cy="632717"/>
        </a:xfrm>
        <a:prstGeom prst="rect">
          <a:avLst/>
        </a:prstGeom>
        <a:solidFill>
          <a:srgbClr val="0066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Regulatory Support/Ethics</a:t>
          </a:r>
          <a:endParaRPr lang="en-US" sz="1400" kern="1200" dirty="0"/>
        </a:p>
      </dsp:txBody>
      <dsp:txXfrm>
        <a:off x="4594158" y="1814610"/>
        <a:ext cx="1265434" cy="632717"/>
      </dsp:txXfrm>
    </dsp:sp>
    <dsp:sp modelId="{29851D81-D694-4C4A-9BF1-1B34498526EC}">
      <dsp:nvSpPr>
        <dsp:cNvPr id="0" name=""/>
        <dsp:cNvSpPr/>
      </dsp:nvSpPr>
      <dsp:spPr>
        <a:xfrm>
          <a:off x="6125334" y="1814610"/>
          <a:ext cx="1265434" cy="632717"/>
        </a:xfrm>
        <a:prstGeom prst="rect">
          <a:avLst/>
        </a:prstGeom>
        <a:solidFill>
          <a:srgbClr val="006666"/>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Biomedical Informatics</a:t>
          </a:r>
          <a:endParaRPr lang="en-US" sz="1400" kern="1200" dirty="0"/>
        </a:p>
      </dsp:txBody>
      <dsp:txXfrm>
        <a:off x="6125334" y="1814610"/>
        <a:ext cx="1265434" cy="63271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9F9346-E015-48B2-8D60-30DB760B1923}" type="datetimeFigureOut">
              <a:rPr lang="en-US" smtClean="0"/>
              <a:t>9/29/2014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2F73C-3157-4D27-99EA-8BAFF716233D}" type="slidenum">
              <a:rPr lang="en-US" smtClean="0"/>
              <a:t>‹#›</a:t>
            </a:fld>
            <a:endParaRPr lang="en-US"/>
          </a:p>
        </p:txBody>
      </p:sp>
    </p:spTree>
    <p:extLst>
      <p:ext uri="{BB962C8B-B14F-4D97-AF65-F5344CB8AC3E}">
        <p14:creationId xmlns:p14="http://schemas.microsoft.com/office/powerpoint/2010/main" val="209353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A8475AD-7D0D-432F-9699-72942A6C5D91}" type="slidenum">
              <a:rPr lang="en-US" smtClean="0"/>
              <a:pPr/>
              <a:t>1</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r>
              <a:rPr lang="en-US" dirty="0" smtClean="0"/>
              <a:t>MRI is primarily a spatial technique.</a:t>
            </a:r>
          </a:p>
          <a:p>
            <a:r>
              <a:rPr lang="en-US" dirty="0" smtClean="0"/>
              <a:t>Structural</a:t>
            </a:r>
            <a:r>
              <a:rPr lang="en-US" baseline="0" dirty="0" smtClean="0"/>
              <a:t> &amp; functional capabilities</a:t>
            </a:r>
          </a:p>
          <a:p>
            <a:r>
              <a:rPr lang="en-US" baseline="0" dirty="0" smtClean="0"/>
              <a:t>Focus on brain, but </a:t>
            </a:r>
            <a:r>
              <a:rPr lang="en-US" baseline="0" smtClean="0"/>
              <a:t>can image any body part.</a:t>
            </a:r>
            <a:endParaRPr lang="en-US" dirty="0" smtClean="0"/>
          </a:p>
        </p:txBody>
      </p:sp>
      <p:sp>
        <p:nvSpPr>
          <p:cNvPr id="13316" name="Slide Number Placeholder 3"/>
          <p:cNvSpPr>
            <a:spLocks noGrp="1"/>
          </p:cNvSpPr>
          <p:nvPr>
            <p:ph type="sldNum" sz="quarter" idx="5"/>
          </p:nvPr>
        </p:nvSpPr>
        <p:spPr>
          <a:noFill/>
        </p:spPr>
        <p:txBody>
          <a:bodyPr/>
          <a:lstStyle/>
          <a:p>
            <a:fld id="{3F3E01C6-97F7-4A47-957E-4180C7382E5A}" type="slidenum">
              <a:rPr lang="en-US" smtClean="0"/>
              <a:pPr/>
              <a:t>26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Dennis -  “increased frontal activity that likely represents enhanced monitoring and evaluation compared to that needed for true memories and correct rejections. Results also indicated that true, and not false associative memories, are mediated by neural activity in the MTL, specifically the hippocampus” </a:t>
            </a:r>
          </a:p>
          <a:p>
            <a:endParaRPr lang="en-US" dirty="0" smtClean="0"/>
          </a:p>
          <a:p>
            <a:pPr defTabSz="897301" eaLnBrk="0" fontAlgn="base" hangingPunct="0">
              <a:spcBef>
                <a:spcPct val="30000"/>
              </a:spcBef>
              <a:spcAft>
                <a:spcPct val="0"/>
              </a:spcAft>
              <a:defRPr/>
            </a:pPr>
            <a:r>
              <a:rPr lang="en-US" dirty="0" smtClean="0"/>
              <a:t>Hillary the rich get richer: brain injury elicits </a:t>
            </a:r>
            <a:r>
              <a:rPr lang="en-US" dirty="0" err="1" smtClean="0"/>
              <a:t>hyperconnectivity</a:t>
            </a:r>
            <a:r>
              <a:rPr lang="en-US" dirty="0" smtClean="0"/>
              <a:t> in core </a:t>
            </a:r>
            <a:r>
              <a:rPr lang="en-US" dirty="0" err="1" smtClean="0"/>
              <a:t>subnetworks</a:t>
            </a:r>
            <a:r>
              <a:rPr lang="en-US" dirty="0" smtClean="0"/>
              <a:t> “</a:t>
            </a:r>
            <a:r>
              <a:rPr lang="en-US" dirty="0">
                <a:latin typeface="Arial" charset="0"/>
              </a:rPr>
              <a:t>To do so we examined 21 individuals with moderate and severe TBI at 3 and 6 months after resolution of posttraumatic amnesia and 15 age- and education-matched healthy adults using functional MRI and graph theoretical analyses. There were two central hypotheses in this study: 1) physical disruption results in increased functional connectivity, or </a:t>
            </a:r>
            <a:r>
              <a:rPr lang="en-US" dirty="0" err="1">
                <a:latin typeface="Arial" charset="0"/>
              </a:rPr>
              <a:t>hyperconnectivity</a:t>
            </a:r>
            <a:r>
              <a:rPr lang="en-US" dirty="0">
                <a:latin typeface="Arial" charset="0"/>
              </a:rPr>
              <a:t>, and 2) </a:t>
            </a:r>
            <a:r>
              <a:rPr lang="en-US" dirty="0" err="1">
                <a:latin typeface="Arial" charset="0"/>
              </a:rPr>
              <a:t>hyperconnectivity</a:t>
            </a:r>
            <a:r>
              <a:rPr lang="en-US" dirty="0">
                <a:latin typeface="Arial" charset="0"/>
              </a:rPr>
              <a:t> occurs in regions typically observed to be the most highly connected cortical hubs, or the “rich club”.” </a:t>
            </a:r>
          </a:p>
          <a:p>
            <a:pPr defTabSz="897301" eaLnBrk="0" fontAlgn="base" hangingPunct="0">
              <a:spcBef>
                <a:spcPct val="30000"/>
              </a:spcBef>
              <a:spcAft>
                <a:spcPct val="0"/>
              </a:spcAf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3DD4CF2-95C6-47CC-AD18-4E7390DE35A2}" type="slidenum">
              <a:rPr lang="en-US" smtClean="0"/>
              <a:pPr>
                <a:defRPr/>
              </a:pPr>
              <a:t>27</a:t>
            </a:fld>
            <a:endParaRPr lang="en-US"/>
          </a:p>
        </p:txBody>
      </p:sp>
    </p:spTree>
    <p:extLst>
      <p:ext uri="{BB962C8B-B14F-4D97-AF65-F5344CB8AC3E}">
        <p14:creationId xmlns:p14="http://schemas.microsoft.com/office/powerpoint/2010/main" val="304714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Slide Number Placeholder 3"/>
          <p:cNvSpPr>
            <a:spLocks noGrp="1"/>
          </p:cNvSpPr>
          <p:nvPr>
            <p:ph type="sldNum" sz="quarter" idx="5"/>
          </p:nvPr>
        </p:nvSpPr>
        <p:spPr>
          <a:noFill/>
        </p:spPr>
        <p:txBody>
          <a:bodyPr/>
          <a:lstStyle/>
          <a:p>
            <a:fld id="{7FCB9F69-6A33-4428-8C30-99639D55B21E}" type="slidenum">
              <a:rPr lang="en-US" smtClean="0"/>
              <a:pPr/>
              <a:t>30</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smtClean="0"/>
          </a:p>
        </p:txBody>
      </p:sp>
      <p:sp>
        <p:nvSpPr>
          <p:cNvPr id="15364" name="Slide Number Placeholder 3"/>
          <p:cNvSpPr>
            <a:spLocks noGrp="1"/>
          </p:cNvSpPr>
          <p:nvPr>
            <p:ph type="sldNum" sz="quarter" idx="5"/>
          </p:nvPr>
        </p:nvSpPr>
        <p:spPr>
          <a:noFill/>
        </p:spPr>
        <p:txBody>
          <a:bodyPr/>
          <a:lstStyle/>
          <a:p>
            <a:fld id="{1FED0D17-9852-49DC-8502-3AECB33E16A7}" type="slidenum">
              <a:rPr lang="en-US" smtClean="0"/>
              <a:pPr/>
              <a:t>33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DD4CF2-95C6-47CC-AD18-4E7390DE35A2}" type="slidenum">
              <a:rPr lang="en-US" smtClean="0"/>
              <a:pPr>
                <a:defRPr/>
              </a:pPr>
              <a:t>35</a:t>
            </a:fld>
            <a:endParaRPr lang="en-US"/>
          </a:p>
        </p:txBody>
      </p:sp>
    </p:spTree>
    <p:extLst>
      <p:ext uri="{BB962C8B-B14F-4D97-AF65-F5344CB8AC3E}">
        <p14:creationId xmlns:p14="http://schemas.microsoft.com/office/powerpoint/2010/main" val="1225544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069282D-F53B-40EB-9810-60E1463251CE}" type="slidenum">
              <a:rPr lang="en-US" smtClean="0"/>
              <a:pPr/>
              <a:t>3</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F38D47C-0F99-4DE9-812A-4E1B900B0D71}" type="slidenum">
              <a:rPr lang="en-US" smtClean="0"/>
              <a:pPr/>
              <a:t>5</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BFA978F-A231-4D59-8BEB-AB32AEC574FE}" type="slidenum">
              <a:rPr lang="en-US" smtClean="0"/>
              <a:pPr/>
              <a:t>6</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1E7F1B7-E4B7-448F-A393-2425DA17943A}" type="slidenum">
              <a:rPr lang="en-US" smtClean="0"/>
              <a:pPr/>
              <a:t>7</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3E8FDF0-9A3F-4D8D-A6E4-68F29101FE85}" type="slidenum">
              <a:rPr lang="en-US" smtClean="0"/>
              <a:pPr/>
              <a:t>8</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3E4690C-280A-417E-A7FE-C3636D5068B4}" type="slidenum">
              <a:rPr lang="en-US" smtClean="0"/>
              <a:pPr/>
              <a:t>10</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0C14853-6D51-46FA-9C5F-131F82429DBE}" type="slidenum">
              <a:rPr lang="en-US" smtClean="0"/>
              <a:pPr/>
              <a:t>11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A30ECAC3-0FDA-44B3-9670-6048C426C99A}" type="slidenum">
              <a:rPr lang="en-US" smtClean="0"/>
              <a:pPr/>
              <a:t>12</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5BBF155-BC91-4686-B5FE-68852E7930F3}"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FB37E-22A5-43F2-AACA-940AC6C51DC4}"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BBF155-BC91-4686-B5FE-68852E7930F3}"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FB37E-22A5-43F2-AACA-940AC6C51D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BBF155-BC91-4686-B5FE-68852E7930F3}" type="datetimeFigureOut">
              <a:rPr lang="en-US" smtClean="0"/>
              <a:t>9/29/2014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9F9FB37E-22A5-43F2-AACA-940AC6C51DC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7"/>
          <p:cNvSpPr>
            <a:spLocks noGrp="1" noChangeArrowheads="1"/>
          </p:cNvSpPr>
          <p:nvPr>
            <p:ph type="dt" sz="half" idx="10"/>
          </p:nvPr>
        </p:nvSpPr>
        <p:spPr>
          <a:ln/>
        </p:spPr>
        <p:txBody>
          <a:bodyPr/>
          <a:lstStyle>
            <a:lvl1pPr>
              <a:defRPr/>
            </a:lvl1pPr>
          </a:lstStyle>
          <a:p>
            <a:pPr>
              <a:defRPr/>
            </a:pPr>
            <a:endParaRPr lang="en-US"/>
          </a:p>
        </p:txBody>
      </p:sp>
      <p:sp>
        <p:nvSpPr>
          <p:cNvPr id="7" name="Rectangle 18"/>
          <p:cNvSpPr>
            <a:spLocks noGrp="1" noChangeArrowheads="1"/>
          </p:cNvSpPr>
          <p:nvPr>
            <p:ph type="ftr" sz="quarter" idx="11"/>
          </p:nvPr>
        </p:nvSpPr>
        <p:spPr>
          <a:ln/>
        </p:spPr>
        <p:txBody>
          <a:bodyPr/>
          <a:lstStyle>
            <a:lvl1pPr>
              <a:defRPr/>
            </a:lvl1pPr>
          </a:lstStyle>
          <a:p>
            <a:pPr>
              <a:defRPr/>
            </a:pPr>
            <a:endParaRPr lang="en-US"/>
          </a:p>
        </p:txBody>
      </p:sp>
      <p:sp>
        <p:nvSpPr>
          <p:cNvPr id="8" name="Rectangle 19"/>
          <p:cNvSpPr>
            <a:spLocks noGrp="1" noChangeArrowheads="1"/>
          </p:cNvSpPr>
          <p:nvPr>
            <p:ph type="sldNum" sz="quarter" idx="12"/>
          </p:nvPr>
        </p:nvSpPr>
        <p:spPr>
          <a:ln/>
        </p:spPr>
        <p:txBody>
          <a:bodyPr/>
          <a:lstStyle>
            <a:lvl1pPr>
              <a:defRPr/>
            </a:lvl1pPr>
          </a:lstStyle>
          <a:p>
            <a:pPr>
              <a:defRPr/>
            </a:pPr>
            <a:fld id="{C8736CFB-B096-40E1-A4AD-530D9B753909}" type="slidenum">
              <a:rPr lang="en-US"/>
              <a:pPr>
                <a:defRPr/>
              </a:pPr>
              <a:t>‹#›</a:t>
            </a:fld>
            <a:endParaRPr lang="en-US"/>
          </a:p>
        </p:txBody>
      </p:sp>
    </p:spTree>
    <p:extLst>
      <p:ext uri="{BB962C8B-B14F-4D97-AF65-F5344CB8AC3E}">
        <p14:creationId xmlns:p14="http://schemas.microsoft.com/office/powerpoint/2010/main" val="3814165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BBF155-BC91-4686-B5FE-68852E7930F3}"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FB37E-22A5-43F2-AACA-940AC6C51D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5BBF155-BC91-4686-B5FE-68852E7930F3}"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FB37E-22A5-43F2-AACA-940AC6C51DC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BBF155-BC91-4686-B5FE-68852E7930F3}"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FB37E-22A5-43F2-AACA-940AC6C51DC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5BBF155-BC91-4686-B5FE-68852E7930F3}" type="datetimeFigureOut">
              <a:rPr lang="en-US" smtClean="0"/>
              <a:t>9/29/2014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FB37E-22A5-43F2-AACA-940AC6C51DC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5BBF155-BC91-4686-B5FE-68852E7930F3}" type="datetimeFigureOut">
              <a:rPr lang="en-US" smtClean="0"/>
              <a:t>9/29/2014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FB37E-22A5-43F2-AACA-940AC6C51D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BF155-BC91-4686-B5FE-68852E7930F3}" type="datetimeFigureOut">
              <a:rPr lang="en-US" smtClean="0"/>
              <a:t>9/29/2014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FB37E-22A5-43F2-AACA-940AC6C51D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5BBF155-BC91-4686-B5FE-68852E7930F3}"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FB37E-22A5-43F2-AACA-940AC6C51DC4}"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5BBF155-BC91-4686-B5FE-68852E7930F3}" type="datetimeFigureOut">
              <a:rPr lang="en-US" smtClean="0"/>
              <a:t>9/29/2014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9F9FB37E-22A5-43F2-AACA-940AC6C51DC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5BBF155-BC91-4686-B5FE-68852E7930F3}" type="datetimeFigureOut">
              <a:rPr lang="en-US" smtClean="0"/>
              <a:t>9/29/2014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F9FB37E-22A5-43F2-AACA-940AC6C51DC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sri.psu.edu/funding/level-1-fund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ssri.psu.edu/funding/ssri-faculty-fellows-program" TargetMode="External"/><Relationship Id="rId4" Type="http://schemas.openxmlformats.org/officeDocument/2006/relationships/hyperlink" Target="http://www.ssri.psu.edu/funding/level-2-fundi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militaryfamilies.psu.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kdj11@psu.edu" TargetMode="External"/><Relationship Id="rId2" Type="http://schemas.openxmlformats.org/officeDocument/2006/relationships/hyperlink" Target="http://www.survey.psu.edu/" TargetMode="External"/><Relationship Id="rId1" Type="http://schemas.openxmlformats.org/officeDocument/2006/relationships/slideLayout" Target="../slideLayouts/slideLayout6.xml"/><Relationship Id="rId5" Type="http://schemas.openxmlformats.org/officeDocument/2006/relationships/hyperlink" Target="mailto:dream@survey.psu.edu" TargetMode="External"/><Relationship Id="rId4" Type="http://schemas.openxmlformats.org/officeDocument/2006/relationships/hyperlink" Target="http://www.survey.psu.edu/dream"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www.imaging.psu.ed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http://www.curdes.com/rsrc/Public/FoJoystick/joystick-finger.jpg" TargetMode="External"/><Relationship Id="rId5" Type="http://schemas.openxmlformats.org/officeDocument/2006/relationships/image" Target="../media/image24.jpeg"/><Relationship Id="rId10" Type="http://schemas.openxmlformats.org/officeDocument/2006/relationships/image" Target="../media/image28.jpeg"/><Relationship Id="rId4" Type="http://schemas.openxmlformats.org/officeDocument/2006/relationships/image" Target="../media/image23.jpeg"/><Relationship Id="rId9"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L-SLEIC-INFO-SUBSCRIBE-REQUEST@lists.psu.edu" TargetMode="External"/><Relationship Id="rId2" Type="http://schemas.openxmlformats.org/officeDocument/2006/relationships/hyperlink" Target="http://www.imaging.psu.edu/" TargetMode="External"/><Relationship Id="rId1" Type="http://schemas.openxmlformats.org/officeDocument/2006/relationships/slideLayout" Target="../slideLayouts/slideLayout2.xml"/><Relationship Id="rId6" Type="http://schemas.openxmlformats.org/officeDocument/2006/relationships/hyperlink" Target="mailto:tneu@engr.psu.edu" TargetMode="External"/><Relationship Id="rId5" Type="http://schemas.openxmlformats.org/officeDocument/2006/relationships/hyperlink" Target="mailto:mtd143@psu.edu" TargetMode="External"/><Relationship Id="rId4" Type="http://schemas.openxmlformats.org/officeDocument/2006/relationships/hyperlink" Target="mailto:L-SLEIC-HELP@lists.aset.psu.ed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mailto:yub107@psu.edu" TargetMode="External"/><Relationship Id="rId4" Type="http://schemas.openxmlformats.org/officeDocument/2006/relationships/hyperlink" Target="mailto:lij1@psu.edu"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fconline.foundationcenter.org/" TargetMode="External"/><Relationship Id="rId3" Type="http://schemas.openxmlformats.org/officeDocument/2006/relationships/hyperlink" Target="http://www.nsf.gov/" TargetMode="External"/><Relationship Id="rId7" Type="http://schemas.openxmlformats.org/officeDocument/2006/relationships/hyperlink" Target="http://www.ojp.usdoj.gov/nij" TargetMode="External"/><Relationship Id="rId2" Type="http://schemas.openxmlformats.org/officeDocument/2006/relationships/hyperlink" Target="http://www.nih.gov/" TargetMode="External"/><Relationship Id="rId1" Type="http://schemas.openxmlformats.org/officeDocument/2006/relationships/slideLayout" Target="../slideLayouts/slideLayout2.xml"/><Relationship Id="rId6" Type="http://schemas.openxmlformats.org/officeDocument/2006/relationships/hyperlink" Target="http://www.ed.gov/about/offices/list/ies/index.html" TargetMode="External"/><Relationship Id="rId5" Type="http://schemas.openxmlformats.org/officeDocument/2006/relationships/hyperlink" Target="http://www.ed.gov/" TargetMode="External"/><Relationship Id="rId4" Type="http://schemas.openxmlformats.org/officeDocument/2006/relationships/hyperlink" Target="http://www.usda.gov/"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lij1@psu.edu" TargetMode="External"/><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hyperlink" Target="mailto:yub107@psu.edu"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mailto:loken@psu.edu"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chris.a.galvan@census.gov" TargetMode="External"/><Relationship Id="rId2" Type="http://schemas.openxmlformats.org/officeDocument/2006/relationships/hyperlink" Target="http://www.psurdc.psu.edu/" TargetMode="External"/><Relationship Id="rId1" Type="http://schemas.openxmlformats.org/officeDocument/2006/relationships/slideLayout" Target="../slideLayouts/slideLayout2.xml"/><Relationship Id="rId5" Type="http://schemas.openxmlformats.org/officeDocument/2006/relationships/hyperlink" Target="mailto:jxv21@psu.edu" TargetMode="External"/><Relationship Id="rId4" Type="http://schemas.openxmlformats.org/officeDocument/2006/relationships/hyperlink" Target="mailto:mroberts@psu.edu"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mailto:L-CTSINEWS-subscribe-request@lists.psu.edu" TargetMode="External"/><Relationship Id="rId2" Type="http://schemas.openxmlformats.org/officeDocument/2006/relationships/hyperlink" Target="http://ctsi.psu.edu/"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mailto:redcap@hmc.psu.edu"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i2b2@hmc.psu.edu" TargetMode="Externa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71.xml.rels><?xml version="1.0" encoding="UTF-8" standalone="yes"?>
<Relationships xmlns="http://schemas.openxmlformats.org/package/2006/relationships"><Relationship Id="rId2" Type="http://schemas.openxmlformats.org/officeDocument/2006/relationships/hyperlink" Target="http://crc.psu.edu/"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ctsi.psu.edu/" TargetMode="External"/><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81000"/>
            <a:ext cx="9144000" cy="990600"/>
          </a:xfrm>
        </p:spPr>
        <p:txBody>
          <a:bodyPr>
            <a:normAutofit fontScale="90000"/>
          </a:bodyPr>
          <a:lstStyle/>
          <a:p>
            <a:pPr algn="ctr" eaLnBrk="1" hangingPunct="1">
              <a:defRPr/>
            </a:pPr>
            <a:r>
              <a:rPr lang="en-US" sz="3600" b="0" dirty="0" smtClean="0"/>
              <a:t/>
            </a:r>
            <a:br>
              <a:rPr lang="en-US" sz="3600" b="0" dirty="0" smtClean="0"/>
            </a:br>
            <a:r>
              <a:rPr lang="en-US" sz="5600" dirty="0" smtClean="0">
                <a:solidFill>
                  <a:srgbClr val="C00000"/>
                </a:solidFill>
              </a:rPr>
              <a:t>SSRI Workshop Series</a:t>
            </a:r>
            <a:br>
              <a:rPr lang="en-US" sz="5600" dirty="0" smtClean="0">
                <a:solidFill>
                  <a:srgbClr val="C00000"/>
                </a:solidFill>
              </a:rPr>
            </a:br>
            <a:r>
              <a:rPr lang="en-US" sz="5600" dirty="0" smtClean="0">
                <a:solidFill>
                  <a:srgbClr val="C00000"/>
                </a:solidFill>
              </a:rPr>
              <a:t>Workshop 1:</a:t>
            </a:r>
            <a:br>
              <a:rPr lang="en-US" sz="5600" dirty="0" smtClean="0">
                <a:solidFill>
                  <a:srgbClr val="C00000"/>
                </a:solidFill>
              </a:rPr>
            </a:br>
            <a:r>
              <a:rPr lang="en-US" sz="5600" dirty="0" smtClean="0">
                <a:solidFill>
                  <a:srgbClr val="C00000"/>
                </a:solidFill>
              </a:rPr>
              <a:t>Proposal Development</a:t>
            </a:r>
            <a:br>
              <a:rPr lang="en-US" sz="5600" dirty="0" smtClean="0">
                <a:solidFill>
                  <a:srgbClr val="C00000"/>
                </a:solidFill>
              </a:rPr>
            </a:br>
            <a:r>
              <a:rPr lang="en-US" sz="5600" dirty="0" smtClean="0">
                <a:solidFill>
                  <a:srgbClr val="C00000"/>
                </a:solidFill>
              </a:rPr>
              <a:t>SSRI Research Supports &amp; Services</a:t>
            </a:r>
          </a:p>
        </p:txBody>
      </p:sp>
      <p:sp>
        <p:nvSpPr>
          <p:cNvPr id="2051" name="Rectangle 3"/>
          <p:cNvSpPr>
            <a:spLocks noGrp="1" noChangeArrowheads="1"/>
          </p:cNvSpPr>
          <p:nvPr>
            <p:ph type="subTitle" idx="1"/>
          </p:nvPr>
        </p:nvSpPr>
        <p:spPr>
          <a:xfrm>
            <a:off x="0" y="4495800"/>
            <a:ext cx="9144000" cy="2362200"/>
          </a:xfrm>
        </p:spPr>
        <p:txBody>
          <a:bodyPr/>
          <a:lstStyle/>
          <a:p>
            <a:pPr algn="ctr" eaLnBrk="1" hangingPunct="1">
              <a:defRPr/>
            </a:pPr>
            <a:r>
              <a:rPr lang="en-US" sz="2400" dirty="0" smtClean="0"/>
              <a:t>September 29, 2014</a:t>
            </a:r>
          </a:p>
          <a:p>
            <a:pPr algn="ctr" eaLnBrk="1" hangingPunct="1">
              <a:defRPr/>
            </a:pPr>
            <a:r>
              <a:rPr lang="en-US" sz="2400" dirty="0" smtClean="0">
                <a:solidFill>
                  <a:srgbClr val="CC3300"/>
                </a:solidFill>
              </a:rPr>
              <a:t/>
            </a:r>
            <a:br>
              <a:rPr lang="en-US" sz="2400" dirty="0" smtClean="0">
                <a:solidFill>
                  <a:srgbClr val="CC3300"/>
                </a:solidFill>
              </a:rPr>
            </a:br>
            <a:endParaRPr lang="en-US" dirty="0" smtClean="0">
              <a:solidFill>
                <a:schemeClr val="accent3">
                  <a:lumMod val="40000"/>
                  <a:lumOff val="60000"/>
                </a:schemeClr>
              </a:solidFill>
            </a:endParaRPr>
          </a:p>
        </p:txBody>
      </p:sp>
    </p:spTree>
    <p:extLst>
      <p:ext uri="{BB962C8B-B14F-4D97-AF65-F5344CB8AC3E}">
        <p14:creationId xmlns:p14="http://schemas.microsoft.com/office/powerpoint/2010/main" val="1867106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76200"/>
            <a:ext cx="9144000" cy="1431925"/>
          </a:xfrm>
        </p:spPr>
        <p:txBody>
          <a:bodyPr>
            <a:normAutofit/>
          </a:bodyPr>
          <a:lstStyle/>
          <a:p>
            <a:pPr algn="ctr" eaLnBrk="1" hangingPunct="1">
              <a:defRPr/>
            </a:pPr>
            <a:r>
              <a:rPr lang="en-US" dirty="0" smtClean="0">
                <a:solidFill>
                  <a:srgbClr val="C00000"/>
                </a:solidFill>
              </a:rPr>
              <a:t>Seed Funding and Faculty Fellows</a:t>
            </a:r>
          </a:p>
        </p:txBody>
      </p:sp>
      <p:sp>
        <p:nvSpPr>
          <p:cNvPr id="37891" name="Rectangle 3"/>
          <p:cNvSpPr>
            <a:spLocks noGrp="1" noChangeArrowheads="1"/>
          </p:cNvSpPr>
          <p:nvPr>
            <p:ph type="body" idx="1"/>
          </p:nvPr>
        </p:nvSpPr>
        <p:spPr>
          <a:xfrm>
            <a:off x="762000" y="1828800"/>
            <a:ext cx="8382000" cy="4876800"/>
          </a:xfrm>
        </p:spPr>
        <p:txBody>
          <a:bodyPr/>
          <a:lstStyle/>
          <a:p>
            <a:pPr eaLnBrk="1" hangingPunct="1">
              <a:lnSpc>
                <a:spcPct val="90000"/>
              </a:lnSpc>
              <a:defRPr/>
            </a:pPr>
            <a:r>
              <a:rPr lang="en-US" sz="2800" dirty="0" smtClean="0"/>
              <a:t>Level I: </a:t>
            </a:r>
            <a:r>
              <a:rPr lang="en-US" sz="2400" dirty="0" smtClean="0">
                <a:hlinkClick r:id="rId3"/>
              </a:rPr>
              <a:t>http://www.ssri.psu.edu/funding/level-1-funding</a:t>
            </a:r>
            <a:endParaRPr lang="en-US" sz="2400" dirty="0" smtClean="0"/>
          </a:p>
          <a:p>
            <a:pPr eaLnBrk="1" hangingPunct="1">
              <a:lnSpc>
                <a:spcPct val="90000"/>
              </a:lnSpc>
              <a:defRPr/>
            </a:pPr>
            <a:r>
              <a:rPr lang="en-US" sz="2800" dirty="0" smtClean="0"/>
              <a:t>Level II: </a:t>
            </a:r>
            <a:r>
              <a:rPr lang="en-US" sz="2400" dirty="0" smtClean="0">
                <a:hlinkClick r:id="rId4"/>
              </a:rPr>
              <a:t>http://www.ssri.psu.edu/funding/level-2-funding</a:t>
            </a:r>
            <a:endParaRPr lang="en-US" sz="2400" dirty="0" smtClean="0"/>
          </a:p>
          <a:p>
            <a:pPr eaLnBrk="1" hangingPunct="1">
              <a:lnSpc>
                <a:spcPct val="90000"/>
              </a:lnSpc>
              <a:defRPr/>
            </a:pPr>
            <a:r>
              <a:rPr lang="en-US" sz="2800" dirty="0" smtClean="0"/>
              <a:t>Facilitated</a:t>
            </a:r>
          </a:p>
          <a:p>
            <a:pPr eaLnBrk="1" hangingPunct="1">
              <a:lnSpc>
                <a:spcPct val="90000"/>
              </a:lnSpc>
              <a:defRPr/>
            </a:pPr>
            <a:r>
              <a:rPr lang="en-US" sz="2800" dirty="0" smtClean="0"/>
              <a:t>Faculty Fellows: </a:t>
            </a:r>
            <a:r>
              <a:rPr lang="en-US" sz="2400" dirty="0" smtClean="0">
                <a:hlinkClick r:id="rId5"/>
              </a:rPr>
              <a:t>http</a:t>
            </a:r>
            <a:r>
              <a:rPr lang="en-US" sz="2400" dirty="0">
                <a:hlinkClick r:id="rId5"/>
              </a:rPr>
              <a:t>://</a:t>
            </a:r>
            <a:r>
              <a:rPr lang="en-US" sz="2400" dirty="0" smtClean="0">
                <a:hlinkClick r:id="rId5"/>
              </a:rPr>
              <a:t>www.ssri.psu.edu/funding/ssri-faculty-fellows-program</a:t>
            </a:r>
            <a:endParaRPr lang="en-US" sz="2400" dirty="0" smtClean="0"/>
          </a:p>
          <a:p>
            <a:pPr eaLnBrk="1" hangingPunct="1">
              <a:lnSpc>
                <a:spcPct val="90000"/>
              </a:lnSpc>
              <a:defRPr/>
            </a:pPr>
            <a:r>
              <a:rPr lang="en-US" sz="2800" dirty="0" smtClean="0"/>
              <a:t>Cross-Institute Opportunities</a:t>
            </a:r>
          </a:p>
          <a:p>
            <a:pPr lvl="1" eaLnBrk="1" hangingPunct="1">
              <a:lnSpc>
                <a:spcPct val="90000"/>
              </a:lnSpc>
              <a:defRPr/>
            </a:pPr>
            <a:r>
              <a:rPr lang="en-US" sz="2400" dirty="0" smtClean="0"/>
              <a:t>OVPR Institutes, e.g. Marcellus Shale Development</a:t>
            </a:r>
          </a:p>
          <a:p>
            <a:pPr lvl="1" eaLnBrk="1" hangingPunct="1">
              <a:lnSpc>
                <a:spcPct val="90000"/>
              </a:lnSpc>
              <a:defRPr/>
            </a:pPr>
            <a:r>
              <a:rPr lang="en-US" sz="2400" dirty="0" smtClean="0"/>
              <a:t>Clinical Translational Science Institute (CTSI) mechanisms</a:t>
            </a:r>
          </a:p>
          <a:p>
            <a:pPr lvl="2" eaLnBrk="1" hangingPunct="1">
              <a:lnSpc>
                <a:spcPct val="90000"/>
              </a:lnSpc>
              <a:defRPr/>
            </a:pPr>
            <a:r>
              <a:rPr lang="en-US" sz="2000" dirty="0" smtClean="0"/>
              <a:t>K-12 Training program; T12 program</a:t>
            </a:r>
          </a:p>
          <a:p>
            <a:pPr lvl="2" eaLnBrk="1" hangingPunct="1">
              <a:lnSpc>
                <a:spcPct val="90000"/>
              </a:lnSpc>
              <a:defRPr/>
            </a:pPr>
            <a:r>
              <a:rPr lang="en-US" sz="2000" dirty="0" smtClean="0"/>
              <a:t>Translational Research Clusters</a:t>
            </a:r>
          </a:p>
          <a:p>
            <a:pPr lvl="1" eaLnBrk="1" hangingPunct="1">
              <a:lnSpc>
                <a:spcPct val="90000"/>
              </a:lnSpc>
              <a:buNone/>
              <a:defRPr/>
            </a:pPr>
            <a:endParaRPr lang="en-US" sz="2400" dirty="0" smtClean="0"/>
          </a:p>
        </p:txBody>
      </p:sp>
    </p:spTree>
    <p:extLst>
      <p:ext uri="{BB962C8B-B14F-4D97-AF65-F5344CB8AC3E}">
        <p14:creationId xmlns:p14="http://schemas.microsoft.com/office/powerpoint/2010/main" val="1174215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76200"/>
            <a:ext cx="9144000" cy="1431925"/>
          </a:xfrm>
        </p:spPr>
        <p:txBody>
          <a:bodyPr/>
          <a:lstStyle/>
          <a:p>
            <a:pPr algn="ctr" eaLnBrk="1" hangingPunct="1">
              <a:defRPr/>
            </a:pPr>
            <a:r>
              <a:rPr lang="en-US" dirty="0" smtClean="0">
                <a:solidFill>
                  <a:srgbClr val="C00000"/>
                </a:solidFill>
              </a:rPr>
              <a:t>SSRI Research Services</a:t>
            </a:r>
          </a:p>
        </p:txBody>
      </p:sp>
      <p:sp>
        <p:nvSpPr>
          <p:cNvPr id="36867" name="Rectangle 3"/>
          <p:cNvSpPr>
            <a:spLocks noGrp="1" noChangeArrowheads="1"/>
          </p:cNvSpPr>
          <p:nvPr>
            <p:ph type="body" idx="1"/>
          </p:nvPr>
        </p:nvSpPr>
        <p:spPr>
          <a:xfrm>
            <a:off x="762000" y="1752600"/>
            <a:ext cx="8077200" cy="4648200"/>
          </a:xfrm>
        </p:spPr>
        <p:txBody>
          <a:bodyPr/>
          <a:lstStyle/>
          <a:p>
            <a:pPr eaLnBrk="1" hangingPunct="1">
              <a:lnSpc>
                <a:spcPct val="90000"/>
              </a:lnSpc>
              <a:buFont typeface="Wingdings" pitchFamily="2" charset="2"/>
              <a:buNone/>
              <a:defRPr/>
            </a:pPr>
            <a:endParaRPr lang="en-US" sz="2800" dirty="0" smtClean="0"/>
          </a:p>
          <a:p>
            <a:pPr eaLnBrk="1" hangingPunct="1">
              <a:lnSpc>
                <a:spcPct val="90000"/>
              </a:lnSpc>
              <a:defRPr/>
            </a:pPr>
            <a:r>
              <a:rPr lang="en-US" dirty="0" smtClean="0"/>
              <a:t>Consult with our directors 	</a:t>
            </a:r>
          </a:p>
          <a:p>
            <a:pPr eaLnBrk="1" hangingPunct="1">
              <a:lnSpc>
                <a:spcPct val="90000"/>
              </a:lnSpc>
              <a:defRPr/>
            </a:pPr>
            <a:r>
              <a:rPr lang="en-US" dirty="0" smtClean="0"/>
              <a:t>Are these services right for your project?</a:t>
            </a:r>
          </a:p>
          <a:p>
            <a:pPr eaLnBrk="1" hangingPunct="1">
              <a:lnSpc>
                <a:spcPct val="90000"/>
              </a:lnSpc>
              <a:defRPr/>
            </a:pPr>
            <a:r>
              <a:rPr lang="en-US" dirty="0" smtClean="0"/>
              <a:t>Build proposal development costs into Level I and II proposals</a:t>
            </a:r>
          </a:p>
          <a:p>
            <a:pPr eaLnBrk="1" hangingPunct="1">
              <a:lnSpc>
                <a:spcPct val="90000"/>
              </a:lnSpc>
              <a:defRPr/>
            </a:pPr>
            <a:r>
              <a:rPr lang="en-US" dirty="0" smtClean="0"/>
              <a:t>Build research support services into the proposal for external funding</a:t>
            </a:r>
          </a:p>
          <a:p>
            <a:pPr eaLnBrk="1" hangingPunct="1">
              <a:lnSpc>
                <a:spcPct val="90000"/>
              </a:lnSpc>
              <a:defRPr/>
            </a:pPr>
            <a:r>
              <a:rPr lang="en-US" dirty="0" smtClean="0"/>
              <a:t>Use infrastructure supported by SSRI and other PSU Research Institutes</a:t>
            </a:r>
          </a:p>
        </p:txBody>
      </p:sp>
    </p:spTree>
    <p:extLst>
      <p:ext uri="{BB962C8B-B14F-4D97-AF65-F5344CB8AC3E}">
        <p14:creationId xmlns:p14="http://schemas.microsoft.com/office/powerpoint/2010/main" val="336870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76200"/>
            <a:ext cx="9144000" cy="1431925"/>
          </a:xfrm>
        </p:spPr>
        <p:txBody>
          <a:bodyPr>
            <a:normAutofit fontScale="90000"/>
          </a:bodyPr>
          <a:lstStyle/>
          <a:p>
            <a:pPr algn="ctr"/>
            <a:r>
              <a:rPr lang="en-US" dirty="0" smtClean="0">
                <a:solidFill>
                  <a:srgbClr val="C00000"/>
                </a:solidFill>
              </a:rPr>
              <a:t>SSRI Grant Writing </a:t>
            </a:r>
            <a:br>
              <a:rPr lang="en-US" dirty="0" smtClean="0">
                <a:solidFill>
                  <a:srgbClr val="C00000"/>
                </a:solidFill>
              </a:rPr>
            </a:br>
            <a:r>
              <a:rPr lang="en-US" dirty="0" smtClean="0">
                <a:solidFill>
                  <a:srgbClr val="C00000"/>
                </a:solidFill>
              </a:rPr>
              <a:t>Workshops</a:t>
            </a:r>
          </a:p>
        </p:txBody>
      </p:sp>
      <p:sp>
        <p:nvSpPr>
          <p:cNvPr id="55299" name="Rectangle 3"/>
          <p:cNvSpPr>
            <a:spLocks noGrp="1" noChangeArrowheads="1"/>
          </p:cNvSpPr>
          <p:nvPr>
            <p:ph type="body" idx="1"/>
          </p:nvPr>
        </p:nvSpPr>
        <p:spPr>
          <a:xfrm>
            <a:off x="533400" y="1828800"/>
            <a:ext cx="8382000" cy="4267200"/>
          </a:xfrm>
        </p:spPr>
        <p:txBody>
          <a:bodyPr>
            <a:normAutofit fontScale="92500" lnSpcReduction="10000"/>
          </a:bodyPr>
          <a:lstStyle/>
          <a:p>
            <a:r>
              <a:rPr lang="en-US" sz="2800" dirty="0" smtClean="0"/>
              <a:t>Workshop #2: The Grant-Writing &amp; Review Process at NIH .  December 15, 2014, 8:30 a.m. – 11:30 a.m., The Living Center, 110 Henderson</a:t>
            </a:r>
          </a:p>
          <a:p>
            <a:pPr marL="118872" indent="0">
              <a:buNone/>
            </a:pPr>
            <a:endParaRPr lang="en-US" sz="2800" dirty="0" smtClean="0"/>
          </a:p>
          <a:p>
            <a:r>
              <a:rPr lang="en-US" sz="2800" dirty="0" smtClean="0"/>
              <a:t>Workshop #3: Introduction to Foundations and Grant Funding. January 23, 2015, 9:00 a.m. – 11:00 a.m., The Living Center, 110 Henderson</a:t>
            </a:r>
          </a:p>
          <a:p>
            <a:endParaRPr lang="en-US" sz="2800" dirty="0" smtClean="0"/>
          </a:p>
          <a:p>
            <a:r>
              <a:rPr lang="en-US" sz="2800" dirty="0" smtClean="0"/>
              <a:t>Workshop #4: The Grant-Writing &amp; Review Process at NSF.   March 24, 2015, 9:00 a.m. – 11:00 a.m., The Living Center, 110 Henderson</a:t>
            </a:r>
          </a:p>
          <a:p>
            <a:pPr>
              <a:buNone/>
            </a:pPr>
            <a:endParaRPr lang="en-US" dirty="0" smtClean="0"/>
          </a:p>
          <a:p>
            <a:endParaRPr lang="en-US" dirty="0" smtClean="0"/>
          </a:p>
        </p:txBody>
      </p:sp>
    </p:spTree>
    <p:extLst>
      <p:ext uri="{BB962C8B-B14F-4D97-AF65-F5344CB8AC3E}">
        <p14:creationId xmlns:p14="http://schemas.microsoft.com/office/powerpoint/2010/main" val="7899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SSRI Research Units/Services</a:t>
            </a:r>
            <a:endParaRPr lang="en-US" dirty="0">
              <a:solidFill>
                <a:srgbClr val="C00000"/>
              </a:solidFill>
            </a:endParaRPr>
          </a:p>
        </p:txBody>
      </p:sp>
      <p:sp>
        <p:nvSpPr>
          <p:cNvPr id="3" name="Content Placeholder 2"/>
          <p:cNvSpPr>
            <a:spLocks noGrp="1"/>
          </p:cNvSpPr>
          <p:nvPr>
            <p:ph idx="1"/>
          </p:nvPr>
        </p:nvSpPr>
        <p:spPr>
          <a:xfrm>
            <a:off x="914400" y="1752600"/>
            <a:ext cx="8197516" cy="4953000"/>
          </a:xfrm>
        </p:spPr>
        <p:txBody>
          <a:bodyPr/>
          <a:lstStyle/>
          <a:p>
            <a:r>
              <a:rPr lang="en-US" sz="2800" dirty="0"/>
              <a:t>Clearinghouse for Military Family Readiness</a:t>
            </a:r>
          </a:p>
          <a:p>
            <a:r>
              <a:rPr lang="en-US" sz="2800" dirty="0"/>
              <a:t>Survey Research Center (SRC)</a:t>
            </a:r>
          </a:p>
          <a:p>
            <a:r>
              <a:rPr lang="en-US" sz="2800" dirty="0" smtClean="0"/>
              <a:t>Social</a:t>
            </a:r>
            <a:r>
              <a:rPr lang="en-US" sz="2800" dirty="0"/>
              <a:t>, Life &amp; Engineering Sciences Imaging Center (SLEIC</a:t>
            </a:r>
            <a:r>
              <a:rPr lang="en-US" sz="2800" dirty="0" smtClean="0"/>
              <a:t>)</a:t>
            </a:r>
          </a:p>
          <a:p>
            <a:r>
              <a:rPr lang="en-US" sz="2800" dirty="0" smtClean="0"/>
              <a:t>Geographic Information Analysis Core (GIA)</a:t>
            </a:r>
          </a:p>
          <a:p>
            <a:r>
              <a:rPr lang="en-US" sz="2800" dirty="0" smtClean="0"/>
              <a:t>Methods Consultation</a:t>
            </a:r>
          </a:p>
          <a:p>
            <a:r>
              <a:rPr lang="en-US" sz="2800" dirty="0" smtClean="0"/>
              <a:t>Research Data Center (RDC)</a:t>
            </a:r>
          </a:p>
          <a:p>
            <a:r>
              <a:rPr lang="en-US" sz="2800" dirty="0" smtClean="0"/>
              <a:t>Data Management and Research Networking - </a:t>
            </a:r>
            <a:r>
              <a:rPr lang="en-US" sz="2800" dirty="0" err="1" smtClean="0"/>
              <a:t>REDCap</a:t>
            </a:r>
            <a:endParaRPr lang="en-US" sz="2800" dirty="0"/>
          </a:p>
          <a:p>
            <a:endParaRPr lang="en-US" dirty="0" smtClean="0"/>
          </a:p>
          <a:p>
            <a:endParaRPr lang="en-US" dirty="0" smtClean="0"/>
          </a:p>
          <a:p>
            <a:pPr>
              <a:buNone/>
            </a:pPr>
            <a:endParaRPr lang="en-US" dirty="0"/>
          </a:p>
        </p:txBody>
      </p:sp>
    </p:spTree>
    <p:extLst>
      <p:ext uri="{BB962C8B-B14F-4D97-AF65-F5344CB8AC3E}">
        <p14:creationId xmlns:p14="http://schemas.microsoft.com/office/powerpoint/2010/main" val="3354274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76200"/>
            <a:ext cx="8839200" cy="1660525"/>
          </a:xfrm>
        </p:spPr>
        <p:txBody>
          <a:bodyPr>
            <a:normAutofit/>
          </a:bodyPr>
          <a:lstStyle/>
          <a:p>
            <a:pPr algn="ctr"/>
            <a:r>
              <a:rPr lang="en-US" sz="2800" dirty="0" smtClean="0">
                <a:solidFill>
                  <a:srgbClr val="C00000"/>
                </a:solidFill>
              </a:rPr>
              <a:t>Clearinghouse for Military Family Readiness</a:t>
            </a:r>
            <a:br>
              <a:rPr lang="en-US" sz="2800" dirty="0" smtClean="0">
                <a:solidFill>
                  <a:srgbClr val="C00000"/>
                </a:solidFill>
              </a:rPr>
            </a:br>
            <a:r>
              <a:rPr lang="en-US" sz="2800" dirty="0" smtClean="0">
                <a:solidFill>
                  <a:srgbClr val="C00000"/>
                </a:solidFill>
              </a:rPr>
              <a:t>Daniel Perkins, Director </a:t>
            </a:r>
            <a:br>
              <a:rPr lang="en-US" sz="2800" dirty="0" smtClean="0">
                <a:solidFill>
                  <a:srgbClr val="C00000"/>
                </a:solidFill>
              </a:rPr>
            </a:br>
            <a:r>
              <a:rPr lang="en-US" sz="2800" dirty="0" smtClean="0">
                <a:solidFill>
                  <a:srgbClr val="C00000"/>
                </a:solidFill>
              </a:rPr>
              <a:t>Keith Aronson, Associate Director</a:t>
            </a:r>
            <a:endParaRPr lang="en-US" sz="2800" dirty="0">
              <a:solidFill>
                <a:srgbClr val="C00000"/>
              </a:solidFill>
            </a:endParaRPr>
          </a:p>
        </p:txBody>
      </p:sp>
      <p:sp>
        <p:nvSpPr>
          <p:cNvPr id="4" name="Rectangle 2"/>
          <p:cNvSpPr>
            <a:spLocks noGrp="1" noChangeArrowheads="1"/>
          </p:cNvSpPr>
          <p:nvPr>
            <p:ph idx="1"/>
          </p:nvPr>
        </p:nvSpPr>
        <p:spPr>
          <a:xfrm>
            <a:off x="152400" y="1524000"/>
            <a:ext cx="9067800" cy="5105400"/>
          </a:xfrm>
        </p:spPr>
        <p:txBody>
          <a:bodyPr lIns="91440" tIns="45720" rIns="91440" bIns="45720" rtlCol="0">
            <a:normAutofit fontScale="25000" lnSpcReduction="20000"/>
          </a:bodyPr>
          <a:lstStyle/>
          <a:p>
            <a:pPr marL="0" indent="0" defTabSz="1671101" eaLnBrk="1" fontAlgn="auto" hangingPunct="1">
              <a:lnSpc>
                <a:spcPct val="110000"/>
              </a:lnSpc>
              <a:spcBef>
                <a:spcPts val="457"/>
              </a:spcBef>
              <a:spcAft>
                <a:spcPts val="0"/>
              </a:spcAft>
              <a:buClr>
                <a:srgbClr val="0000BC"/>
              </a:buClr>
              <a:buSzPct val="115000"/>
              <a:defRPr/>
            </a:pPr>
            <a:r>
              <a:rPr lang="en-US" sz="9600" dirty="0" smtClean="0">
                <a:cs typeface="Arial" pitchFamily="34" charset="0"/>
              </a:rPr>
              <a:t>  New Penn State research center</a:t>
            </a:r>
          </a:p>
          <a:p>
            <a:pPr marL="0" indent="0" defTabSz="1671101" eaLnBrk="1" fontAlgn="auto" hangingPunct="1">
              <a:lnSpc>
                <a:spcPct val="110000"/>
              </a:lnSpc>
              <a:spcBef>
                <a:spcPts val="457"/>
              </a:spcBef>
              <a:spcAft>
                <a:spcPts val="0"/>
              </a:spcAft>
              <a:buClr>
                <a:srgbClr val="0000BC"/>
              </a:buClr>
              <a:buSzPct val="115000"/>
              <a:defRPr/>
            </a:pPr>
            <a:r>
              <a:rPr lang="en-US" sz="9600" dirty="0">
                <a:cs typeface="Arial" pitchFamily="34" charset="0"/>
              </a:rPr>
              <a:t> </a:t>
            </a:r>
            <a:r>
              <a:rPr lang="en-US" sz="9600" dirty="0" smtClean="0">
                <a:cs typeface="Arial" pitchFamily="34" charset="0"/>
              </a:rPr>
              <a:t> Catalyze basic and translational research to improve  the  health &amp; well-being of military personnel and families</a:t>
            </a:r>
          </a:p>
          <a:p>
            <a:pPr marL="0" indent="0" defTabSz="1671101" eaLnBrk="1" fontAlgn="auto" hangingPunct="1">
              <a:lnSpc>
                <a:spcPct val="110000"/>
              </a:lnSpc>
              <a:spcBef>
                <a:spcPts val="457"/>
              </a:spcBef>
              <a:spcAft>
                <a:spcPts val="0"/>
              </a:spcAft>
              <a:buClr>
                <a:srgbClr val="0000BC"/>
              </a:buClr>
              <a:buSzPct val="115000"/>
              <a:defRPr/>
            </a:pPr>
            <a:r>
              <a:rPr lang="en-US" sz="9600" dirty="0" smtClean="0">
                <a:cs typeface="Arial" pitchFamily="34" charset="0"/>
              </a:rPr>
              <a:t>  Foster new research collaborations </a:t>
            </a:r>
          </a:p>
          <a:p>
            <a:pPr marL="0" indent="0" defTabSz="1671101" eaLnBrk="1" fontAlgn="auto" hangingPunct="1">
              <a:lnSpc>
                <a:spcPct val="110000"/>
              </a:lnSpc>
              <a:spcBef>
                <a:spcPts val="457"/>
              </a:spcBef>
              <a:spcAft>
                <a:spcPts val="0"/>
              </a:spcAft>
              <a:buClr>
                <a:srgbClr val="0000BC"/>
              </a:buClr>
              <a:buSzPct val="115000"/>
              <a:defRPr/>
            </a:pPr>
            <a:r>
              <a:rPr lang="en-US" sz="9600" dirty="0" smtClean="0">
                <a:cs typeface="Arial" pitchFamily="34" charset="0"/>
              </a:rPr>
              <a:t>  Fund pilot studies through the SSRI</a:t>
            </a:r>
            <a:endParaRPr lang="en-US" sz="9600" dirty="0">
              <a:cs typeface="Arial" pitchFamily="34" charset="0"/>
            </a:endParaRPr>
          </a:p>
          <a:p>
            <a:pPr marL="0" indent="0" defTabSz="1671101" eaLnBrk="1" fontAlgn="auto" hangingPunct="1">
              <a:lnSpc>
                <a:spcPct val="110000"/>
              </a:lnSpc>
              <a:spcBef>
                <a:spcPts val="457"/>
              </a:spcBef>
              <a:spcAft>
                <a:spcPts val="0"/>
              </a:spcAft>
              <a:buClr>
                <a:srgbClr val="0000BC"/>
              </a:buClr>
              <a:buSzPct val="115000"/>
              <a:defRPr/>
            </a:pPr>
            <a:r>
              <a:rPr lang="en-US" sz="9600" dirty="0" smtClean="0">
                <a:cs typeface="Arial" pitchFamily="34" charset="0"/>
              </a:rPr>
              <a:t>  Develop collaborative relationships with military entities (e.g., </a:t>
            </a:r>
            <a:r>
              <a:rPr lang="en-US" sz="9600" dirty="0" err="1" smtClean="0">
                <a:cs typeface="Arial" pitchFamily="34" charset="0"/>
              </a:rPr>
              <a:t>DoD</a:t>
            </a:r>
            <a:r>
              <a:rPr lang="en-US" sz="9600" dirty="0" smtClean="0">
                <a:cs typeface="Arial" pitchFamily="34" charset="0"/>
              </a:rPr>
              <a:t>, Army, Navy, Air Force, USMC) to increase our understanding of, and access to military personnel and families. </a:t>
            </a:r>
          </a:p>
          <a:p>
            <a:pPr marL="0" indent="0" defTabSz="1671101" eaLnBrk="1" fontAlgn="auto" hangingPunct="1">
              <a:lnSpc>
                <a:spcPct val="110000"/>
              </a:lnSpc>
              <a:spcBef>
                <a:spcPts val="457"/>
              </a:spcBef>
              <a:spcAft>
                <a:spcPts val="0"/>
              </a:spcAft>
              <a:buClr>
                <a:srgbClr val="0000BC"/>
              </a:buClr>
              <a:buSzPct val="115000"/>
              <a:defRPr/>
            </a:pPr>
            <a:r>
              <a:rPr lang="en-US" sz="9600" dirty="0" smtClean="0">
                <a:cs typeface="Arial" pitchFamily="34" charset="0"/>
              </a:rPr>
              <a:t>  Identify and team with funding agencies (e.g., NIH, </a:t>
            </a:r>
            <a:r>
              <a:rPr lang="en-US" sz="9600" dirty="0" err="1" smtClean="0">
                <a:cs typeface="Arial" pitchFamily="34" charset="0"/>
              </a:rPr>
              <a:t>DoD</a:t>
            </a:r>
            <a:r>
              <a:rPr lang="en-US" sz="9600" dirty="0" smtClean="0">
                <a:cs typeface="Arial" pitchFamily="34" charset="0"/>
              </a:rPr>
              <a:t>, service branches) interested in supporting military personnel and family research</a:t>
            </a:r>
          </a:p>
          <a:p>
            <a:pPr marL="0" indent="0" defTabSz="1671101" eaLnBrk="1" fontAlgn="auto" hangingPunct="1">
              <a:lnSpc>
                <a:spcPct val="110000"/>
              </a:lnSpc>
              <a:spcBef>
                <a:spcPts val="457"/>
              </a:spcBef>
              <a:spcAft>
                <a:spcPts val="0"/>
              </a:spcAft>
              <a:buClr>
                <a:srgbClr val="0000BC"/>
              </a:buClr>
              <a:buSzPct val="115000"/>
              <a:buNone/>
              <a:defRPr/>
            </a:pPr>
            <a:endParaRPr lang="en-US" sz="9600" dirty="0" smtClean="0">
              <a:cs typeface="Arial" pitchFamily="34" charset="0"/>
              <a:hlinkClick r:id="rId2"/>
            </a:endParaRPr>
          </a:p>
          <a:p>
            <a:pPr marL="0" indent="0" defTabSz="1671101" eaLnBrk="1" fontAlgn="auto" hangingPunct="1">
              <a:lnSpc>
                <a:spcPct val="110000"/>
              </a:lnSpc>
              <a:spcBef>
                <a:spcPts val="457"/>
              </a:spcBef>
              <a:spcAft>
                <a:spcPts val="0"/>
              </a:spcAft>
              <a:buClr>
                <a:srgbClr val="0000BC"/>
              </a:buClr>
              <a:buSzPct val="115000"/>
              <a:buNone/>
              <a:defRPr/>
            </a:pPr>
            <a:r>
              <a:rPr lang="en-US" sz="9600" dirty="0" smtClean="0">
                <a:cs typeface="Arial" pitchFamily="34" charset="0"/>
                <a:hlinkClick r:id="rId2"/>
              </a:rPr>
              <a:t>WWW.MILITARYFAMILIES.PSU.EDU</a:t>
            </a:r>
            <a:r>
              <a:rPr lang="en-US" sz="9600" dirty="0" smtClean="0">
                <a:cs typeface="Arial" pitchFamily="34" charset="0"/>
              </a:rPr>
              <a:t> </a:t>
            </a:r>
          </a:p>
          <a:p>
            <a:pPr marL="0" indent="0" defTabSz="1671101" eaLnBrk="1" fontAlgn="auto" hangingPunct="1">
              <a:lnSpc>
                <a:spcPct val="110000"/>
              </a:lnSpc>
              <a:spcBef>
                <a:spcPts val="457"/>
              </a:spcBef>
              <a:spcAft>
                <a:spcPts val="0"/>
              </a:spcAft>
              <a:buClr>
                <a:srgbClr val="0000BC"/>
              </a:buClr>
              <a:buSzPct val="115000"/>
              <a:defRPr/>
            </a:pPr>
            <a:endParaRPr lang="en-US" sz="7200" b="1" dirty="0" smtClean="0">
              <a:cs typeface="Arial" pitchFamily="34" charset="0"/>
            </a:endParaRPr>
          </a:p>
          <a:p>
            <a:pPr marL="1104900" indent="-1104900" defTabSz="1671101" eaLnBrk="1" fontAlgn="auto" hangingPunct="1">
              <a:spcBef>
                <a:spcPts val="457"/>
              </a:spcBef>
              <a:spcAft>
                <a:spcPts val="0"/>
              </a:spcAft>
              <a:buClr>
                <a:srgbClr val="0000BC"/>
              </a:buClr>
              <a:buSzPct val="115000"/>
              <a:buFontTx/>
              <a:buNone/>
              <a:defRPr/>
            </a:pPr>
            <a:endParaRPr lang="en-US" sz="7200" b="1" dirty="0" smtClean="0">
              <a:solidFill>
                <a:schemeClr val="bg1"/>
              </a:solidFill>
            </a:endParaRPr>
          </a:p>
        </p:txBody>
      </p:sp>
    </p:spTree>
    <p:extLst>
      <p:ext uri="{BB962C8B-B14F-4D97-AF65-F5344CB8AC3E}">
        <p14:creationId xmlns:p14="http://schemas.microsoft.com/office/powerpoint/2010/main" val="1439715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C00000"/>
                </a:solidFill>
              </a:rPr>
              <a:t>Hot Topics in </a:t>
            </a:r>
            <a:br>
              <a:rPr lang="en-US" dirty="0" smtClean="0">
                <a:solidFill>
                  <a:srgbClr val="C00000"/>
                </a:solidFill>
              </a:rPr>
            </a:br>
            <a:r>
              <a:rPr lang="en-US" dirty="0" smtClean="0">
                <a:solidFill>
                  <a:srgbClr val="C00000"/>
                </a:solidFill>
              </a:rPr>
              <a:t>Military Family Research</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600" dirty="0" smtClean="0"/>
              <a:t>Family functioning before, during, and after deployment</a:t>
            </a:r>
          </a:p>
          <a:p>
            <a:r>
              <a:rPr lang="en-US" sz="2600" dirty="0" smtClean="0"/>
              <a:t>Family reintegration when service members experience traumatic stress</a:t>
            </a:r>
          </a:p>
          <a:p>
            <a:r>
              <a:rPr lang="en-US" sz="2600" dirty="0" smtClean="0"/>
              <a:t>Evidence-Based program implementation &amp;   evaluation</a:t>
            </a:r>
          </a:p>
          <a:p>
            <a:r>
              <a:rPr lang="en-US" sz="2600" dirty="0" smtClean="0"/>
              <a:t>Single parent families</a:t>
            </a:r>
          </a:p>
          <a:p>
            <a:r>
              <a:rPr lang="en-US" sz="2600" dirty="0" smtClean="0"/>
              <a:t>Under-represented, non-traditional families</a:t>
            </a:r>
          </a:p>
          <a:p>
            <a:r>
              <a:rPr lang="en-US" sz="2600" dirty="0" smtClean="0"/>
              <a:t>Treating PTSD outside of traditional VA system</a:t>
            </a:r>
          </a:p>
          <a:p>
            <a:r>
              <a:rPr lang="en-US" sz="2600" dirty="0" smtClean="0"/>
              <a:t>Pediatric and adult obesity prevention</a:t>
            </a:r>
          </a:p>
          <a:p>
            <a:endParaRPr lang="en-US" dirty="0"/>
          </a:p>
        </p:txBody>
      </p:sp>
    </p:spTree>
    <p:extLst>
      <p:ext uri="{BB962C8B-B14F-4D97-AF65-F5344CB8AC3E}">
        <p14:creationId xmlns:p14="http://schemas.microsoft.com/office/powerpoint/2010/main" val="77938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543800" cy="1431925"/>
          </a:xfrm>
        </p:spPr>
        <p:txBody>
          <a:bodyPr/>
          <a:lstStyle/>
          <a:p>
            <a:pPr algn="ctr"/>
            <a:r>
              <a:rPr lang="en-US" dirty="0" smtClean="0">
                <a:solidFill>
                  <a:srgbClr val="C00000"/>
                </a:solidFill>
              </a:rPr>
              <a:t>Awards to Date</a:t>
            </a:r>
            <a:endParaRPr lang="en-US" dirty="0">
              <a:solidFill>
                <a:srgbClr val="C00000"/>
              </a:solidFill>
            </a:endParaRPr>
          </a:p>
        </p:txBody>
      </p:sp>
      <p:sp>
        <p:nvSpPr>
          <p:cNvPr id="3073" name="Rectangle 1"/>
          <p:cNvSpPr>
            <a:spLocks noChangeArrowheads="1"/>
          </p:cNvSpPr>
          <p:nvPr/>
        </p:nvSpPr>
        <p:spPr bwMode="auto">
          <a:xfrm>
            <a:off x="990600" y="1143000"/>
            <a:ext cx="8001000" cy="5324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effectLst/>
              <a:latin typeface="+mn-lt"/>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effectLst>
                <a:outerShdw blurRad="38100" dist="38100" dir="2700000" algn="tl">
                  <a:srgbClr val="000000">
                    <a:alpha val="43137"/>
                  </a:srgbClr>
                </a:outerShdw>
              </a:effectLst>
              <a:latin typeface="+mn-lt"/>
              <a:ea typeface="Times New Roman" pitchFamily="18" charset="0"/>
              <a:cs typeface="Arial" pitchFamily="34" charset="0"/>
            </a:endParaRPr>
          </a:p>
          <a:p>
            <a:pPr algn="l"/>
            <a:r>
              <a:rPr lang="en-US" sz="1100" b="1" dirty="0" smtClean="0"/>
              <a:t>Title</a:t>
            </a:r>
            <a:r>
              <a:rPr lang="en-US" sz="1100" dirty="0"/>
              <a:t>	</a:t>
            </a:r>
            <a:r>
              <a:rPr lang="en-US" sz="1100" dirty="0" smtClean="0"/>
              <a:t>			</a:t>
            </a:r>
            <a:r>
              <a:rPr lang="en-US" sz="1100" b="1" dirty="0" smtClean="0"/>
              <a:t>Funder</a:t>
            </a:r>
            <a:br>
              <a:rPr lang="en-US" sz="1100" b="1" dirty="0" smtClean="0"/>
            </a:br>
            <a:endParaRPr lang="en-US" sz="1100" dirty="0"/>
          </a:p>
          <a:p>
            <a:pPr algn="l"/>
            <a:r>
              <a:rPr lang="en-US" sz="1100" dirty="0" smtClean="0"/>
              <a:t>Army Portfolio Capability			NAVSEA</a:t>
            </a:r>
            <a:endParaRPr lang="en-US" sz="1100" dirty="0"/>
          </a:p>
          <a:p>
            <a:pPr algn="l"/>
            <a:r>
              <a:rPr lang="en-US" sz="1100" dirty="0"/>
              <a:t>Navy Youth Sports and </a:t>
            </a:r>
            <a:r>
              <a:rPr lang="en-US" sz="1100" dirty="0" smtClean="0"/>
              <a:t>Fitness			Kansas State University</a:t>
            </a:r>
            <a:endParaRPr lang="en-US" sz="1100" dirty="0"/>
          </a:p>
          <a:p>
            <a:pPr algn="l"/>
            <a:r>
              <a:rPr lang="en-US" sz="1100" dirty="0"/>
              <a:t>Innovative </a:t>
            </a:r>
            <a:r>
              <a:rPr lang="en-US" sz="1100" dirty="0" smtClean="0"/>
              <a:t>Practices			University of Minnesota</a:t>
            </a:r>
            <a:endParaRPr lang="en-US" sz="1100" dirty="0"/>
          </a:p>
          <a:p>
            <a:pPr algn="l"/>
            <a:r>
              <a:rPr lang="en-US" sz="1100" dirty="0"/>
              <a:t>Learning </a:t>
            </a:r>
            <a:r>
              <a:rPr lang="en-US" sz="1100" dirty="0" smtClean="0"/>
              <a:t>Products			University of Minnesota</a:t>
            </a:r>
          </a:p>
          <a:p>
            <a:pPr algn="l"/>
            <a:r>
              <a:rPr lang="en-US" sz="1100" dirty="0" smtClean="0"/>
              <a:t>Portfolio </a:t>
            </a:r>
            <a:r>
              <a:rPr lang="en-US" sz="1100" dirty="0"/>
              <a:t>Capabilities </a:t>
            </a:r>
            <a:r>
              <a:rPr lang="en-US" sz="1100" dirty="0" smtClean="0"/>
              <a:t>Assessment		NAVSEA</a:t>
            </a:r>
          </a:p>
          <a:p>
            <a:pPr algn="l"/>
            <a:r>
              <a:rPr lang="en-US" sz="1100" dirty="0" smtClean="0"/>
              <a:t>Navy Youth Sports and Fitness			Kansas State University</a:t>
            </a:r>
            <a:endParaRPr lang="en-US" sz="1100" dirty="0"/>
          </a:p>
          <a:p>
            <a:pPr algn="l"/>
            <a:r>
              <a:rPr lang="en-US" sz="1100" dirty="0"/>
              <a:t>Air Force </a:t>
            </a:r>
            <a:r>
              <a:rPr lang="en-US" sz="1100" dirty="0" smtClean="0"/>
              <a:t>FAP				USDS</a:t>
            </a:r>
            <a:endParaRPr lang="en-US" sz="1100" dirty="0"/>
          </a:p>
          <a:p>
            <a:pPr algn="l"/>
            <a:r>
              <a:rPr lang="en-US" sz="1100" dirty="0"/>
              <a:t>Severity </a:t>
            </a:r>
            <a:r>
              <a:rPr lang="en-US" sz="1100" dirty="0" smtClean="0"/>
              <a:t>Scales				USDA</a:t>
            </a:r>
            <a:endParaRPr lang="en-US" sz="1100" dirty="0"/>
          </a:p>
          <a:p>
            <a:pPr algn="l"/>
            <a:r>
              <a:rPr lang="en-US" sz="1100" dirty="0" smtClean="0"/>
              <a:t>Clearinghouse				USDA</a:t>
            </a:r>
            <a:endParaRPr lang="en-US" sz="1100" dirty="0"/>
          </a:p>
          <a:p>
            <a:pPr algn="l"/>
            <a:r>
              <a:rPr lang="en-US" sz="1100" dirty="0"/>
              <a:t>Directory of </a:t>
            </a:r>
            <a:r>
              <a:rPr lang="en-US" sz="1100" dirty="0" smtClean="0"/>
              <a:t>Opportunities			Kansas </a:t>
            </a:r>
            <a:r>
              <a:rPr lang="en-US" sz="1100" dirty="0"/>
              <a:t>State</a:t>
            </a:r>
          </a:p>
          <a:p>
            <a:pPr algn="l"/>
            <a:r>
              <a:rPr lang="en-US" sz="1100" dirty="0"/>
              <a:t>Implementation of OSN </a:t>
            </a:r>
            <a:r>
              <a:rPr lang="en-US" sz="1100" dirty="0" smtClean="0"/>
              <a:t>Survey			USDA</a:t>
            </a:r>
            <a:endParaRPr lang="en-US" sz="1100" dirty="0"/>
          </a:p>
          <a:p>
            <a:pPr algn="l"/>
            <a:r>
              <a:rPr lang="en-US" sz="1100" dirty="0"/>
              <a:t>Military Family </a:t>
            </a:r>
            <a:r>
              <a:rPr lang="en-US" sz="1100" dirty="0" smtClean="0"/>
              <a:t>Foundations			NICHD</a:t>
            </a:r>
            <a:endParaRPr lang="en-US" sz="1100" dirty="0"/>
          </a:p>
          <a:p>
            <a:pPr algn="l"/>
            <a:r>
              <a:rPr lang="en-US" sz="1100" dirty="0"/>
              <a:t>Navy Youth Sports and </a:t>
            </a:r>
            <a:r>
              <a:rPr lang="en-US" sz="1100" dirty="0" smtClean="0"/>
              <a:t>Fitness			Kansas </a:t>
            </a:r>
            <a:r>
              <a:rPr lang="en-US" sz="1100" dirty="0"/>
              <a:t>State</a:t>
            </a:r>
          </a:p>
          <a:p>
            <a:pPr algn="l"/>
            <a:r>
              <a:rPr lang="en-US" sz="1100" dirty="0"/>
              <a:t>Navy Youth Sports and </a:t>
            </a:r>
            <a:r>
              <a:rPr lang="en-US" sz="1100" dirty="0" smtClean="0"/>
              <a:t>Fitness			Kansas </a:t>
            </a:r>
            <a:r>
              <a:rPr lang="en-US" sz="1100" dirty="0"/>
              <a:t>State</a:t>
            </a:r>
          </a:p>
          <a:p>
            <a:pPr algn="l"/>
            <a:r>
              <a:rPr lang="en-US" sz="1100" dirty="0"/>
              <a:t>Air Force Family </a:t>
            </a:r>
            <a:r>
              <a:rPr lang="en-US" sz="1100" dirty="0" smtClean="0"/>
              <a:t>Advocacy			USDA</a:t>
            </a:r>
            <a:endParaRPr lang="en-US" sz="1100" dirty="0"/>
          </a:p>
          <a:p>
            <a:pPr algn="l"/>
            <a:r>
              <a:rPr lang="en-US" sz="1100" dirty="0" smtClean="0"/>
              <a:t>DODEA				USDA</a:t>
            </a:r>
            <a:endParaRPr lang="en-US" sz="1100" dirty="0"/>
          </a:p>
          <a:p>
            <a:pPr algn="l"/>
            <a:r>
              <a:rPr lang="en-US" sz="1100" dirty="0" smtClean="0"/>
              <a:t>Clearinghouse				USDA</a:t>
            </a:r>
            <a:endParaRPr lang="en-US" sz="1100" dirty="0"/>
          </a:p>
          <a:p>
            <a:pPr algn="l"/>
            <a:r>
              <a:rPr lang="en-US" sz="1100" dirty="0" smtClean="0"/>
              <a:t>Clearinghouse				USDA</a:t>
            </a:r>
            <a:endParaRPr lang="en-US" sz="1100" dirty="0"/>
          </a:p>
          <a:p>
            <a:pPr algn="l"/>
            <a:r>
              <a:rPr lang="en-US" sz="1100" dirty="0" smtClean="0"/>
              <a:t>Clearinghouse				Purdue University</a:t>
            </a:r>
            <a:endParaRPr lang="en-US" sz="1100" dirty="0"/>
          </a:p>
          <a:p>
            <a:pPr algn="l"/>
            <a:r>
              <a:rPr lang="en-US" sz="1100" dirty="0"/>
              <a:t>Marine </a:t>
            </a:r>
            <a:r>
              <a:rPr lang="en-US" sz="1100" dirty="0" smtClean="0"/>
              <a:t>Suicide Impact 			Navy </a:t>
            </a:r>
            <a:r>
              <a:rPr lang="en-US" sz="1100" dirty="0"/>
              <a:t>Medical</a:t>
            </a:r>
          </a:p>
          <a:p>
            <a:pPr algn="l"/>
            <a:r>
              <a:rPr lang="en-US" sz="1100" dirty="0" smtClean="0"/>
              <a:t>Clearinghouse				USDA</a:t>
            </a:r>
            <a:endParaRPr lang="en-US" sz="1100" dirty="0"/>
          </a:p>
          <a:p>
            <a:pPr algn="l"/>
            <a:r>
              <a:rPr lang="en-US" sz="1100" dirty="0" smtClean="0"/>
              <a:t>Clearinghouse				USDA</a:t>
            </a:r>
            <a:endParaRPr lang="en-US" sz="1100" dirty="0"/>
          </a:p>
          <a:p>
            <a:pPr algn="l"/>
            <a:r>
              <a:rPr lang="en-US" sz="1100" dirty="0"/>
              <a:t>Navy Youth Sports and </a:t>
            </a:r>
            <a:r>
              <a:rPr lang="en-US" sz="1100" dirty="0" smtClean="0"/>
              <a:t>Fitness			Kansas State University</a:t>
            </a:r>
            <a:endParaRPr lang="en-US" sz="1100" dirty="0"/>
          </a:p>
          <a:p>
            <a:pPr algn="l"/>
            <a:r>
              <a:rPr lang="en-US" sz="1100" dirty="0" smtClean="0"/>
              <a:t>Clearinghouse				Purdue</a:t>
            </a:r>
            <a:endParaRPr lang="en-US" sz="1100" dirty="0"/>
          </a:p>
          <a:p>
            <a:pPr algn="l"/>
            <a:r>
              <a:rPr lang="en-US" sz="1100" dirty="0" smtClean="0"/>
              <a:t>Clearinghouse				USDA</a:t>
            </a:r>
            <a:endParaRPr lang="en-US" sz="1100" dirty="0"/>
          </a:p>
          <a:p>
            <a:pPr algn="l"/>
            <a:r>
              <a:rPr lang="en-US" sz="1100" dirty="0"/>
              <a:t>AZ </a:t>
            </a:r>
            <a:r>
              <a:rPr lang="en-US" sz="1100" dirty="0" smtClean="0"/>
              <a:t>Reach				University of Arizona</a:t>
            </a:r>
            <a:endParaRPr lang="en-US" sz="1100" dirty="0"/>
          </a:p>
        </p:txBody>
      </p:sp>
    </p:spTree>
    <p:extLst>
      <p:ext uri="{BB962C8B-B14F-4D97-AF65-F5344CB8AC3E}">
        <p14:creationId xmlns:p14="http://schemas.microsoft.com/office/powerpoint/2010/main" val="3981618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0"/>
            <a:ext cx="8458200" cy="1384995"/>
          </a:xfrm>
          <a:prstGeom prst="rect">
            <a:avLst/>
          </a:prstGeom>
        </p:spPr>
        <p:txBody>
          <a:bodyPr wrap="square">
            <a:spAutoFit/>
          </a:bodyPr>
          <a:lstStyle/>
          <a:p>
            <a:pPr lvl="0" algn="ctr" eaLnBrk="0" hangingPunct="0">
              <a:defRPr/>
            </a:pPr>
            <a:r>
              <a:rPr lang="en-US" sz="3200" b="1" kern="0" dirty="0" smtClean="0">
                <a:solidFill>
                  <a:srgbClr val="C00000"/>
                </a:solidFill>
                <a:effectLst>
                  <a:outerShdw blurRad="38100" dist="38100" dir="2700000" algn="tl">
                    <a:srgbClr val="000000">
                      <a:alpha val="43137"/>
                    </a:srgbClr>
                  </a:outerShdw>
                </a:effectLst>
              </a:rPr>
              <a:t>Survey Research Center</a:t>
            </a:r>
          </a:p>
          <a:p>
            <a:pPr>
              <a:defRPr/>
            </a:pPr>
            <a:r>
              <a:rPr lang="en-US" sz="2800" b="1" kern="0" dirty="0">
                <a:solidFill>
                  <a:srgbClr val="C00000"/>
                </a:solidFill>
                <a:effectLst>
                  <a:outerShdw blurRad="38100" dist="38100" dir="2700000" algn="tl">
                    <a:srgbClr val="000000">
                      <a:alpha val="43137"/>
                    </a:srgbClr>
                  </a:outerShdw>
                </a:effectLst>
              </a:rPr>
              <a:t>Kurt Johnson, </a:t>
            </a:r>
            <a:r>
              <a:rPr lang="en-US" sz="2800" b="1" kern="0" dirty="0" smtClean="0">
                <a:solidFill>
                  <a:srgbClr val="C00000"/>
                </a:solidFill>
                <a:effectLst>
                  <a:outerShdw blurRad="38100" dist="38100" dir="2700000" algn="tl">
                    <a:srgbClr val="000000">
                      <a:alpha val="43137"/>
                    </a:srgbClr>
                  </a:outerShdw>
                </a:effectLst>
              </a:rPr>
              <a:t>Director</a:t>
            </a:r>
            <a:r>
              <a:rPr lang="en-US" sz="2800" b="1" kern="0" dirty="0" smtClean="0">
                <a:effectLst>
                  <a:outerShdw blurRad="38100" dist="38100" dir="2700000" algn="tl">
                    <a:srgbClr val="000000">
                      <a:alpha val="43137"/>
                    </a:srgbClr>
                  </a:outerShdw>
                </a:effectLst>
              </a:rPr>
              <a:t/>
            </a:r>
            <a:br>
              <a:rPr lang="en-US" sz="2800" b="1" kern="0" dirty="0" smtClean="0">
                <a:effectLst>
                  <a:outerShdw blurRad="38100" dist="38100" dir="2700000" algn="tl">
                    <a:srgbClr val="000000">
                      <a:alpha val="43137"/>
                    </a:srgbClr>
                  </a:outerShdw>
                </a:effectLst>
              </a:rPr>
            </a:br>
            <a:r>
              <a:rPr lang="en-US" sz="2400" b="1" kern="0" dirty="0" smtClean="0">
                <a:effectLst>
                  <a:outerShdw blurRad="38100" dist="38100" dir="2700000" algn="tl">
                    <a:srgbClr val="000000">
                      <a:alpha val="43137"/>
                    </a:srgbClr>
                  </a:outerShdw>
                </a:effectLst>
              </a:rPr>
              <a:t> </a:t>
            </a:r>
            <a:r>
              <a:rPr lang="en-US" sz="2400" b="1" u="sng" kern="0" dirty="0" smtClean="0">
                <a:solidFill>
                  <a:srgbClr val="C00000"/>
                </a:solidFill>
                <a:effectLst>
                  <a:outerShdw blurRad="38100" dist="38100" dir="2700000" algn="tl">
                    <a:srgbClr val="000000">
                      <a:alpha val="43137"/>
                    </a:srgbClr>
                  </a:outerShdw>
                </a:effectLst>
              </a:rPr>
              <a:t>www.survey.psu.edu</a:t>
            </a:r>
          </a:p>
        </p:txBody>
      </p:sp>
      <p:pic>
        <p:nvPicPr>
          <p:cNvPr id="6" name="Picture 2"/>
          <p:cNvPicPr>
            <a:picLocks noChangeAspect="1" noChangeArrowheads="1"/>
          </p:cNvPicPr>
          <p:nvPr/>
        </p:nvPicPr>
        <p:blipFill>
          <a:blip r:embed="rId2" cstate="print"/>
          <a:srcRect/>
          <a:stretch>
            <a:fillRect/>
          </a:stretch>
        </p:blipFill>
        <p:spPr bwMode="auto">
          <a:xfrm>
            <a:off x="2971800" y="3276600"/>
            <a:ext cx="3048000" cy="21726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office 001.jpg"/>
          <p:cNvPicPr>
            <a:picLocks noChangeAspect="1"/>
          </p:cNvPicPr>
          <p:nvPr/>
        </p:nvPicPr>
        <p:blipFill>
          <a:blip r:embed="rId3" cstate="print"/>
          <a:stretch>
            <a:fillRect/>
          </a:stretch>
        </p:blipFill>
        <p:spPr>
          <a:xfrm>
            <a:off x="5867400" y="4648200"/>
            <a:ext cx="30861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office 003.jpg"/>
          <p:cNvPicPr>
            <a:picLocks noChangeAspect="1"/>
          </p:cNvPicPr>
          <p:nvPr/>
        </p:nvPicPr>
        <p:blipFill>
          <a:blip r:embed="rId4" cstate="print"/>
          <a:stretch>
            <a:fillRect/>
          </a:stretch>
        </p:blipFill>
        <p:spPr>
          <a:xfrm>
            <a:off x="152400" y="4699000"/>
            <a:ext cx="29718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office 005.jpg"/>
          <p:cNvPicPr>
            <a:picLocks noChangeAspect="1"/>
          </p:cNvPicPr>
          <p:nvPr/>
        </p:nvPicPr>
        <p:blipFill>
          <a:blip r:embed="rId5" cstate="print"/>
          <a:stretch>
            <a:fillRect/>
          </a:stretch>
        </p:blipFill>
        <p:spPr>
          <a:xfrm>
            <a:off x="152400" y="2133600"/>
            <a:ext cx="29718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office 010.jpg"/>
          <p:cNvPicPr>
            <a:picLocks noChangeAspect="1"/>
          </p:cNvPicPr>
          <p:nvPr/>
        </p:nvPicPr>
        <p:blipFill>
          <a:blip r:embed="rId6" cstate="print"/>
          <a:stretch>
            <a:fillRect/>
          </a:stretch>
        </p:blipFill>
        <p:spPr>
          <a:xfrm>
            <a:off x="5867400" y="2133600"/>
            <a:ext cx="30861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5346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228600" y="1981200"/>
            <a:ext cx="8686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90000"/>
              </a:lnSpc>
              <a:spcBef>
                <a:spcPct val="20000"/>
              </a:spcBef>
              <a:spcAft>
                <a:spcPct val="0"/>
              </a:spcAft>
              <a:buClrTx/>
              <a:buSzTx/>
              <a:buFont typeface="Wingdings" pitchFamily="2" charset="2"/>
              <a:buNone/>
              <a:tabLst/>
              <a:defRPr/>
            </a:pPr>
            <a:endParaRPr kumimoji="0" lang="en-US" sz="2500" b="0" i="0" u="sng" strike="noStrike" kern="0" cap="none" spc="0" normalizeH="0" baseline="0" noProof="0" dirty="0" smtClean="0">
              <a:ln>
                <a:noFill/>
              </a:ln>
              <a:solidFill>
                <a:schemeClr val="tx1"/>
              </a:solidFill>
              <a:effectLst/>
              <a:uLnTx/>
              <a:uFillTx/>
              <a:latin typeface="Arial" charset="0"/>
              <a:ea typeface="+mn-ea"/>
              <a:cs typeface="+mn-cs"/>
            </a:endParaRPr>
          </a:p>
          <a:p>
            <a:pPr marL="0" marR="0" lvl="0" indent="0" defTabSz="914400" rtl="0" eaLnBrk="0" fontAlgn="base" latinLnBrk="0" hangingPunct="0">
              <a:lnSpc>
                <a:spcPct val="90000"/>
              </a:lnSpc>
              <a:spcBef>
                <a:spcPct val="20000"/>
              </a:spcBef>
              <a:spcAft>
                <a:spcPct val="0"/>
              </a:spcAft>
              <a:buClrTx/>
              <a:buSzTx/>
              <a:buFont typeface="Wingdings" pitchFamily="2" charset="2"/>
              <a:buNone/>
              <a:tabLst/>
              <a:defRPr/>
            </a:pPr>
            <a:r>
              <a:rPr kumimoji="0" lang="en-US" sz="2800" b="0" i="0" u="sng" strike="noStrike" kern="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Mission</a:t>
            </a:r>
          </a:p>
          <a:p>
            <a:pPr marL="0" marR="0" lvl="0" indent="0" defTabSz="914400" rtl="0" eaLnBrk="0" fontAlgn="base" latinLnBrk="0" hangingPunct="0">
              <a:lnSpc>
                <a:spcPct val="90000"/>
              </a:lnSpc>
              <a:spcBef>
                <a:spcPct val="20000"/>
              </a:spcBef>
              <a:spcAft>
                <a:spcPct val="0"/>
              </a:spcAft>
              <a:buClrTx/>
              <a:buSzTx/>
              <a:buFont typeface="Wingdings" pitchFamily="2" charset="2"/>
              <a:buChar char="Ø"/>
              <a:tabLst/>
              <a:defRPr/>
            </a:pPr>
            <a:r>
              <a:rPr kumimoji="0" lang="en-US" sz="2800" b="0" i="0" u="none" strike="noStrike" kern="0" cap="none" spc="0" normalizeH="0" baseline="0" noProof="0" dirty="0" smtClean="0">
                <a:ln>
                  <a:noFill/>
                </a:ln>
                <a:effectLst/>
                <a:uLnTx/>
                <a:uFillTx/>
                <a:latin typeface="+mn-lt"/>
              </a:rPr>
              <a:t>Survey Data Collection and Data Preparation</a:t>
            </a:r>
          </a:p>
          <a:p>
            <a:pPr marL="457200" marR="0" lvl="1" indent="0" defTabSz="914400" rtl="0" eaLnBrk="0" fontAlgn="base" latinLnBrk="0" hangingPunct="0">
              <a:lnSpc>
                <a:spcPct val="90000"/>
              </a:lnSpc>
              <a:spcBef>
                <a:spcPct val="20000"/>
              </a:spcBef>
              <a:spcAft>
                <a:spcPct val="0"/>
              </a:spcAft>
              <a:buClrTx/>
              <a:buSzTx/>
              <a:buFont typeface="Arial" pitchFamily="34" charset="0"/>
              <a:buChar char="•"/>
              <a:tabLst/>
              <a:defRPr/>
            </a:pPr>
            <a:r>
              <a:rPr kumimoji="0" lang="en-US" sz="2800" b="0" i="0" u="none" strike="noStrike" kern="0" cap="none" spc="0" normalizeH="0" baseline="0" noProof="0" dirty="0" smtClean="0">
                <a:ln>
                  <a:noFill/>
                </a:ln>
                <a:effectLst/>
                <a:uLnTx/>
                <a:uFillTx/>
                <a:latin typeface="+mn-lt"/>
              </a:rPr>
              <a:t>Pre-award help with grants and survey methods</a:t>
            </a:r>
          </a:p>
          <a:p>
            <a:pPr marL="457200" marR="0" lvl="1" indent="0" defTabSz="914400" rtl="0" eaLnBrk="0" fontAlgn="base" latinLnBrk="0" hangingPunct="0">
              <a:lnSpc>
                <a:spcPct val="90000"/>
              </a:lnSpc>
              <a:spcBef>
                <a:spcPct val="20000"/>
              </a:spcBef>
              <a:spcAft>
                <a:spcPct val="0"/>
              </a:spcAft>
              <a:buClrTx/>
              <a:buSzTx/>
              <a:buFont typeface="Arial" pitchFamily="34" charset="0"/>
              <a:buChar char="•"/>
              <a:tabLst/>
              <a:defRPr/>
            </a:pPr>
            <a:r>
              <a:rPr kumimoji="0" lang="en-US" sz="2800" b="0" i="0" u="none" strike="noStrike" kern="0" cap="none" spc="0" normalizeH="0" baseline="0" noProof="0" dirty="0" smtClean="0">
                <a:ln>
                  <a:noFill/>
                </a:ln>
                <a:effectLst/>
                <a:uLnTx/>
                <a:uFillTx/>
                <a:latin typeface="+mn-lt"/>
              </a:rPr>
              <a:t>Post-award services on fee-for-service basis</a:t>
            </a:r>
          </a:p>
          <a:p>
            <a:pPr marL="0" marR="0" lvl="0" indent="0" defTabSz="914400" rtl="0" eaLnBrk="0" fontAlgn="base" latinLnBrk="0" hangingPunct="0">
              <a:lnSpc>
                <a:spcPct val="90000"/>
              </a:lnSpc>
              <a:spcBef>
                <a:spcPct val="20000"/>
              </a:spcBef>
              <a:spcAft>
                <a:spcPct val="0"/>
              </a:spcAft>
              <a:buClrTx/>
              <a:buSzTx/>
              <a:buFont typeface="Wingdings" pitchFamily="2" charset="2"/>
              <a:buChar char="Ø"/>
              <a:tabLst/>
              <a:defRPr/>
            </a:pPr>
            <a:r>
              <a:rPr kumimoji="0" lang="en-US" sz="2800" b="0" i="0" u="none" strike="noStrike" kern="0" cap="none" spc="0" normalizeH="0" baseline="0" noProof="0" dirty="0" smtClean="0">
                <a:ln>
                  <a:noFill/>
                </a:ln>
                <a:effectLst/>
                <a:uLnTx/>
                <a:uFillTx/>
                <a:latin typeface="+mn-lt"/>
              </a:rPr>
              <a:t>Survey Research Training (Certificate</a:t>
            </a:r>
            <a:r>
              <a:rPr kumimoji="0" lang="en-US" sz="2800" b="0" i="0" u="none" strike="noStrike" kern="0" cap="none" spc="0" normalizeH="0" noProof="0" dirty="0" smtClean="0">
                <a:ln>
                  <a:noFill/>
                </a:ln>
                <a:effectLst/>
                <a:uLnTx/>
                <a:uFillTx/>
                <a:latin typeface="+mn-lt"/>
              </a:rPr>
              <a:t> Program)</a:t>
            </a:r>
            <a:endParaRPr kumimoji="0" lang="en-US" sz="2800" b="0" i="0" u="none" strike="noStrike" kern="0" cap="none" spc="0" normalizeH="0" baseline="0" noProof="0" dirty="0" smtClean="0">
              <a:ln>
                <a:noFill/>
              </a:ln>
              <a:effectLst/>
              <a:uLnTx/>
              <a:uFillTx/>
              <a:latin typeface="+mn-lt"/>
            </a:endParaRPr>
          </a:p>
          <a:p>
            <a:pPr marL="0" marR="0" lvl="0" indent="0" defTabSz="914400" rtl="0" eaLnBrk="0" fontAlgn="base" latinLnBrk="0" hangingPunct="0">
              <a:lnSpc>
                <a:spcPct val="90000"/>
              </a:lnSpc>
              <a:spcBef>
                <a:spcPct val="20000"/>
              </a:spcBef>
              <a:spcAft>
                <a:spcPct val="0"/>
              </a:spcAft>
              <a:buClrTx/>
              <a:buSzTx/>
              <a:buFont typeface="Wingdings" pitchFamily="2" charset="2"/>
              <a:buChar char="Ø"/>
              <a:tabLst/>
              <a:defRPr/>
            </a:pPr>
            <a:r>
              <a:rPr kumimoji="0" lang="en-US" sz="2800" b="0" i="0" u="none" strike="noStrike" kern="0" cap="none" spc="0" normalizeH="0" baseline="0" noProof="0" dirty="0" smtClean="0">
                <a:ln>
                  <a:noFill/>
                </a:ln>
                <a:effectLst/>
                <a:uLnTx/>
                <a:uFillTx/>
                <a:latin typeface="+mn-lt"/>
              </a:rPr>
              <a:t>Focal Point for Research on Survey Methodology</a:t>
            </a:r>
          </a:p>
          <a:p>
            <a:pPr marL="0" marR="0" lvl="0" indent="0" algn="ctr" defTabSz="914400" rtl="0" eaLnBrk="0" fontAlgn="base" latinLnBrk="0" hangingPunct="0">
              <a:lnSpc>
                <a:spcPct val="90000"/>
              </a:lnSpc>
              <a:spcBef>
                <a:spcPct val="20000"/>
              </a:spcBef>
              <a:spcAft>
                <a:spcPct val="0"/>
              </a:spcAft>
              <a:buClrTx/>
              <a:buSzTx/>
              <a:buFontTx/>
              <a:buNone/>
              <a:tabLst/>
              <a:defRPr/>
            </a:pPr>
            <a:endParaRPr kumimoji="0" lang="en-US" sz="2500" b="0" i="0" u="none" strike="noStrike" kern="0" cap="none" spc="0" normalizeH="0" baseline="0" noProof="0" dirty="0">
              <a:ln>
                <a:noFill/>
              </a:ln>
              <a:solidFill>
                <a:schemeClr val="tx1"/>
              </a:solidFill>
              <a:effectLst/>
              <a:uLnTx/>
              <a:uFillTx/>
              <a:latin typeface="+mn-lt"/>
            </a:endParaRPr>
          </a:p>
        </p:txBody>
      </p:sp>
      <p:sp>
        <p:nvSpPr>
          <p:cNvPr id="12" name="Rectangle 11"/>
          <p:cNvSpPr/>
          <p:nvPr/>
        </p:nvSpPr>
        <p:spPr>
          <a:xfrm>
            <a:off x="304800" y="228600"/>
            <a:ext cx="8458200" cy="1138773"/>
          </a:xfrm>
          <a:prstGeom prst="rect">
            <a:avLst/>
          </a:prstGeom>
        </p:spPr>
        <p:txBody>
          <a:bodyPr wrap="square">
            <a:spAutoFit/>
          </a:bodyPr>
          <a:lstStyle/>
          <a:p>
            <a:pPr lvl="0">
              <a:defRPr/>
            </a:pPr>
            <a:r>
              <a:rPr lang="en-US" sz="4400" b="1" kern="0" dirty="0" smtClean="0">
                <a:solidFill>
                  <a:srgbClr val="C00000"/>
                </a:solidFill>
                <a:effectLst>
                  <a:outerShdw blurRad="38100" dist="38100" dir="2700000" algn="tl">
                    <a:srgbClr val="000000">
                      <a:alpha val="43137"/>
                    </a:srgbClr>
                  </a:outerShdw>
                </a:effectLst>
              </a:rPr>
              <a:t>Survey Research Center</a:t>
            </a:r>
            <a:r>
              <a:rPr lang="en-US" sz="2400" b="1" kern="0" dirty="0" smtClean="0">
                <a:effectLst>
                  <a:outerShdw blurRad="38100" dist="38100" dir="2700000" algn="tl">
                    <a:srgbClr val="000000">
                      <a:alpha val="43137"/>
                    </a:srgbClr>
                  </a:outerShdw>
                </a:effectLst>
              </a:rPr>
              <a:t/>
            </a:r>
            <a:br>
              <a:rPr lang="en-US" sz="2400" b="1" kern="0" dirty="0" smtClean="0">
                <a:effectLst>
                  <a:outerShdw blurRad="38100" dist="38100" dir="2700000" algn="tl">
                    <a:srgbClr val="000000">
                      <a:alpha val="43137"/>
                    </a:srgbClr>
                  </a:outerShdw>
                </a:effectLst>
              </a:rPr>
            </a:br>
            <a:r>
              <a:rPr lang="en-US" sz="2400" b="1" kern="0" dirty="0" smtClean="0">
                <a:effectLst>
                  <a:outerShdw blurRad="38100" dist="38100" dir="2700000" algn="tl">
                    <a:srgbClr val="000000">
                      <a:alpha val="43137"/>
                    </a:srgbClr>
                  </a:outerShdw>
                </a:effectLst>
              </a:rPr>
              <a:t> </a:t>
            </a:r>
            <a:r>
              <a:rPr lang="en-US" sz="2400" b="1" u="sng" kern="0" dirty="0" smtClean="0">
                <a:solidFill>
                  <a:srgbClr val="C00000"/>
                </a:solidFill>
                <a:effectLst>
                  <a:outerShdw blurRad="38100" dist="38100" dir="2700000" algn="tl">
                    <a:srgbClr val="000000">
                      <a:alpha val="43137"/>
                    </a:srgbClr>
                  </a:outerShdw>
                </a:effectLst>
              </a:rPr>
              <a:t>www.survey.psu.edu</a:t>
            </a:r>
            <a:endParaRPr lang="en-US" sz="2400" b="1" u="sng" kern="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3648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8458200" cy="1138773"/>
          </a:xfrm>
          <a:prstGeom prst="rect">
            <a:avLst/>
          </a:prstGeom>
        </p:spPr>
        <p:txBody>
          <a:bodyPr wrap="square">
            <a:spAutoFit/>
          </a:bodyPr>
          <a:lstStyle/>
          <a:p>
            <a:pPr lvl="0">
              <a:defRPr/>
            </a:pPr>
            <a:r>
              <a:rPr lang="en-US" sz="4400" b="1" kern="0" dirty="0" smtClean="0">
                <a:solidFill>
                  <a:srgbClr val="C00000"/>
                </a:solidFill>
                <a:effectLst>
                  <a:outerShdw blurRad="38100" dist="38100" dir="2700000" algn="tl">
                    <a:srgbClr val="000000">
                      <a:alpha val="43137"/>
                    </a:srgbClr>
                  </a:outerShdw>
                </a:effectLst>
              </a:rPr>
              <a:t>Survey Research Center</a:t>
            </a:r>
            <a:r>
              <a:rPr lang="en-US" sz="2400" b="1" kern="0" dirty="0" smtClean="0">
                <a:effectLst>
                  <a:outerShdw blurRad="38100" dist="38100" dir="2700000" algn="tl">
                    <a:srgbClr val="000000">
                      <a:alpha val="43137"/>
                    </a:srgbClr>
                  </a:outerShdw>
                </a:effectLst>
              </a:rPr>
              <a:t/>
            </a:r>
            <a:br>
              <a:rPr lang="en-US" sz="2400" b="1" kern="0" dirty="0" smtClean="0">
                <a:effectLst>
                  <a:outerShdw blurRad="38100" dist="38100" dir="2700000" algn="tl">
                    <a:srgbClr val="000000">
                      <a:alpha val="43137"/>
                    </a:srgbClr>
                  </a:outerShdw>
                </a:effectLst>
              </a:rPr>
            </a:br>
            <a:r>
              <a:rPr lang="en-US" sz="2400" b="1" kern="0" dirty="0" smtClean="0">
                <a:effectLst>
                  <a:outerShdw blurRad="38100" dist="38100" dir="2700000" algn="tl">
                    <a:srgbClr val="000000">
                      <a:alpha val="43137"/>
                    </a:srgbClr>
                  </a:outerShdw>
                </a:effectLst>
              </a:rPr>
              <a:t> </a:t>
            </a:r>
            <a:r>
              <a:rPr lang="en-US" sz="2400" b="1" u="sng" kern="0" dirty="0" smtClean="0">
                <a:solidFill>
                  <a:srgbClr val="C00000"/>
                </a:solidFill>
                <a:effectLst>
                  <a:outerShdw blurRad="38100" dist="38100" dir="2700000" algn="tl">
                    <a:srgbClr val="000000">
                      <a:alpha val="43137"/>
                    </a:srgbClr>
                  </a:outerShdw>
                </a:effectLst>
              </a:rPr>
              <a:t>www.survey.psu.edu</a:t>
            </a:r>
            <a:endParaRPr lang="en-US" sz="2400" b="1" u="sng" kern="0" dirty="0">
              <a:solidFill>
                <a:srgbClr val="C00000"/>
              </a:solidFill>
              <a:effectLst>
                <a:outerShdw blurRad="38100" dist="38100" dir="2700000" algn="tl">
                  <a:srgbClr val="000000">
                    <a:alpha val="43137"/>
                  </a:srgbClr>
                </a:outerShdw>
              </a:effectLst>
            </a:endParaRPr>
          </a:p>
        </p:txBody>
      </p:sp>
      <p:sp>
        <p:nvSpPr>
          <p:cNvPr id="6" name="Rectangle 5"/>
          <p:cNvSpPr/>
          <p:nvPr/>
        </p:nvSpPr>
        <p:spPr>
          <a:xfrm>
            <a:off x="914400" y="2286000"/>
            <a:ext cx="7620000" cy="3785652"/>
          </a:xfrm>
          <a:prstGeom prst="rect">
            <a:avLst/>
          </a:prstGeom>
        </p:spPr>
        <p:txBody>
          <a:bodyPr wrap="square">
            <a:spAutoFit/>
          </a:bodyPr>
          <a:lstStyle/>
          <a:p>
            <a:pPr algn="l">
              <a:buFont typeface="Wingdings" pitchFamily="2" charset="2"/>
              <a:buChar char="Ø"/>
            </a:pPr>
            <a:r>
              <a:rPr lang="en-US" sz="2000" dirty="0" smtClean="0"/>
              <a:t>Mail and self-administered (scanned/data entry)</a:t>
            </a:r>
          </a:p>
          <a:p>
            <a:pPr algn="l">
              <a:buFont typeface="Wingdings" pitchFamily="2" charset="2"/>
              <a:buChar char="Ø"/>
            </a:pPr>
            <a:r>
              <a:rPr lang="en-US" sz="2000" dirty="0" smtClean="0"/>
              <a:t>Phone Surveys</a:t>
            </a:r>
          </a:p>
          <a:p>
            <a:pPr algn="l">
              <a:buFont typeface="Wingdings" pitchFamily="2" charset="2"/>
              <a:buChar char="Ø"/>
            </a:pPr>
            <a:r>
              <a:rPr lang="en-US" sz="2000" dirty="0" smtClean="0"/>
              <a:t>Data Entry</a:t>
            </a:r>
          </a:p>
          <a:p>
            <a:pPr algn="l">
              <a:buFont typeface="Wingdings" pitchFamily="2" charset="2"/>
              <a:buChar char="Ø"/>
            </a:pPr>
            <a:r>
              <a:rPr lang="en-US" sz="2000" dirty="0" smtClean="0"/>
              <a:t>Project Management</a:t>
            </a:r>
          </a:p>
          <a:p>
            <a:pPr algn="l">
              <a:buFont typeface="Wingdings" pitchFamily="2" charset="2"/>
              <a:buChar char="Ø"/>
            </a:pPr>
            <a:r>
              <a:rPr lang="en-US" sz="2000" dirty="0" smtClean="0"/>
              <a:t>Face-to-face interviews</a:t>
            </a:r>
          </a:p>
          <a:p>
            <a:pPr algn="l">
              <a:buFont typeface="Wingdings" pitchFamily="2" charset="2"/>
              <a:buChar char="Ø"/>
            </a:pPr>
            <a:r>
              <a:rPr lang="en-US" sz="2000" dirty="0" smtClean="0"/>
              <a:t>Surveys administered in schools</a:t>
            </a:r>
          </a:p>
          <a:p>
            <a:pPr algn="l">
              <a:buFont typeface="Wingdings" pitchFamily="2" charset="2"/>
              <a:buChar char="Ø"/>
            </a:pPr>
            <a:r>
              <a:rPr lang="en-US" sz="2000" dirty="0" smtClean="0"/>
              <a:t>Web-based surveys</a:t>
            </a:r>
          </a:p>
          <a:p>
            <a:pPr algn="l">
              <a:buFont typeface="Wingdings" pitchFamily="2" charset="2"/>
              <a:buChar char="Ø"/>
            </a:pPr>
            <a:r>
              <a:rPr lang="en-US" sz="2000" dirty="0" smtClean="0"/>
              <a:t>Technology based surveys (Smart Phone/Tablet</a:t>
            </a:r>
            <a:r>
              <a:rPr lang="en-US" sz="2000" dirty="0" smtClean="0">
                <a:solidFill>
                  <a:schemeClr val="accent3"/>
                </a:solidFill>
              </a:rPr>
              <a:t>)</a:t>
            </a:r>
          </a:p>
          <a:p>
            <a:pPr algn="l">
              <a:buFont typeface="Wingdings" pitchFamily="2" charset="2"/>
              <a:buChar char="Ø"/>
            </a:pPr>
            <a:r>
              <a:rPr lang="en-US" sz="2000" dirty="0" smtClean="0"/>
              <a:t>EMA Data Collection (DREAM)</a:t>
            </a:r>
          </a:p>
          <a:p>
            <a:pPr algn="l">
              <a:buFont typeface="Wingdings" pitchFamily="2" charset="2"/>
              <a:buChar char="Ø"/>
            </a:pPr>
            <a:r>
              <a:rPr lang="en-US" sz="2000" dirty="0" smtClean="0"/>
              <a:t>Focus group recruiting and facilitating</a:t>
            </a:r>
          </a:p>
          <a:p>
            <a:pPr algn="l">
              <a:buFont typeface="Wingdings" pitchFamily="2" charset="2"/>
              <a:buChar char="Ø"/>
            </a:pPr>
            <a:r>
              <a:rPr lang="en-US" sz="2000" dirty="0" smtClean="0"/>
              <a:t>Daily Diary Studies</a:t>
            </a:r>
          </a:p>
          <a:p>
            <a:pPr algn="l">
              <a:buFont typeface="Wingdings" pitchFamily="2" charset="2"/>
              <a:buChar char="Ø"/>
            </a:pPr>
            <a:r>
              <a:rPr lang="en-US" sz="2000" dirty="0" smtClean="0"/>
              <a:t>Collection of biological samples</a:t>
            </a:r>
            <a:endParaRPr lang="en-US" sz="2000" dirty="0"/>
          </a:p>
        </p:txBody>
      </p:sp>
      <p:sp>
        <p:nvSpPr>
          <p:cNvPr id="7" name="Rectangle 6"/>
          <p:cNvSpPr/>
          <p:nvPr/>
        </p:nvSpPr>
        <p:spPr>
          <a:xfrm>
            <a:off x="2133600" y="1676400"/>
            <a:ext cx="4800600" cy="523220"/>
          </a:xfrm>
          <a:prstGeom prst="rect">
            <a:avLst/>
          </a:prstGeom>
        </p:spPr>
        <p:txBody>
          <a:bodyPr wrap="square">
            <a:spAutoFit/>
          </a:bodyPr>
          <a:lstStyle/>
          <a:p>
            <a:pPr algn="ctr"/>
            <a:r>
              <a:rPr lang="en-US" sz="2800" dirty="0" smtClean="0"/>
              <a:t>Methods of Data Collection</a:t>
            </a:r>
            <a:endParaRPr lang="en-US" sz="2800" dirty="0"/>
          </a:p>
        </p:txBody>
      </p:sp>
    </p:spTree>
    <p:extLst>
      <p:ext uri="{BB962C8B-B14F-4D97-AF65-F5344CB8AC3E}">
        <p14:creationId xmlns:p14="http://schemas.microsoft.com/office/powerpoint/2010/main" val="3305533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431925"/>
          </a:xfrm>
        </p:spPr>
        <p:txBody>
          <a:bodyPr/>
          <a:lstStyle/>
          <a:p>
            <a:pPr algn="ctr"/>
            <a:r>
              <a:rPr lang="en-US" dirty="0" smtClean="0">
                <a:solidFill>
                  <a:srgbClr val="C00000"/>
                </a:solidFill>
              </a:rPr>
              <a:t>Workshop Goals and Agenda</a:t>
            </a:r>
            <a:endParaRPr lang="en-US" dirty="0">
              <a:solidFill>
                <a:srgbClr val="C00000"/>
              </a:solidFill>
            </a:endParaRPr>
          </a:p>
        </p:txBody>
      </p:sp>
      <p:sp>
        <p:nvSpPr>
          <p:cNvPr id="3" name="Content Placeholder 2"/>
          <p:cNvSpPr>
            <a:spLocks noGrp="1"/>
          </p:cNvSpPr>
          <p:nvPr>
            <p:ph idx="1"/>
          </p:nvPr>
        </p:nvSpPr>
        <p:spPr>
          <a:xfrm>
            <a:off x="1066800" y="2057400"/>
            <a:ext cx="7543800" cy="4267200"/>
          </a:xfrm>
        </p:spPr>
        <p:txBody>
          <a:bodyPr/>
          <a:lstStyle/>
          <a:p>
            <a:r>
              <a:rPr lang="en-US" sz="2600" dirty="0" smtClean="0"/>
              <a:t>Overview of the proposal development process</a:t>
            </a:r>
          </a:p>
          <a:p>
            <a:r>
              <a:rPr lang="en-US" sz="2600" dirty="0" smtClean="0"/>
              <a:t>Overview of SSRI services and supports for proposal development.  These include:</a:t>
            </a:r>
          </a:p>
          <a:p>
            <a:pPr lvl="2"/>
            <a:r>
              <a:rPr lang="en-US" sz="2600" dirty="0" smtClean="0"/>
              <a:t>Financial support for proposal development and pilot studies</a:t>
            </a:r>
          </a:p>
          <a:p>
            <a:pPr lvl="2"/>
            <a:r>
              <a:rPr lang="en-US" sz="2600" dirty="0" smtClean="0"/>
              <a:t>Consultation in research design, statistical analyses, budgeting and  management </a:t>
            </a:r>
          </a:p>
          <a:p>
            <a:pPr lvl="2"/>
            <a:r>
              <a:rPr lang="en-US" sz="2600" dirty="0" smtClean="0"/>
              <a:t>Research infrastructure</a:t>
            </a:r>
          </a:p>
          <a:p>
            <a:endParaRPr lang="en-US" dirty="0" smtClean="0"/>
          </a:p>
          <a:p>
            <a:endParaRPr lang="en-US" dirty="0"/>
          </a:p>
        </p:txBody>
      </p:sp>
    </p:spTree>
    <p:extLst>
      <p:ext uri="{BB962C8B-B14F-4D97-AF65-F5344CB8AC3E}">
        <p14:creationId xmlns:p14="http://schemas.microsoft.com/office/powerpoint/2010/main" val="4242712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057400"/>
            <a:ext cx="7924800" cy="3323987"/>
          </a:xfrm>
          <a:prstGeom prst="rect">
            <a:avLst/>
          </a:prstGeom>
        </p:spPr>
        <p:txBody>
          <a:bodyPr wrap="square">
            <a:spAutoFit/>
          </a:bodyPr>
          <a:lstStyle/>
          <a:p>
            <a:pPr algn="l">
              <a:lnSpc>
                <a:spcPct val="150000"/>
              </a:lnSpc>
              <a:buFont typeface="Wingdings" pitchFamily="2" charset="2"/>
              <a:buChar char="Ø"/>
            </a:pPr>
            <a:r>
              <a:rPr lang="en-US" sz="2000" dirty="0" smtClean="0"/>
              <a:t>Pre-award  (no to minimal cost)</a:t>
            </a:r>
          </a:p>
          <a:p>
            <a:pPr algn="l">
              <a:lnSpc>
                <a:spcPct val="150000"/>
              </a:lnSpc>
              <a:buFont typeface="Wingdings" pitchFamily="2" charset="2"/>
              <a:buNone/>
            </a:pPr>
            <a:r>
              <a:rPr lang="en-US" sz="2000" dirty="0" smtClean="0">
                <a:solidFill>
                  <a:schemeClr val="accent3"/>
                </a:solidFill>
              </a:rPr>
              <a:t>	</a:t>
            </a:r>
            <a:r>
              <a:rPr lang="en-US" sz="2000" dirty="0" smtClean="0"/>
              <a:t>-</a:t>
            </a:r>
            <a:r>
              <a:rPr lang="en-US" sz="2000" dirty="0" smtClean="0">
                <a:solidFill>
                  <a:schemeClr val="accent3"/>
                </a:solidFill>
              </a:rPr>
              <a:t> </a:t>
            </a:r>
            <a:r>
              <a:rPr lang="en-US" sz="2000" dirty="0" smtClean="0"/>
              <a:t>Developing</a:t>
            </a:r>
            <a:r>
              <a:rPr lang="en-US" sz="2000" dirty="0" smtClean="0">
                <a:solidFill>
                  <a:schemeClr val="accent3"/>
                </a:solidFill>
              </a:rPr>
              <a:t> </a:t>
            </a:r>
            <a:r>
              <a:rPr lang="en-US" sz="2000" dirty="0" smtClean="0"/>
              <a:t>sampling designs</a:t>
            </a:r>
          </a:p>
          <a:p>
            <a:pPr algn="l">
              <a:lnSpc>
                <a:spcPct val="150000"/>
              </a:lnSpc>
              <a:buFont typeface="Wingdings" pitchFamily="2" charset="2"/>
              <a:buNone/>
            </a:pPr>
            <a:r>
              <a:rPr lang="en-US" sz="2000" dirty="0" smtClean="0">
                <a:solidFill>
                  <a:schemeClr val="accent3"/>
                </a:solidFill>
              </a:rPr>
              <a:t>	</a:t>
            </a:r>
            <a:r>
              <a:rPr lang="en-US" sz="2000" dirty="0" smtClean="0"/>
              <a:t>- Survey instrument ideas</a:t>
            </a:r>
          </a:p>
          <a:p>
            <a:pPr algn="l">
              <a:lnSpc>
                <a:spcPct val="150000"/>
              </a:lnSpc>
              <a:buFont typeface="Wingdings" pitchFamily="2" charset="2"/>
              <a:buNone/>
            </a:pPr>
            <a:r>
              <a:rPr lang="en-US" sz="2000" dirty="0" smtClean="0">
                <a:solidFill>
                  <a:schemeClr val="accent3"/>
                </a:solidFill>
              </a:rPr>
              <a:t>	</a:t>
            </a:r>
            <a:r>
              <a:rPr lang="en-US" sz="2000" dirty="0" smtClean="0"/>
              <a:t>- Help with study design decisions</a:t>
            </a:r>
          </a:p>
          <a:p>
            <a:pPr algn="l">
              <a:lnSpc>
                <a:spcPct val="150000"/>
              </a:lnSpc>
              <a:buFont typeface="Wingdings" pitchFamily="2" charset="2"/>
              <a:buNone/>
            </a:pPr>
            <a:r>
              <a:rPr lang="en-US" sz="2000" dirty="0" smtClean="0">
                <a:solidFill>
                  <a:schemeClr val="accent3"/>
                </a:solidFill>
              </a:rPr>
              <a:t>	</a:t>
            </a:r>
            <a:r>
              <a:rPr lang="en-US" sz="2000" dirty="0" smtClean="0"/>
              <a:t>- Prepare cost estimates for proposals related to SRC 	</a:t>
            </a:r>
            <a:r>
              <a:rPr lang="en-US" sz="2000" dirty="0" smtClean="0">
                <a:solidFill>
                  <a:schemeClr val="accent3"/>
                </a:solidFill>
              </a:rPr>
              <a:t>	  </a:t>
            </a:r>
            <a:r>
              <a:rPr lang="en-US" sz="2000" dirty="0" smtClean="0"/>
              <a:t>services</a:t>
            </a:r>
          </a:p>
          <a:p>
            <a:pPr algn="l">
              <a:lnSpc>
                <a:spcPct val="150000"/>
              </a:lnSpc>
              <a:buFont typeface="Wingdings" pitchFamily="2" charset="2"/>
              <a:buNone/>
            </a:pPr>
            <a:r>
              <a:rPr lang="en-US" sz="2000" dirty="0" smtClean="0">
                <a:solidFill>
                  <a:schemeClr val="accent3"/>
                </a:solidFill>
              </a:rPr>
              <a:t>	</a:t>
            </a:r>
            <a:r>
              <a:rPr lang="en-US" sz="2000" dirty="0" smtClean="0"/>
              <a:t>- Workshops, training</a:t>
            </a:r>
            <a:endParaRPr lang="en-US" sz="2000" dirty="0"/>
          </a:p>
        </p:txBody>
      </p:sp>
      <p:sp>
        <p:nvSpPr>
          <p:cNvPr id="5" name="Rectangle 4"/>
          <p:cNvSpPr/>
          <p:nvPr/>
        </p:nvSpPr>
        <p:spPr>
          <a:xfrm>
            <a:off x="304800" y="304800"/>
            <a:ext cx="8458200" cy="1138773"/>
          </a:xfrm>
          <a:prstGeom prst="rect">
            <a:avLst/>
          </a:prstGeom>
        </p:spPr>
        <p:txBody>
          <a:bodyPr wrap="square">
            <a:spAutoFit/>
          </a:bodyPr>
          <a:lstStyle/>
          <a:p>
            <a:pPr lvl="0">
              <a:defRPr/>
            </a:pPr>
            <a:r>
              <a:rPr lang="en-US" sz="4400" b="1" kern="0" dirty="0" smtClean="0">
                <a:solidFill>
                  <a:srgbClr val="C00000"/>
                </a:solidFill>
                <a:effectLst>
                  <a:outerShdw blurRad="38100" dist="38100" dir="2700000" algn="tl">
                    <a:srgbClr val="000000">
                      <a:alpha val="43137"/>
                    </a:srgbClr>
                  </a:outerShdw>
                </a:effectLst>
              </a:rPr>
              <a:t>Survey Research Center</a:t>
            </a:r>
            <a:r>
              <a:rPr lang="en-US" sz="2400" b="1" kern="0" dirty="0" smtClean="0">
                <a:effectLst>
                  <a:outerShdw blurRad="38100" dist="38100" dir="2700000" algn="tl">
                    <a:srgbClr val="000000">
                      <a:alpha val="43137"/>
                    </a:srgbClr>
                  </a:outerShdw>
                </a:effectLst>
              </a:rPr>
              <a:t/>
            </a:r>
            <a:br>
              <a:rPr lang="en-US" sz="2400" b="1" kern="0" dirty="0" smtClean="0">
                <a:effectLst>
                  <a:outerShdw blurRad="38100" dist="38100" dir="2700000" algn="tl">
                    <a:srgbClr val="000000">
                      <a:alpha val="43137"/>
                    </a:srgbClr>
                  </a:outerShdw>
                </a:effectLst>
              </a:rPr>
            </a:br>
            <a:r>
              <a:rPr lang="en-US" sz="2400" b="1" kern="0" dirty="0" smtClean="0">
                <a:effectLst>
                  <a:outerShdw blurRad="38100" dist="38100" dir="2700000" algn="tl">
                    <a:srgbClr val="000000">
                      <a:alpha val="43137"/>
                    </a:srgbClr>
                  </a:outerShdw>
                </a:effectLst>
              </a:rPr>
              <a:t> </a:t>
            </a:r>
            <a:r>
              <a:rPr lang="en-US" sz="2400" b="1" u="sng" kern="0" dirty="0" smtClean="0">
                <a:solidFill>
                  <a:srgbClr val="C00000"/>
                </a:solidFill>
                <a:effectLst>
                  <a:outerShdw blurRad="38100" dist="38100" dir="2700000" algn="tl">
                    <a:srgbClr val="000000">
                      <a:alpha val="43137"/>
                    </a:srgbClr>
                  </a:outerShdw>
                </a:effectLst>
              </a:rPr>
              <a:t>www.survey.psu.edu</a:t>
            </a:r>
            <a:endParaRPr lang="en-US" sz="2400" b="1" u="sng" kern="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3861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1138773"/>
          </a:xfrm>
          <a:prstGeom prst="rect">
            <a:avLst/>
          </a:prstGeom>
        </p:spPr>
        <p:txBody>
          <a:bodyPr wrap="square">
            <a:spAutoFit/>
          </a:bodyPr>
          <a:lstStyle/>
          <a:p>
            <a:pPr lvl="0">
              <a:defRPr/>
            </a:pPr>
            <a:r>
              <a:rPr lang="en-US" sz="4400" b="1" kern="0" dirty="0" smtClean="0">
                <a:solidFill>
                  <a:srgbClr val="C00000"/>
                </a:solidFill>
                <a:effectLst>
                  <a:outerShdw blurRad="38100" dist="38100" dir="2700000" algn="tl">
                    <a:srgbClr val="000000">
                      <a:alpha val="43137"/>
                    </a:srgbClr>
                  </a:outerShdw>
                </a:effectLst>
              </a:rPr>
              <a:t>Survey Research Center</a:t>
            </a:r>
            <a:r>
              <a:rPr lang="en-US" sz="2400" b="1" kern="0" dirty="0" smtClean="0">
                <a:effectLst>
                  <a:outerShdw blurRad="38100" dist="38100" dir="2700000" algn="tl">
                    <a:srgbClr val="000000">
                      <a:alpha val="43137"/>
                    </a:srgbClr>
                  </a:outerShdw>
                </a:effectLst>
              </a:rPr>
              <a:t/>
            </a:r>
            <a:br>
              <a:rPr lang="en-US" sz="2400" b="1" kern="0" dirty="0" smtClean="0">
                <a:effectLst>
                  <a:outerShdw blurRad="38100" dist="38100" dir="2700000" algn="tl">
                    <a:srgbClr val="000000">
                      <a:alpha val="43137"/>
                    </a:srgbClr>
                  </a:outerShdw>
                </a:effectLst>
              </a:rPr>
            </a:br>
            <a:r>
              <a:rPr lang="en-US" sz="2400" b="1" kern="0" dirty="0" smtClean="0">
                <a:effectLst>
                  <a:outerShdw blurRad="38100" dist="38100" dir="2700000" algn="tl">
                    <a:srgbClr val="000000">
                      <a:alpha val="43137"/>
                    </a:srgbClr>
                  </a:outerShdw>
                </a:effectLst>
              </a:rPr>
              <a:t> </a:t>
            </a:r>
            <a:r>
              <a:rPr lang="en-US" sz="2400" b="1" u="sng" kern="0" dirty="0" smtClean="0">
                <a:solidFill>
                  <a:srgbClr val="C00000"/>
                </a:solidFill>
                <a:effectLst>
                  <a:outerShdw blurRad="38100" dist="38100" dir="2700000" algn="tl">
                    <a:srgbClr val="000000">
                      <a:alpha val="43137"/>
                    </a:srgbClr>
                  </a:outerShdw>
                </a:effectLst>
              </a:rPr>
              <a:t>www.survey.psu.edu</a:t>
            </a:r>
            <a:endParaRPr lang="en-US" sz="2400" b="1" u="sng" kern="0" dirty="0">
              <a:solidFill>
                <a:srgbClr val="C00000"/>
              </a:solidFill>
              <a:effectLst>
                <a:outerShdw blurRad="38100" dist="38100" dir="2700000" algn="tl">
                  <a:srgbClr val="000000">
                    <a:alpha val="43137"/>
                  </a:srgbClr>
                </a:outerShdw>
              </a:effectLst>
            </a:endParaRPr>
          </a:p>
        </p:txBody>
      </p:sp>
      <p:sp>
        <p:nvSpPr>
          <p:cNvPr id="5" name="Rectangle 3"/>
          <p:cNvSpPr txBox="1">
            <a:spLocks noChangeArrowheads="1"/>
          </p:cNvSpPr>
          <p:nvPr/>
        </p:nvSpPr>
        <p:spPr>
          <a:xfrm>
            <a:off x="1143000" y="2209800"/>
            <a:ext cx="6934200" cy="4114800"/>
          </a:xfrm>
          <a:prstGeom prst="rect">
            <a:avLst/>
          </a:prstGeom>
        </p:spPr>
        <p:txBody>
          <a:bodyPr/>
          <a:lstStyle/>
          <a:p>
            <a:pPr marL="342900" marR="0" lvl="0" indent="-342900" algn="l" defTabSz="914400" rtl="0" eaLnBrk="0" fontAlgn="base" latinLnBrk="0" hangingPunct="0">
              <a:lnSpc>
                <a:spcPct val="150000"/>
              </a:lnSpc>
              <a:spcBef>
                <a:spcPct val="20000"/>
              </a:spcBef>
              <a:spcAft>
                <a:spcPct val="0"/>
              </a:spcAft>
              <a:buClrTx/>
              <a:buSzTx/>
              <a:buFont typeface="Wingdings" pitchFamily="2" charset="2"/>
              <a:buChar char="Ø"/>
              <a:tabLst/>
              <a:defRPr/>
            </a:pPr>
            <a:r>
              <a:rPr kumimoji="0" lang="en-US" sz="2000" b="0" i="0" u="none" strike="noStrike" kern="0" cap="none" spc="0" normalizeH="0" baseline="0" noProof="0" dirty="0" smtClean="0">
                <a:ln>
                  <a:noFill/>
                </a:ln>
                <a:uLnTx/>
                <a:uFillTx/>
                <a:latin typeface="+mn-lt"/>
              </a:rPr>
              <a:t>Post-award (Fee for Service)</a:t>
            </a:r>
          </a:p>
          <a:p>
            <a:pPr marL="742950" marR="0" lvl="1" indent="-285750" algn="l" defTabSz="914400" rtl="0" eaLnBrk="0" fontAlgn="base" latinLnBrk="0" hangingPunct="0">
              <a:lnSpc>
                <a:spcPct val="15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uLnTx/>
                <a:uFillTx/>
                <a:latin typeface="+mn-lt"/>
              </a:rPr>
              <a:t>Develop and produce samples</a:t>
            </a:r>
          </a:p>
          <a:p>
            <a:pPr marL="742950" marR="0" lvl="1" indent="-285750" algn="l" defTabSz="914400" rtl="0" eaLnBrk="0" fontAlgn="base" latinLnBrk="0" hangingPunct="0">
              <a:lnSpc>
                <a:spcPct val="15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uLnTx/>
                <a:uFillTx/>
                <a:latin typeface="+mn-lt"/>
              </a:rPr>
              <a:t>Instrument development and evaluation</a:t>
            </a:r>
          </a:p>
          <a:p>
            <a:pPr marL="742950" marR="0" lvl="1" indent="-285750" algn="l" defTabSz="914400" rtl="0" eaLnBrk="0" fontAlgn="base" latinLnBrk="0" hangingPunct="0">
              <a:lnSpc>
                <a:spcPct val="15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uLnTx/>
                <a:uFillTx/>
                <a:latin typeface="+mn-lt"/>
              </a:rPr>
              <a:t>Management of complex</a:t>
            </a:r>
            <a:r>
              <a:rPr kumimoji="0" lang="en-US" sz="2000" b="0" i="0" u="none" strike="noStrike" kern="0" cap="none" spc="0" normalizeH="0" noProof="0" dirty="0" smtClean="0">
                <a:ln>
                  <a:noFill/>
                </a:ln>
                <a:uLnTx/>
                <a:uFillTx/>
                <a:latin typeface="+mn-lt"/>
              </a:rPr>
              <a:t> projects</a:t>
            </a:r>
            <a:endParaRPr kumimoji="0" lang="en-US" sz="2000" b="0" i="0" u="none" strike="noStrike" kern="0" cap="none" spc="0" normalizeH="0" baseline="0" noProof="0" dirty="0" smtClean="0">
              <a:ln>
                <a:noFill/>
              </a:ln>
              <a:uLnTx/>
              <a:uFillTx/>
              <a:latin typeface="+mn-lt"/>
            </a:endParaRPr>
          </a:p>
          <a:p>
            <a:pPr marL="742950" marR="0" lvl="1" indent="-285750" algn="l" defTabSz="914400" rtl="0" eaLnBrk="0" fontAlgn="base" latinLnBrk="0" hangingPunct="0">
              <a:lnSpc>
                <a:spcPct val="15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uLnTx/>
                <a:uFillTx/>
                <a:latin typeface="+mn-lt"/>
              </a:rPr>
              <a:t>Data collection and preparation</a:t>
            </a:r>
          </a:p>
          <a:p>
            <a:pPr marL="742950" marR="0" lvl="1" indent="-285750" algn="l" defTabSz="914400" rtl="0" eaLnBrk="0" fontAlgn="base" latinLnBrk="0" hangingPunct="0">
              <a:lnSpc>
                <a:spcPct val="15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uLnTx/>
                <a:uFillTx/>
                <a:latin typeface="+mn-lt"/>
              </a:rPr>
              <a:t>Database preparation and some analysis services</a:t>
            </a:r>
          </a:p>
        </p:txBody>
      </p:sp>
    </p:spTree>
    <p:extLst>
      <p:ext uri="{BB962C8B-B14F-4D97-AF65-F5344CB8AC3E}">
        <p14:creationId xmlns:p14="http://schemas.microsoft.com/office/powerpoint/2010/main" val="323459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1138773"/>
          </a:xfrm>
          <a:prstGeom prst="rect">
            <a:avLst/>
          </a:prstGeom>
        </p:spPr>
        <p:txBody>
          <a:bodyPr wrap="square">
            <a:spAutoFit/>
          </a:bodyPr>
          <a:lstStyle/>
          <a:p>
            <a:pPr lvl="0" algn="ctr" eaLnBrk="0" hangingPunct="0">
              <a:defRPr/>
            </a:pPr>
            <a:r>
              <a:rPr lang="en-US" sz="4400" b="1" kern="0" dirty="0" smtClean="0">
                <a:solidFill>
                  <a:srgbClr val="C00000"/>
                </a:solidFill>
                <a:effectLst>
                  <a:outerShdw blurRad="38100" dist="38100" dir="2700000" algn="tl">
                    <a:srgbClr val="000000">
                      <a:alpha val="43137"/>
                    </a:srgbClr>
                  </a:outerShdw>
                </a:effectLst>
              </a:rPr>
              <a:t>DREAM Initiative</a:t>
            </a:r>
            <a:r>
              <a:rPr lang="en-US" sz="2400" kern="0" dirty="0" smtClean="0"/>
              <a:t/>
            </a:r>
            <a:br>
              <a:rPr lang="en-US" sz="2400" kern="0" dirty="0" smtClean="0"/>
            </a:br>
            <a:endParaRPr lang="en-US" sz="2400" u="sng" kern="0" dirty="0">
              <a:solidFill>
                <a:srgbClr val="CC3300"/>
              </a:solidFill>
            </a:endParaRPr>
          </a:p>
        </p:txBody>
      </p:sp>
      <p:sp>
        <p:nvSpPr>
          <p:cNvPr id="5" name="Rectangle 3"/>
          <p:cNvSpPr txBox="1">
            <a:spLocks noChangeArrowheads="1"/>
          </p:cNvSpPr>
          <p:nvPr/>
        </p:nvSpPr>
        <p:spPr>
          <a:xfrm>
            <a:off x="533400" y="1676400"/>
            <a:ext cx="8153400" cy="4572000"/>
          </a:xfrm>
          <a:prstGeom prst="rect">
            <a:avLst/>
          </a:prstGeom>
        </p:spPr>
        <p:txBody>
          <a:bodyPr/>
          <a:lstStyle/>
          <a:p>
            <a:pPr marR="0" lvl="0" algn="ctr" defTabSz="914400" rtl="0" eaLnBrk="0" fontAlgn="base" latinLnBrk="0" hangingPunct="0">
              <a:lnSpc>
                <a:spcPct val="150000"/>
              </a:lnSpc>
              <a:spcBef>
                <a:spcPct val="20000"/>
              </a:spcBef>
              <a:spcAft>
                <a:spcPct val="0"/>
              </a:spcAft>
              <a:buClrTx/>
              <a:buSzTx/>
              <a:tabLst/>
              <a:defRPr/>
            </a:pPr>
            <a:r>
              <a:rPr kumimoji="0" lang="en-US" sz="2400" b="1" u="none" strike="noStrike" kern="0" cap="none" spc="0" normalizeH="0" baseline="0" noProof="0" dirty="0" smtClean="0">
                <a:ln>
                  <a:noFill/>
                </a:ln>
                <a:uLnTx/>
                <a:uFillTx/>
                <a:latin typeface="+mn-lt"/>
                <a:ea typeface="+mn-ea"/>
                <a:cs typeface="+mn-cs"/>
              </a:rPr>
              <a:t>D</a:t>
            </a:r>
            <a:r>
              <a:rPr kumimoji="0" lang="en-US" sz="2400" b="0" u="none" strike="noStrike" kern="0" cap="none" spc="0" normalizeH="0" baseline="0" noProof="0" dirty="0" smtClean="0">
                <a:ln>
                  <a:noFill/>
                </a:ln>
                <a:uLnTx/>
                <a:uFillTx/>
                <a:latin typeface="+mn-lt"/>
                <a:ea typeface="+mn-ea"/>
                <a:cs typeface="+mn-cs"/>
              </a:rPr>
              <a:t>ynamic </a:t>
            </a:r>
            <a:r>
              <a:rPr kumimoji="0" lang="en-US" sz="2400" b="1" u="none" strike="noStrike" kern="0" cap="none" spc="0" normalizeH="0" baseline="0" noProof="0" dirty="0" smtClean="0">
                <a:ln>
                  <a:noFill/>
                </a:ln>
                <a:uLnTx/>
                <a:uFillTx/>
                <a:latin typeface="+mn-lt"/>
                <a:ea typeface="+mn-ea"/>
                <a:cs typeface="+mn-cs"/>
              </a:rPr>
              <a:t>R</a:t>
            </a:r>
            <a:r>
              <a:rPr kumimoji="0" lang="en-US" sz="2400" b="0" u="none" strike="noStrike" kern="0" cap="none" spc="0" normalizeH="0" baseline="0" noProof="0" dirty="0" smtClean="0">
                <a:ln>
                  <a:noFill/>
                </a:ln>
                <a:uLnTx/>
                <a:uFillTx/>
                <a:latin typeface="+mn-lt"/>
                <a:ea typeface="+mn-ea"/>
                <a:cs typeface="+mn-cs"/>
              </a:rPr>
              <a:t>eal-time </a:t>
            </a:r>
            <a:r>
              <a:rPr kumimoji="0" lang="en-US" sz="2400" b="1" u="none" strike="noStrike" kern="0" cap="none" spc="0" normalizeH="0" baseline="0" noProof="0" dirty="0" smtClean="0">
                <a:ln>
                  <a:noFill/>
                </a:ln>
                <a:uLnTx/>
                <a:uFillTx/>
                <a:latin typeface="+mn-lt"/>
                <a:ea typeface="+mn-ea"/>
                <a:cs typeface="+mn-cs"/>
              </a:rPr>
              <a:t>E</a:t>
            </a:r>
            <a:r>
              <a:rPr kumimoji="0" lang="en-US" sz="2400" b="0" u="none" strike="noStrike" kern="0" cap="none" spc="0" normalizeH="0" baseline="0" noProof="0" dirty="0" smtClean="0">
                <a:ln>
                  <a:noFill/>
                </a:ln>
                <a:uLnTx/>
                <a:uFillTx/>
                <a:latin typeface="+mn-lt"/>
                <a:ea typeface="+mn-ea"/>
                <a:cs typeface="+mn-cs"/>
              </a:rPr>
              <a:t>cological </a:t>
            </a:r>
            <a:r>
              <a:rPr kumimoji="0" lang="en-US" sz="2400" b="1" u="none" strike="noStrike" kern="0" cap="none" spc="0" normalizeH="0" baseline="0" noProof="0" dirty="0" smtClean="0">
                <a:ln>
                  <a:noFill/>
                </a:ln>
                <a:uLnTx/>
                <a:uFillTx/>
                <a:latin typeface="+mn-lt"/>
                <a:ea typeface="+mn-ea"/>
                <a:cs typeface="+mn-cs"/>
              </a:rPr>
              <a:t>A</a:t>
            </a:r>
            <a:r>
              <a:rPr kumimoji="0" lang="en-US" sz="2400" b="0" u="none" strike="noStrike" kern="0" cap="none" spc="0" normalizeH="0" baseline="0" noProof="0" dirty="0" smtClean="0">
                <a:ln>
                  <a:noFill/>
                </a:ln>
                <a:uLnTx/>
                <a:uFillTx/>
                <a:latin typeface="+mn-lt"/>
                <a:ea typeface="+mn-ea"/>
                <a:cs typeface="+mn-cs"/>
              </a:rPr>
              <a:t>mbulatory </a:t>
            </a:r>
            <a:r>
              <a:rPr kumimoji="0" lang="en-US" sz="2400" b="1" u="none" strike="noStrike" kern="0" cap="none" spc="0" normalizeH="0" baseline="0" noProof="0" dirty="0" smtClean="0">
                <a:ln>
                  <a:noFill/>
                </a:ln>
                <a:uLnTx/>
                <a:uFillTx/>
                <a:latin typeface="+mn-lt"/>
                <a:ea typeface="+mn-ea"/>
                <a:cs typeface="+mn-cs"/>
              </a:rPr>
              <a:t>M</a:t>
            </a:r>
            <a:r>
              <a:rPr kumimoji="0" lang="en-US" sz="2400" b="0" u="none" strike="noStrike" kern="0" cap="none" spc="0" normalizeH="0" baseline="0" noProof="0" dirty="0" smtClean="0">
                <a:ln>
                  <a:noFill/>
                </a:ln>
                <a:uLnTx/>
                <a:uFillTx/>
                <a:latin typeface="+mn-lt"/>
                <a:ea typeface="+mn-ea"/>
                <a:cs typeface="+mn-cs"/>
              </a:rPr>
              <a:t>ethodologies</a:t>
            </a:r>
          </a:p>
          <a:p>
            <a:pPr marL="342900" marR="0" lvl="0" indent="-342900" defTabSz="914400" rtl="0" eaLnBrk="0" fontAlgn="base" latinLnBrk="0" hangingPunct="0">
              <a:spcBef>
                <a:spcPts val="0"/>
              </a:spcBef>
              <a:spcAft>
                <a:spcPts val="0"/>
              </a:spcAft>
              <a:buClrTx/>
              <a:buSzTx/>
              <a:buFont typeface="Wingdings" pitchFamily="2" charset="2"/>
              <a:buChar char="Ø"/>
              <a:tabLst/>
              <a:defRPr/>
            </a:pPr>
            <a:endParaRPr kumimoji="0" lang="en-US" sz="2000" b="0" i="0" u="none" strike="noStrike" kern="0" cap="none" spc="0" normalizeH="0" baseline="0" noProof="0" dirty="0" smtClean="0">
              <a:ln>
                <a:noFill/>
              </a:ln>
              <a:solidFill>
                <a:schemeClr val="accent3"/>
              </a:solidFill>
              <a:effectLst/>
              <a:uLnTx/>
              <a:uFillTx/>
              <a:latin typeface="Arial" charset="0"/>
              <a:ea typeface="+mn-ea"/>
              <a:cs typeface="+mn-cs"/>
            </a:endParaRPr>
          </a:p>
          <a:p>
            <a:pPr marL="342900" marR="0" lvl="0" indent="-342900" algn="l" defTabSz="914400" rtl="0" eaLnBrk="0" fontAlgn="base" latinLnBrk="0" hangingPunct="0">
              <a:spcBef>
                <a:spcPts val="0"/>
              </a:spcBef>
              <a:spcAft>
                <a:spcPts val="0"/>
              </a:spcAft>
              <a:buClrTx/>
              <a:buSzTx/>
              <a:buFont typeface="Wingdings" pitchFamily="2" charset="2"/>
              <a:buChar char="Ø"/>
              <a:tabLst/>
              <a:defRPr/>
            </a:pPr>
            <a:r>
              <a:rPr kumimoji="0" lang="en-US" sz="2000" b="0" i="0" u="none" strike="noStrike" kern="0" cap="none" spc="0" normalizeH="0" baseline="0" noProof="0" dirty="0" smtClean="0">
                <a:ln>
                  <a:noFill/>
                </a:ln>
                <a:effectLst/>
                <a:uLnTx/>
                <a:uFillTx/>
                <a:latin typeface="+mn-lt"/>
              </a:rPr>
              <a:t>Real-time data collection techniques</a:t>
            </a:r>
            <a:r>
              <a:rPr lang="en-US" sz="2000" kern="0" dirty="0">
                <a:latin typeface="+mn-lt"/>
              </a:rPr>
              <a:t> </a:t>
            </a:r>
            <a:r>
              <a:rPr lang="en-US" sz="2000" kern="0" dirty="0" smtClean="0">
                <a:latin typeface="+mn-lt"/>
              </a:rPr>
              <a:t>to assess ongoing behavior, experiences, and environmental aspects of humans in their natural settings</a:t>
            </a:r>
          </a:p>
          <a:p>
            <a:pPr marR="0" lvl="0" defTabSz="914400" rtl="0" eaLnBrk="0" fontAlgn="base" latinLnBrk="0" hangingPunct="0">
              <a:spcBef>
                <a:spcPts val="0"/>
              </a:spcBef>
              <a:spcAft>
                <a:spcPts val="0"/>
              </a:spcAft>
              <a:buClrTx/>
              <a:buSzTx/>
              <a:tabLst/>
              <a:defRPr/>
            </a:pPr>
            <a:endParaRPr lang="en-US" sz="2000" kern="0" dirty="0" smtClean="0">
              <a:solidFill>
                <a:schemeClr val="accent3"/>
              </a:solidFill>
              <a:latin typeface="+mn-lt"/>
            </a:endParaRPr>
          </a:p>
          <a:p>
            <a:pPr marL="342900" marR="0" lvl="0" indent="-342900" algn="l" defTabSz="914400" rtl="0" eaLnBrk="0" fontAlgn="base" latinLnBrk="0" hangingPunct="0">
              <a:spcBef>
                <a:spcPts val="0"/>
              </a:spcBef>
              <a:spcAft>
                <a:spcPts val="0"/>
              </a:spcAft>
              <a:buClrTx/>
              <a:buSzTx/>
              <a:buFont typeface="Wingdings" pitchFamily="2" charset="2"/>
              <a:buChar char="Ø"/>
              <a:tabLst/>
              <a:defRPr/>
            </a:pPr>
            <a:r>
              <a:rPr lang="en-US" sz="2000" kern="0" dirty="0" smtClean="0">
                <a:latin typeface="+mn-lt"/>
              </a:rPr>
              <a:t>Aims </a:t>
            </a:r>
            <a:r>
              <a:rPr kumimoji="0" lang="en-US" sz="2000" b="0" i="0" u="none" strike="noStrike" kern="0" cap="none" spc="0" normalizeH="0" noProof="0" dirty="0" smtClean="0">
                <a:ln>
                  <a:noFill/>
                </a:ln>
                <a:effectLst/>
                <a:uLnTx/>
                <a:uFillTx/>
                <a:latin typeface="+mn-lt"/>
              </a:rPr>
              <a:t>to understand processes as they naturally unfold in time and context</a:t>
            </a:r>
          </a:p>
          <a:p>
            <a:pPr marR="0" lvl="0" defTabSz="914400" rtl="0" eaLnBrk="0" fontAlgn="base" latinLnBrk="0" hangingPunct="0">
              <a:spcBef>
                <a:spcPts val="0"/>
              </a:spcBef>
              <a:spcAft>
                <a:spcPts val="0"/>
              </a:spcAft>
              <a:buClrTx/>
              <a:buSzTx/>
              <a:tabLst/>
              <a:defRPr/>
            </a:pPr>
            <a:endParaRPr kumimoji="0" lang="en-US" sz="2000" b="0" i="0" u="none" strike="noStrike" kern="0" cap="none" spc="0" normalizeH="0" noProof="0" dirty="0" smtClean="0">
              <a:ln>
                <a:noFill/>
              </a:ln>
              <a:solidFill>
                <a:schemeClr val="accent3"/>
              </a:solidFill>
              <a:effectLst/>
              <a:uLnTx/>
              <a:uFillTx/>
              <a:latin typeface="+mn-lt"/>
            </a:endParaRPr>
          </a:p>
          <a:p>
            <a:pPr marL="342900" marR="0" lvl="0" indent="-342900" algn="l" defTabSz="914400" rtl="0" eaLnBrk="0" fontAlgn="base" latinLnBrk="0" hangingPunct="0">
              <a:spcBef>
                <a:spcPts val="0"/>
              </a:spcBef>
              <a:spcAft>
                <a:spcPts val="0"/>
              </a:spcAft>
              <a:buClrTx/>
              <a:buSzTx/>
              <a:buFont typeface="Wingdings" pitchFamily="2" charset="2"/>
              <a:buChar char="Ø"/>
              <a:tabLst/>
              <a:defRPr/>
            </a:pPr>
            <a:r>
              <a:rPr lang="en-US" sz="2000" kern="0" dirty="0" smtClean="0">
                <a:latin typeface="+mn-lt"/>
              </a:rPr>
              <a:t>Includes:</a:t>
            </a:r>
            <a:endParaRPr kumimoji="0" lang="en-US" sz="2000" b="0" i="0" u="none" strike="noStrike" kern="0" cap="none" spc="0" normalizeH="0" baseline="0" noProof="0" dirty="0" smtClean="0">
              <a:ln>
                <a:noFill/>
              </a:ln>
              <a:effectLst/>
              <a:uLnTx/>
              <a:uFillTx/>
              <a:latin typeface="+mn-lt"/>
            </a:endParaRPr>
          </a:p>
          <a:p>
            <a:pPr marL="800100" marR="0" lvl="1" indent="-342900" algn="l" defTabSz="914400" rtl="0" eaLnBrk="0" fontAlgn="base" latinLnBrk="0" hangingPunct="0">
              <a:spcBef>
                <a:spcPts val="0"/>
              </a:spcBef>
              <a:spcAft>
                <a:spcPts val="0"/>
              </a:spcAft>
              <a:buClrTx/>
              <a:buSzTx/>
              <a:buFont typeface="Wingdings" pitchFamily="2" charset="2"/>
              <a:buChar char="§"/>
              <a:tabLst/>
              <a:defRPr/>
            </a:pPr>
            <a:r>
              <a:rPr kumimoji="0" lang="en-US" sz="2000" b="0" i="0" u="none" strike="noStrike" kern="0" cap="none" spc="0" normalizeH="0" baseline="0" noProof="0" dirty="0" smtClean="0">
                <a:ln>
                  <a:noFill/>
                </a:ln>
                <a:effectLst/>
                <a:uLnTx/>
                <a:uFillTx/>
                <a:latin typeface="+mn-lt"/>
              </a:rPr>
              <a:t>Ecological Momentary</a:t>
            </a:r>
            <a:r>
              <a:rPr kumimoji="0" lang="en-US" sz="2000" b="0" i="0" u="none" strike="noStrike" kern="0" cap="none" spc="0" normalizeH="0" noProof="0" dirty="0" smtClean="0">
                <a:ln>
                  <a:noFill/>
                </a:ln>
                <a:effectLst/>
                <a:uLnTx/>
                <a:uFillTx/>
                <a:latin typeface="+mn-lt"/>
              </a:rPr>
              <a:t> Assessment (EMA)</a:t>
            </a:r>
            <a:endParaRPr kumimoji="0" lang="en-US" sz="2000" b="0" i="0" u="none" strike="noStrike" kern="0" cap="none" spc="0" normalizeH="0" baseline="0" noProof="0" dirty="0" smtClean="0">
              <a:ln>
                <a:noFill/>
              </a:ln>
              <a:effectLst/>
              <a:uLnTx/>
              <a:uFillTx/>
              <a:latin typeface="+mn-lt"/>
            </a:endParaRPr>
          </a:p>
          <a:p>
            <a:pPr marL="800100" marR="0" lvl="1" indent="-342900" algn="l" defTabSz="914400" rtl="0" eaLnBrk="0" fontAlgn="base" latinLnBrk="0" hangingPunct="0">
              <a:spcBef>
                <a:spcPts val="0"/>
              </a:spcBef>
              <a:spcAft>
                <a:spcPts val="0"/>
              </a:spcAft>
              <a:buClrTx/>
              <a:buSzTx/>
              <a:buFont typeface="Wingdings" pitchFamily="2" charset="2"/>
              <a:buChar char="§"/>
              <a:tabLst/>
              <a:defRPr/>
            </a:pPr>
            <a:r>
              <a:rPr kumimoji="0" lang="en-US" sz="2000" b="0" i="0" u="none" strike="noStrike" kern="0" cap="none" spc="0" normalizeH="0" baseline="0" noProof="0" dirty="0" smtClean="0">
                <a:ln>
                  <a:noFill/>
                </a:ln>
                <a:effectLst/>
                <a:uLnTx/>
                <a:uFillTx/>
                <a:latin typeface="+mn-lt"/>
              </a:rPr>
              <a:t>Experience Sampling</a:t>
            </a:r>
          </a:p>
          <a:p>
            <a:pPr marL="800100" marR="0" lvl="1" indent="-342900" algn="l" defTabSz="914400" rtl="0" eaLnBrk="0" fontAlgn="base" latinLnBrk="0" hangingPunct="0">
              <a:spcBef>
                <a:spcPts val="0"/>
              </a:spcBef>
              <a:spcAft>
                <a:spcPts val="0"/>
              </a:spcAft>
              <a:buClrTx/>
              <a:buSzTx/>
              <a:buFont typeface="Wingdings" pitchFamily="2" charset="2"/>
              <a:buChar char="§"/>
              <a:tabLst/>
              <a:defRPr/>
            </a:pPr>
            <a:r>
              <a:rPr kumimoji="0" lang="en-US" sz="2000" b="0" i="0" u="none" strike="noStrike" kern="0" cap="none" spc="0" normalizeH="0" baseline="0" noProof="0" dirty="0" smtClean="0">
                <a:ln>
                  <a:noFill/>
                </a:ln>
                <a:effectLst/>
                <a:uLnTx/>
                <a:uFillTx/>
                <a:latin typeface="+mn-lt"/>
              </a:rPr>
              <a:t>Daily Diaries</a:t>
            </a:r>
          </a:p>
          <a:p>
            <a:pPr marL="800100" marR="0" lvl="1" indent="-342900" algn="l" defTabSz="914400" rtl="0" eaLnBrk="0" fontAlgn="base" latinLnBrk="0" hangingPunct="0">
              <a:spcBef>
                <a:spcPts val="0"/>
              </a:spcBef>
              <a:spcAft>
                <a:spcPts val="0"/>
              </a:spcAft>
              <a:buClrTx/>
              <a:buSzTx/>
              <a:buFont typeface="Wingdings" pitchFamily="2" charset="2"/>
              <a:buChar char="§"/>
              <a:tabLst/>
              <a:defRPr/>
            </a:pPr>
            <a:r>
              <a:rPr lang="en-US" sz="2000" kern="0" dirty="0" smtClean="0">
                <a:latin typeface="+mn-lt"/>
              </a:rPr>
              <a:t>Ambulatory physiological assessment</a:t>
            </a:r>
            <a:endParaRPr kumimoji="0" lang="en-US" sz="2000" b="0" i="0" u="none" strike="noStrike" kern="0" cap="none" spc="0" normalizeH="0" baseline="0" noProof="0" dirty="0" smtClean="0">
              <a:ln>
                <a:noFill/>
              </a:ln>
              <a:effectLst/>
              <a:uLnTx/>
              <a:uFillTx/>
              <a:latin typeface="+mn-lt"/>
            </a:endParaRPr>
          </a:p>
        </p:txBody>
      </p:sp>
    </p:spTree>
    <p:extLst>
      <p:ext uri="{BB962C8B-B14F-4D97-AF65-F5344CB8AC3E}">
        <p14:creationId xmlns:p14="http://schemas.microsoft.com/office/powerpoint/2010/main" val="61949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1138773"/>
          </a:xfrm>
          <a:prstGeom prst="rect">
            <a:avLst/>
          </a:prstGeom>
        </p:spPr>
        <p:txBody>
          <a:bodyPr wrap="square">
            <a:spAutoFit/>
          </a:bodyPr>
          <a:lstStyle/>
          <a:p>
            <a:pPr lvl="0" algn="ctr" eaLnBrk="0" hangingPunct="0">
              <a:defRPr/>
            </a:pPr>
            <a:r>
              <a:rPr lang="en-US" sz="4400" b="1" kern="0" dirty="0" smtClean="0">
                <a:solidFill>
                  <a:srgbClr val="C00000"/>
                </a:solidFill>
                <a:effectLst>
                  <a:outerShdw blurRad="38100" dist="38100" dir="2700000" algn="tl">
                    <a:srgbClr val="000000">
                      <a:alpha val="43137"/>
                    </a:srgbClr>
                  </a:outerShdw>
                </a:effectLst>
              </a:rPr>
              <a:t>DREAM Initiative</a:t>
            </a:r>
            <a:r>
              <a:rPr lang="en-US" sz="2400" kern="0" dirty="0" smtClean="0"/>
              <a:t/>
            </a:r>
            <a:br>
              <a:rPr lang="en-US" sz="2400" kern="0" dirty="0" smtClean="0"/>
            </a:br>
            <a:endParaRPr lang="en-US" sz="2400" u="sng" kern="0" dirty="0">
              <a:solidFill>
                <a:srgbClr val="CC3300"/>
              </a:solidFill>
            </a:endParaRPr>
          </a:p>
        </p:txBody>
      </p:sp>
      <p:sp>
        <p:nvSpPr>
          <p:cNvPr id="5" name="Rectangle 3"/>
          <p:cNvSpPr txBox="1">
            <a:spLocks noChangeArrowheads="1"/>
          </p:cNvSpPr>
          <p:nvPr/>
        </p:nvSpPr>
        <p:spPr>
          <a:xfrm>
            <a:off x="457200" y="1524000"/>
            <a:ext cx="8229600" cy="5029200"/>
          </a:xfrm>
          <a:prstGeom prst="rect">
            <a:avLst/>
          </a:prstGeom>
        </p:spPr>
        <p:txBody>
          <a:bodyPr/>
          <a:lstStyle/>
          <a:p>
            <a:pPr marR="0" lvl="0" defTabSz="914400" rtl="0" eaLnBrk="0" fontAlgn="base" latinLnBrk="0" hangingPunct="0">
              <a:lnSpc>
                <a:spcPct val="150000"/>
              </a:lnSpc>
              <a:spcBef>
                <a:spcPct val="20000"/>
              </a:spcBef>
              <a:spcAft>
                <a:spcPct val="0"/>
              </a:spcAft>
              <a:buClrTx/>
              <a:buSzTx/>
              <a:tabLst/>
              <a:defRPr/>
            </a:pPr>
            <a:r>
              <a:rPr kumimoji="0" lang="en-US" sz="2400" b="1" u="none" strike="noStrike" kern="0" cap="none" spc="0" normalizeH="0" baseline="0" noProof="0" dirty="0" smtClean="0">
                <a:ln>
                  <a:noFill/>
                </a:ln>
                <a:effectLst/>
                <a:uLnTx/>
                <a:uFillTx/>
                <a:latin typeface="Arial" charset="0"/>
                <a:ea typeface="+mn-ea"/>
                <a:cs typeface="+mn-cs"/>
              </a:rPr>
              <a:t>Basic DREAM</a:t>
            </a:r>
            <a:r>
              <a:rPr kumimoji="0" lang="en-US" sz="2400" b="1" u="none" strike="noStrike" kern="0" cap="none" spc="0" normalizeH="0" noProof="0" dirty="0" smtClean="0">
                <a:ln>
                  <a:noFill/>
                </a:ln>
                <a:effectLst/>
                <a:uLnTx/>
                <a:uFillTx/>
                <a:latin typeface="Arial" charset="0"/>
                <a:ea typeface="+mn-ea"/>
                <a:cs typeface="+mn-cs"/>
              </a:rPr>
              <a:t> Services</a:t>
            </a:r>
            <a:endParaRPr kumimoji="0" lang="en-US" sz="2400" b="1" u="none" strike="noStrike" kern="0" cap="none" spc="0" normalizeH="0" baseline="0" noProof="0" dirty="0" smtClean="0">
              <a:ln>
                <a:noFill/>
              </a:ln>
              <a:effectLst/>
              <a:uLnTx/>
              <a:uFillTx/>
              <a:latin typeface="Arial" charset="0"/>
              <a:ea typeface="+mn-ea"/>
              <a:cs typeface="+mn-cs"/>
            </a:endParaRPr>
          </a:p>
          <a:p>
            <a:pPr marL="342900" marR="0" lvl="0" indent="-342900" algn="l" defTabSz="914400" rtl="0" eaLnBrk="0" fontAlgn="base" latinLnBrk="0" hangingPunct="0">
              <a:spcBef>
                <a:spcPts val="0"/>
              </a:spcBef>
              <a:spcAft>
                <a:spcPts val="0"/>
              </a:spcAft>
              <a:buClrTx/>
              <a:buSzTx/>
              <a:buFont typeface="Wingdings" pitchFamily="2" charset="2"/>
              <a:buChar char="Ø"/>
              <a:tabLst/>
              <a:defRPr/>
            </a:pPr>
            <a:r>
              <a:rPr kumimoji="0" lang="en-US" sz="2000" b="0" i="0" u="none" strike="noStrike" kern="0" cap="none" spc="0" normalizeH="0" baseline="0" noProof="0" dirty="0" smtClean="0">
                <a:ln>
                  <a:noFill/>
                </a:ln>
                <a:effectLst/>
                <a:uLnTx/>
                <a:uFillTx/>
                <a:latin typeface="Arial" charset="0"/>
                <a:ea typeface="+mn-ea"/>
                <a:cs typeface="+mn-cs"/>
              </a:rPr>
              <a:t>Development of survey</a:t>
            </a:r>
            <a:r>
              <a:rPr kumimoji="0" lang="en-US" sz="2000" b="0" i="0" u="none" strike="noStrike" kern="0" cap="none" spc="0" normalizeH="0" noProof="0" dirty="0" smtClean="0">
                <a:ln>
                  <a:noFill/>
                </a:ln>
                <a:effectLst/>
                <a:uLnTx/>
                <a:uFillTx/>
                <a:latin typeface="Arial" charset="0"/>
                <a:ea typeface="+mn-ea"/>
                <a:cs typeface="+mn-cs"/>
              </a:rPr>
              <a:t> programs to be administered on smartphones</a:t>
            </a:r>
            <a:endParaRPr lang="en-US" sz="2000" kern="0" dirty="0" smtClean="0"/>
          </a:p>
          <a:p>
            <a:pPr marL="342900" marR="0" lvl="0" indent="-342900" algn="l" defTabSz="914400" rtl="0" eaLnBrk="0" fontAlgn="base" latinLnBrk="0" hangingPunct="0">
              <a:spcBef>
                <a:spcPts val="0"/>
              </a:spcBef>
              <a:spcAft>
                <a:spcPts val="0"/>
              </a:spcAft>
              <a:buClrTx/>
              <a:buSzTx/>
              <a:buFont typeface="Wingdings" pitchFamily="2" charset="2"/>
              <a:buChar char="Ø"/>
              <a:tabLst/>
              <a:defRPr/>
            </a:pPr>
            <a:r>
              <a:rPr lang="en-US" sz="2000" kern="0" dirty="0" smtClean="0"/>
              <a:t>Smartphones available for rental at discounted rate</a:t>
            </a:r>
          </a:p>
          <a:p>
            <a:pPr marL="342900" marR="0" lvl="0" indent="-342900" algn="l" defTabSz="914400" rtl="0" eaLnBrk="0" fontAlgn="base" latinLnBrk="0" hangingPunct="0">
              <a:spcBef>
                <a:spcPts val="0"/>
              </a:spcBef>
              <a:spcAft>
                <a:spcPts val="0"/>
              </a:spcAft>
              <a:buClrTx/>
              <a:buSzTx/>
              <a:buFont typeface="Wingdings" pitchFamily="2" charset="2"/>
              <a:buChar char="Ø"/>
              <a:tabLst/>
              <a:defRPr/>
            </a:pPr>
            <a:r>
              <a:rPr lang="en-US" sz="2000" kern="0" dirty="0" smtClean="0"/>
              <a:t>Management of phones and discounted service (data) plans</a:t>
            </a:r>
          </a:p>
          <a:p>
            <a:pPr marL="342900" marR="0" lvl="0" indent="-342900" algn="l" defTabSz="914400" rtl="0" eaLnBrk="0" fontAlgn="base" latinLnBrk="0" hangingPunct="0">
              <a:spcBef>
                <a:spcPts val="0"/>
              </a:spcBef>
              <a:spcAft>
                <a:spcPts val="0"/>
              </a:spcAft>
              <a:buClrTx/>
              <a:buSzTx/>
              <a:buFont typeface="Wingdings" pitchFamily="2" charset="2"/>
              <a:buChar char="Ø"/>
              <a:tabLst/>
              <a:defRPr/>
            </a:pPr>
            <a:r>
              <a:rPr lang="en-US" sz="2000" kern="0" noProof="0" dirty="0" smtClean="0"/>
              <a:t>Documentation</a:t>
            </a:r>
            <a:r>
              <a:rPr lang="en-US" sz="2000" kern="0" noProof="0" dirty="0" smtClean="0">
                <a:solidFill>
                  <a:schemeClr val="accent3"/>
                </a:solidFill>
              </a:rPr>
              <a:t> and technical support</a:t>
            </a:r>
            <a:endParaRPr kumimoji="0" lang="en-US" sz="2400" b="0" i="0" u="none" strike="noStrike" kern="0" cap="none" spc="0" normalizeH="0" dirty="0">
              <a:ln>
                <a:noFill/>
              </a:ln>
              <a:solidFill>
                <a:schemeClr val="accent3"/>
              </a:solidFill>
              <a:effectLst/>
              <a:uLnTx/>
              <a:uFillTx/>
            </a:endParaRPr>
          </a:p>
          <a:p>
            <a:pPr lvl="0" eaLnBrk="0" hangingPunct="0">
              <a:lnSpc>
                <a:spcPct val="150000"/>
              </a:lnSpc>
              <a:spcBef>
                <a:spcPct val="20000"/>
              </a:spcBef>
              <a:defRPr/>
            </a:pPr>
            <a:r>
              <a:rPr lang="en-US" sz="2400" b="1" kern="0" dirty="0"/>
              <a:t>Additional Services</a:t>
            </a:r>
          </a:p>
          <a:p>
            <a:pPr marL="342900" lvl="0" indent="-342900" algn="l" eaLnBrk="0" hangingPunct="0">
              <a:spcBef>
                <a:spcPts val="0"/>
              </a:spcBef>
              <a:spcAft>
                <a:spcPts val="0"/>
              </a:spcAft>
              <a:buFont typeface="Wingdings" pitchFamily="2" charset="2"/>
              <a:buChar char="Ø"/>
              <a:defRPr/>
            </a:pPr>
            <a:r>
              <a:rPr lang="en-US" sz="2000" kern="0" dirty="0" smtClean="0"/>
              <a:t>Researcher training</a:t>
            </a:r>
            <a:endParaRPr lang="en-US" sz="2000" kern="0" dirty="0"/>
          </a:p>
          <a:p>
            <a:pPr marL="342900" lvl="0" indent="-342900" algn="l" eaLnBrk="0" hangingPunct="0">
              <a:spcBef>
                <a:spcPts val="0"/>
              </a:spcBef>
              <a:spcAft>
                <a:spcPts val="0"/>
              </a:spcAft>
              <a:buFont typeface="Wingdings" pitchFamily="2" charset="2"/>
              <a:buChar char="Ø"/>
              <a:defRPr/>
            </a:pPr>
            <a:r>
              <a:rPr lang="en-US" sz="2000" kern="0" dirty="0" smtClean="0"/>
              <a:t>Compliance </a:t>
            </a:r>
            <a:r>
              <a:rPr lang="en-US" sz="2000" kern="0" dirty="0"/>
              <a:t>monitoring and follow-up</a:t>
            </a:r>
          </a:p>
          <a:p>
            <a:pPr marL="342900" lvl="0" indent="-342900" algn="l" eaLnBrk="0" hangingPunct="0">
              <a:spcBef>
                <a:spcPts val="0"/>
              </a:spcBef>
              <a:spcAft>
                <a:spcPts val="0"/>
              </a:spcAft>
              <a:buFont typeface="Wingdings" pitchFamily="2" charset="2"/>
              <a:buChar char="Ø"/>
              <a:defRPr/>
            </a:pPr>
            <a:r>
              <a:rPr lang="en-US" sz="2000" kern="0" dirty="0" smtClean="0"/>
              <a:t>Additional </a:t>
            </a:r>
            <a:r>
              <a:rPr lang="en-US" sz="2000" kern="0" dirty="0"/>
              <a:t>phone set-up procedures, delivery, etc.</a:t>
            </a:r>
          </a:p>
          <a:p>
            <a:pPr marL="342900" lvl="0" indent="-342900" algn="l" eaLnBrk="0" hangingPunct="0">
              <a:spcBef>
                <a:spcPts val="0"/>
              </a:spcBef>
              <a:spcAft>
                <a:spcPts val="0"/>
              </a:spcAft>
              <a:buFont typeface="Wingdings" pitchFamily="2" charset="2"/>
              <a:buChar char="Ø"/>
              <a:defRPr/>
            </a:pPr>
            <a:r>
              <a:rPr lang="en-US" sz="2000" kern="0" dirty="0" smtClean="0"/>
              <a:t>DREAM </a:t>
            </a:r>
            <a:r>
              <a:rPr lang="en-US" sz="2000" kern="0" dirty="0"/>
              <a:t>may be able to accommodate other study-specific needs upon request</a:t>
            </a:r>
          </a:p>
          <a:p>
            <a:pPr algn="ctr" eaLnBrk="0" hangingPunct="0">
              <a:spcBef>
                <a:spcPts val="0"/>
              </a:spcBef>
              <a:spcAft>
                <a:spcPts val="0"/>
              </a:spcAft>
              <a:defRPr/>
            </a:pPr>
            <a:endParaRPr lang="en-US" sz="2000" b="1" kern="0" dirty="0" smtClean="0">
              <a:solidFill>
                <a:schemeClr val="accent3"/>
              </a:solidFill>
            </a:endParaRPr>
          </a:p>
          <a:p>
            <a:pPr algn="l" eaLnBrk="0" hangingPunct="0">
              <a:spcBef>
                <a:spcPts val="0"/>
              </a:spcBef>
              <a:spcAft>
                <a:spcPts val="0"/>
              </a:spcAft>
              <a:defRPr/>
            </a:pPr>
            <a:r>
              <a:rPr lang="en-US" sz="2000" b="1" kern="0" dirty="0" smtClean="0"/>
              <a:t>Faculty </a:t>
            </a:r>
            <a:r>
              <a:rPr lang="en-US" sz="2000" b="1" kern="0" dirty="0"/>
              <a:t>with expertise in EMA methods are also available for collaboration on projects.</a:t>
            </a:r>
          </a:p>
          <a:p>
            <a:pPr marL="342900" marR="0" lvl="0" indent="-342900" defTabSz="914400" rtl="0" eaLnBrk="0" fontAlgn="base" latinLnBrk="0" hangingPunct="0">
              <a:spcBef>
                <a:spcPts val="0"/>
              </a:spcBef>
              <a:spcAft>
                <a:spcPts val="0"/>
              </a:spcAft>
              <a:buClrTx/>
              <a:buSzTx/>
              <a:buFont typeface="Wingdings" pitchFamily="2" charset="2"/>
              <a:buChar char="Ø"/>
              <a:tabLst/>
              <a:defRPr/>
            </a:pPr>
            <a:endParaRPr kumimoji="0" lang="en-US" sz="2000" b="0" i="0" u="none" strike="noStrike" kern="0" cap="none" spc="0" normalizeH="0" noProof="0" dirty="0" smtClean="0">
              <a:ln>
                <a:noFill/>
              </a:ln>
              <a:solidFill>
                <a:schemeClr val="accent3"/>
              </a:solidFill>
              <a:effectLst/>
              <a:uLnTx/>
              <a:uFillTx/>
              <a:latin typeface="Arial" charset="0"/>
              <a:ea typeface="+mn-ea"/>
              <a:cs typeface="+mn-cs"/>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3429000"/>
            <a:ext cx="1905000" cy="142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91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815882"/>
          </a:xfrm>
          <a:prstGeom prst="rect">
            <a:avLst/>
          </a:prstGeom>
        </p:spPr>
        <p:txBody>
          <a:bodyPr wrap="square">
            <a:spAutoFit/>
          </a:bodyPr>
          <a:lstStyle/>
          <a:p>
            <a:pPr lvl="0" algn="ctr" eaLnBrk="0" hangingPunct="0">
              <a:defRPr/>
            </a:pPr>
            <a:r>
              <a:rPr lang="en-US" sz="4400" b="1" kern="0" dirty="0" smtClean="0">
                <a:solidFill>
                  <a:srgbClr val="C00000"/>
                </a:solidFill>
                <a:effectLst>
                  <a:outerShdw blurRad="38100" dist="38100" dir="2700000" algn="tl">
                    <a:srgbClr val="000000">
                      <a:alpha val="43137"/>
                    </a:srgbClr>
                  </a:outerShdw>
                </a:effectLst>
              </a:rPr>
              <a:t>SRC &amp; </a:t>
            </a:r>
            <a:r>
              <a:rPr lang="en-US" sz="4400" b="1" kern="0" dirty="0">
                <a:solidFill>
                  <a:srgbClr val="C00000"/>
                </a:solidFill>
                <a:effectLst>
                  <a:outerShdw blurRad="38100" dist="38100" dir="2700000" algn="tl">
                    <a:srgbClr val="000000">
                      <a:alpha val="43137"/>
                    </a:srgbClr>
                  </a:outerShdw>
                </a:effectLst>
              </a:rPr>
              <a:t>DREAM </a:t>
            </a:r>
            <a:endParaRPr lang="en-US" sz="4400" b="1" kern="0" dirty="0" smtClean="0">
              <a:solidFill>
                <a:srgbClr val="C00000"/>
              </a:solidFill>
              <a:effectLst>
                <a:outerShdw blurRad="38100" dist="38100" dir="2700000" algn="tl">
                  <a:srgbClr val="000000">
                    <a:alpha val="43137"/>
                  </a:srgbClr>
                </a:outerShdw>
              </a:effectLst>
            </a:endParaRPr>
          </a:p>
          <a:p>
            <a:pPr lvl="0" algn="ctr" eaLnBrk="0" hangingPunct="0">
              <a:defRPr/>
            </a:pPr>
            <a:r>
              <a:rPr lang="en-US" sz="4400" b="1" kern="0" dirty="0" smtClean="0">
                <a:solidFill>
                  <a:srgbClr val="C00000"/>
                </a:solidFill>
                <a:effectLst>
                  <a:outerShdw blurRad="38100" dist="38100" dir="2700000" algn="tl">
                    <a:srgbClr val="000000">
                      <a:alpha val="43137"/>
                    </a:srgbClr>
                  </a:outerShdw>
                </a:effectLst>
              </a:rPr>
              <a:t>Contact Information</a:t>
            </a:r>
            <a:r>
              <a:rPr lang="en-US" sz="2400" kern="0" dirty="0" smtClean="0"/>
              <a:t/>
            </a:r>
            <a:br>
              <a:rPr lang="en-US" sz="2400" kern="0" dirty="0" smtClean="0"/>
            </a:br>
            <a:r>
              <a:rPr lang="en-US" sz="2400" kern="0" dirty="0" smtClean="0"/>
              <a:t> </a:t>
            </a:r>
            <a:endParaRPr lang="en-US" sz="2400" u="sng" kern="0" dirty="0">
              <a:solidFill>
                <a:srgbClr val="CC3300"/>
              </a:solidFill>
            </a:endParaRPr>
          </a:p>
        </p:txBody>
      </p:sp>
      <p:sp>
        <p:nvSpPr>
          <p:cNvPr id="9" name="TextBox 8"/>
          <p:cNvSpPr txBox="1"/>
          <p:nvPr/>
        </p:nvSpPr>
        <p:spPr>
          <a:xfrm>
            <a:off x="914400" y="2209800"/>
            <a:ext cx="3505200" cy="2031325"/>
          </a:xfrm>
          <a:prstGeom prst="rect">
            <a:avLst/>
          </a:prstGeom>
          <a:noFill/>
        </p:spPr>
        <p:txBody>
          <a:bodyPr wrap="square" rtlCol="0">
            <a:spAutoFit/>
          </a:bodyPr>
          <a:lstStyle/>
          <a:p>
            <a:r>
              <a:rPr lang="en-US" b="1" dirty="0" smtClean="0"/>
              <a:t>SRC Contact information</a:t>
            </a:r>
          </a:p>
          <a:p>
            <a:r>
              <a:rPr lang="en-US" dirty="0" smtClean="0">
                <a:solidFill>
                  <a:schemeClr val="accent3"/>
                </a:solidFill>
                <a:hlinkClick r:id="rId2"/>
              </a:rPr>
              <a:t>http://www.survey.psu.edu/</a:t>
            </a:r>
            <a:endParaRPr lang="en-US" dirty="0" smtClean="0">
              <a:solidFill>
                <a:schemeClr val="accent3"/>
              </a:solidFill>
            </a:endParaRPr>
          </a:p>
          <a:p>
            <a:endParaRPr lang="en-US" dirty="0" smtClean="0">
              <a:solidFill>
                <a:schemeClr val="accent3"/>
              </a:solidFill>
            </a:endParaRPr>
          </a:p>
          <a:p>
            <a:r>
              <a:rPr lang="en-US" dirty="0" smtClean="0"/>
              <a:t>Kurt </a:t>
            </a:r>
            <a:r>
              <a:rPr lang="en-US" dirty="0"/>
              <a:t>Johnson, Ph.D., Director</a:t>
            </a:r>
          </a:p>
          <a:p>
            <a:r>
              <a:rPr lang="en-US" dirty="0"/>
              <a:t>E-Mail:</a:t>
            </a:r>
            <a:r>
              <a:rPr lang="en-US" dirty="0">
                <a:solidFill>
                  <a:schemeClr val="accent3"/>
                </a:solidFill>
              </a:rPr>
              <a:t>  </a:t>
            </a:r>
            <a:r>
              <a:rPr lang="en-US" dirty="0">
                <a:solidFill>
                  <a:schemeClr val="accent3"/>
                </a:solidFill>
                <a:hlinkClick r:id="rId3"/>
              </a:rPr>
              <a:t>kdj11@psu.edu</a:t>
            </a:r>
            <a:endParaRPr lang="en-US" dirty="0">
              <a:solidFill>
                <a:schemeClr val="accent3"/>
              </a:solidFill>
            </a:endParaRPr>
          </a:p>
          <a:p>
            <a:r>
              <a:rPr lang="en-US" dirty="0"/>
              <a:t>Phone:  867-1290</a:t>
            </a:r>
          </a:p>
          <a:p>
            <a:endParaRPr lang="en-US" dirty="0">
              <a:solidFill>
                <a:schemeClr val="accent3"/>
              </a:solidFill>
            </a:endParaRPr>
          </a:p>
        </p:txBody>
      </p:sp>
      <p:sp>
        <p:nvSpPr>
          <p:cNvPr id="12" name="TextBox 11"/>
          <p:cNvSpPr txBox="1"/>
          <p:nvPr/>
        </p:nvSpPr>
        <p:spPr>
          <a:xfrm>
            <a:off x="5181600" y="2133600"/>
            <a:ext cx="3124200" cy="1200329"/>
          </a:xfrm>
          <a:prstGeom prst="rect">
            <a:avLst/>
          </a:prstGeom>
          <a:noFill/>
        </p:spPr>
        <p:txBody>
          <a:bodyPr wrap="square" rtlCol="0">
            <a:spAutoFit/>
          </a:bodyPr>
          <a:lstStyle/>
          <a:p>
            <a:r>
              <a:rPr lang="en-US" b="1" dirty="0" smtClean="0"/>
              <a:t>Location:</a:t>
            </a:r>
            <a:endParaRPr lang="en-US" dirty="0"/>
          </a:p>
          <a:p>
            <a:r>
              <a:rPr lang="en-US" dirty="0" smtClean="0"/>
              <a:t>Survey Research Center</a:t>
            </a:r>
          </a:p>
          <a:p>
            <a:r>
              <a:rPr lang="en-US" dirty="0" smtClean="0"/>
              <a:t>The 330 Building, Suite 105</a:t>
            </a:r>
          </a:p>
          <a:p>
            <a:r>
              <a:rPr lang="en-US" dirty="0" smtClean="0"/>
              <a:t>Innovation Park</a:t>
            </a:r>
          </a:p>
        </p:txBody>
      </p:sp>
      <p:sp>
        <p:nvSpPr>
          <p:cNvPr id="14" name="TextBox 13"/>
          <p:cNvSpPr txBox="1"/>
          <p:nvPr/>
        </p:nvSpPr>
        <p:spPr>
          <a:xfrm>
            <a:off x="914400" y="4343400"/>
            <a:ext cx="8229600" cy="2031325"/>
          </a:xfrm>
          <a:prstGeom prst="rect">
            <a:avLst/>
          </a:prstGeom>
          <a:noFill/>
        </p:spPr>
        <p:txBody>
          <a:bodyPr wrap="square" rtlCol="0">
            <a:spAutoFit/>
          </a:bodyPr>
          <a:lstStyle/>
          <a:p>
            <a:pPr algn="ctr"/>
            <a:r>
              <a:rPr lang="en-US" b="1" dirty="0" smtClean="0"/>
              <a:t>DREAM Contact information</a:t>
            </a:r>
          </a:p>
          <a:p>
            <a:pPr algn="ctr"/>
            <a:r>
              <a:rPr lang="en-US" dirty="0" smtClean="0">
                <a:solidFill>
                  <a:schemeClr val="accent3"/>
                </a:solidFill>
                <a:hlinkClick r:id="rId4"/>
              </a:rPr>
              <a:t>http://www.survey.psu.edu/dream</a:t>
            </a:r>
            <a:endParaRPr lang="en-US" dirty="0" smtClean="0">
              <a:solidFill>
                <a:schemeClr val="accent3"/>
              </a:solidFill>
            </a:endParaRPr>
          </a:p>
          <a:p>
            <a:pPr algn="ctr"/>
            <a:endParaRPr lang="en-US" dirty="0">
              <a:solidFill>
                <a:schemeClr val="accent3"/>
              </a:solidFill>
            </a:endParaRPr>
          </a:p>
          <a:p>
            <a:pPr algn="ctr"/>
            <a:r>
              <a:rPr lang="en-US" dirty="0"/>
              <a:t>Joshua Smyth, Ph.D., DREAM Academic Director</a:t>
            </a:r>
          </a:p>
          <a:p>
            <a:pPr algn="ctr"/>
            <a:r>
              <a:rPr lang="en-US" dirty="0" smtClean="0"/>
              <a:t>Dena Lang, </a:t>
            </a:r>
            <a:r>
              <a:rPr lang="en-US" dirty="0"/>
              <a:t>Ph.D., </a:t>
            </a:r>
            <a:r>
              <a:rPr lang="en-US" dirty="0" smtClean="0"/>
              <a:t>DREAM Research Associate</a:t>
            </a:r>
          </a:p>
          <a:p>
            <a:pPr algn="ctr"/>
            <a:r>
              <a:rPr lang="en-US" dirty="0" smtClean="0"/>
              <a:t>E-Mail</a:t>
            </a:r>
            <a:r>
              <a:rPr lang="en-US" dirty="0"/>
              <a:t>:</a:t>
            </a:r>
            <a:r>
              <a:rPr lang="en-US" dirty="0">
                <a:solidFill>
                  <a:schemeClr val="accent3"/>
                </a:solidFill>
              </a:rPr>
              <a:t>  </a:t>
            </a:r>
            <a:r>
              <a:rPr lang="en-US" dirty="0" smtClean="0">
                <a:solidFill>
                  <a:schemeClr val="accent3"/>
                </a:solidFill>
                <a:hlinkClick r:id="rId5"/>
              </a:rPr>
              <a:t>dream@survey.psu.edu</a:t>
            </a:r>
            <a:r>
              <a:rPr lang="en-US" dirty="0" smtClean="0">
                <a:solidFill>
                  <a:schemeClr val="accent3"/>
                </a:solidFill>
              </a:rPr>
              <a:t> </a:t>
            </a:r>
            <a:endParaRPr lang="en-US" dirty="0">
              <a:solidFill>
                <a:schemeClr val="accent3"/>
              </a:solidFill>
            </a:endParaRPr>
          </a:p>
          <a:p>
            <a:endParaRPr lang="en-US" dirty="0">
              <a:solidFill>
                <a:schemeClr val="accent3"/>
              </a:solidFill>
            </a:endParaRPr>
          </a:p>
        </p:txBody>
      </p:sp>
    </p:spTree>
    <p:extLst>
      <p:ext uri="{BB962C8B-B14F-4D97-AF65-F5344CB8AC3E}">
        <p14:creationId xmlns:p14="http://schemas.microsoft.com/office/powerpoint/2010/main" val="280588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152400"/>
            <a:ext cx="9144000" cy="1295400"/>
          </a:xfrm>
        </p:spPr>
        <p:txBody>
          <a:bodyPr>
            <a:noAutofit/>
          </a:bodyPr>
          <a:lstStyle/>
          <a:p>
            <a:pPr algn="ctr"/>
            <a:r>
              <a:rPr lang="en-US" sz="4000" dirty="0" smtClean="0">
                <a:solidFill>
                  <a:srgbClr val="C00000"/>
                </a:solidFill>
              </a:rPr>
              <a:t>Social, Life, &amp; Engineering Sciences Imaging Center (SLEIC)</a:t>
            </a:r>
          </a:p>
        </p:txBody>
      </p:sp>
      <p:sp>
        <p:nvSpPr>
          <p:cNvPr id="2" name="Content Placeholder 1"/>
          <p:cNvSpPr>
            <a:spLocks noGrp="1"/>
          </p:cNvSpPr>
          <p:nvPr>
            <p:ph idx="1"/>
          </p:nvPr>
        </p:nvSpPr>
        <p:spPr>
          <a:xfrm>
            <a:off x="1524000" y="3200400"/>
            <a:ext cx="6629400" cy="838200"/>
          </a:xfrm>
        </p:spPr>
        <p:txBody>
          <a:bodyPr>
            <a:normAutofit fontScale="77500" lnSpcReduction="20000"/>
          </a:bodyPr>
          <a:lstStyle/>
          <a:p>
            <a:pPr marL="0" indent="0" algn="ctr">
              <a:buNone/>
            </a:pPr>
            <a:r>
              <a:rPr lang="en-US" sz="4400" dirty="0" smtClean="0"/>
              <a:t>What can neuroimaging do for you?</a:t>
            </a:r>
            <a:endParaRPr lang="en-US" sz="4400" dirty="0"/>
          </a:p>
        </p:txBody>
      </p:sp>
      <p:sp>
        <p:nvSpPr>
          <p:cNvPr id="3076" name="TextBox 6"/>
          <p:cNvSpPr txBox="1">
            <a:spLocks noChangeArrowheads="1"/>
          </p:cNvSpPr>
          <p:nvPr/>
        </p:nvSpPr>
        <p:spPr bwMode="auto">
          <a:xfrm>
            <a:off x="2667000" y="6396037"/>
            <a:ext cx="3962400" cy="461963"/>
          </a:xfrm>
          <a:prstGeom prst="rect">
            <a:avLst/>
          </a:prstGeom>
          <a:noFill/>
          <a:ln w="9525">
            <a:noFill/>
            <a:miter lim="800000"/>
            <a:headEnd/>
            <a:tailEnd/>
          </a:ln>
        </p:spPr>
        <p:txBody>
          <a:bodyPr>
            <a:spAutoFit/>
          </a:bodyPr>
          <a:lstStyle/>
          <a:p>
            <a:pPr algn="ctr"/>
            <a:r>
              <a:rPr lang="en-US" sz="2400" dirty="0" smtClean="0">
                <a:hlinkClick r:id="rId2"/>
              </a:rPr>
              <a:t>www.imaging.psu.edu</a:t>
            </a:r>
            <a:r>
              <a:rPr lang="en-US" sz="2400" dirty="0" smtClean="0"/>
              <a:t> </a:t>
            </a:r>
            <a:endParaRPr lang="en-US" sz="2400" dirty="0"/>
          </a:p>
        </p:txBody>
      </p:sp>
    </p:spTree>
    <p:extLst>
      <p:ext uri="{BB962C8B-B14F-4D97-AF65-F5344CB8AC3E}">
        <p14:creationId xmlns:p14="http://schemas.microsoft.com/office/powerpoint/2010/main" val="1121570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6200" y="1524000"/>
            <a:ext cx="9296400" cy="5367338"/>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pic>
        <p:nvPicPr>
          <p:cNvPr id="4098" name="Picture 6" descr="T1512.jpg"/>
          <p:cNvPicPr>
            <a:picLocks noChangeAspect="1"/>
          </p:cNvPicPr>
          <p:nvPr/>
        </p:nvPicPr>
        <p:blipFill>
          <a:blip r:embed="rId3" cstate="print"/>
          <a:srcRect/>
          <a:stretch>
            <a:fillRect/>
          </a:stretch>
        </p:blipFill>
        <p:spPr bwMode="auto">
          <a:xfrm>
            <a:off x="6636488" y="1828800"/>
            <a:ext cx="2964712" cy="2964712"/>
          </a:xfrm>
          <a:prstGeom prst="rect">
            <a:avLst/>
          </a:prstGeom>
          <a:noFill/>
          <a:ln w="9525">
            <a:noFill/>
            <a:miter lim="800000"/>
            <a:headEnd/>
            <a:tailEnd/>
          </a:ln>
        </p:spPr>
      </p:pic>
      <p:sp>
        <p:nvSpPr>
          <p:cNvPr id="4099" name="Title 1"/>
          <p:cNvSpPr>
            <a:spLocks noGrp="1"/>
          </p:cNvSpPr>
          <p:nvPr>
            <p:ph type="title"/>
          </p:nvPr>
        </p:nvSpPr>
        <p:spPr>
          <a:xfrm>
            <a:off x="0" y="-1"/>
            <a:ext cx="9144000" cy="1447801"/>
          </a:xfrm>
        </p:spPr>
        <p:txBody>
          <a:bodyPr/>
          <a:lstStyle/>
          <a:p>
            <a:pPr algn="ctr"/>
            <a:r>
              <a:rPr lang="en-US" sz="4000" dirty="0" smtClean="0">
                <a:solidFill>
                  <a:srgbClr val="C00000"/>
                </a:solidFill>
              </a:rPr>
              <a:t>SLEIC 3T MRI Facility</a:t>
            </a:r>
            <a:r>
              <a:rPr lang="en-US" sz="3200" dirty="0" smtClean="0">
                <a:solidFill>
                  <a:srgbClr val="C00000"/>
                </a:solidFill>
              </a:rPr>
              <a:t/>
            </a:r>
            <a:br>
              <a:rPr lang="en-US" sz="3200" dirty="0" smtClean="0">
                <a:solidFill>
                  <a:srgbClr val="C00000"/>
                </a:solidFill>
              </a:rPr>
            </a:br>
            <a:r>
              <a:rPr lang="en-US" sz="2800" dirty="0" smtClean="0">
                <a:solidFill>
                  <a:srgbClr val="C00000"/>
                </a:solidFill>
              </a:rPr>
              <a:t>Michele Diaz, Director</a:t>
            </a:r>
          </a:p>
        </p:txBody>
      </p:sp>
      <p:pic>
        <p:nvPicPr>
          <p:cNvPr id="4101" name="Picture 5" descr="ASE1_PILT0019.MR.KNEE_ROUTINE.6.21.2009.04.06.08.49.55.531250.7248445.BMP"/>
          <p:cNvPicPr>
            <a:picLocks noChangeAspect="1"/>
          </p:cNvPicPr>
          <p:nvPr/>
        </p:nvPicPr>
        <p:blipFill>
          <a:blip r:embed="rId4" cstate="print"/>
          <a:srcRect/>
          <a:stretch>
            <a:fillRect/>
          </a:stretch>
        </p:blipFill>
        <p:spPr bwMode="auto">
          <a:xfrm>
            <a:off x="3549447" y="5659179"/>
            <a:ext cx="1198821" cy="1198821"/>
          </a:xfrm>
          <a:prstGeom prst="rect">
            <a:avLst/>
          </a:prstGeom>
          <a:noFill/>
          <a:ln w="9525">
            <a:noFill/>
            <a:miter lim="800000"/>
            <a:headEnd/>
            <a:tailEnd/>
          </a:ln>
        </p:spPr>
      </p:pic>
      <p:pic>
        <p:nvPicPr>
          <p:cNvPr id="4102" name="Picture 3" descr="ASE1_PILT0014.MR.ANKLE_CLINICAL_LIBRARIES.4.10.2009.04.06.08.48.36.453125.7045321.BMP"/>
          <p:cNvPicPr>
            <a:picLocks noChangeAspect="1"/>
          </p:cNvPicPr>
          <p:nvPr/>
        </p:nvPicPr>
        <p:blipFill>
          <a:blip r:embed="rId5" cstate="print"/>
          <a:srcRect/>
          <a:stretch>
            <a:fillRect/>
          </a:stretch>
        </p:blipFill>
        <p:spPr bwMode="auto">
          <a:xfrm>
            <a:off x="4804144" y="5735379"/>
            <a:ext cx="1295400" cy="1198821"/>
          </a:xfrm>
          <a:prstGeom prst="rect">
            <a:avLst/>
          </a:prstGeom>
          <a:noFill/>
          <a:ln w="9525">
            <a:noFill/>
            <a:miter lim="800000"/>
            <a:headEnd/>
            <a:tailEnd/>
          </a:ln>
        </p:spPr>
      </p:pic>
      <p:pic>
        <p:nvPicPr>
          <p:cNvPr id="4103" name="Picture 4" descr="ASE1,-PILT0012_20090407085302"/>
          <p:cNvPicPr>
            <a:picLocks noChangeAspect="1" noChangeArrowheads="1"/>
          </p:cNvPicPr>
          <p:nvPr/>
        </p:nvPicPr>
        <p:blipFill>
          <a:blip r:embed="rId6" cstate="print"/>
          <a:srcRect/>
          <a:stretch>
            <a:fillRect/>
          </a:stretch>
        </p:blipFill>
        <p:spPr bwMode="auto">
          <a:xfrm>
            <a:off x="0" y="1844029"/>
            <a:ext cx="2614317" cy="2614317"/>
          </a:xfrm>
          <a:prstGeom prst="rect">
            <a:avLst/>
          </a:prstGeom>
          <a:noFill/>
          <a:ln w="9525">
            <a:noFill/>
            <a:miter lim="800000"/>
            <a:headEnd/>
            <a:tailEnd/>
          </a:ln>
        </p:spPr>
      </p:pic>
      <p:pic>
        <p:nvPicPr>
          <p:cNvPr id="4104" name="Picture 5" descr="JPG_3"/>
          <p:cNvPicPr>
            <a:picLocks noChangeAspect="1" noChangeArrowheads="1"/>
          </p:cNvPicPr>
          <p:nvPr/>
        </p:nvPicPr>
        <p:blipFill>
          <a:blip r:embed="rId7" cstate="print"/>
          <a:srcRect/>
          <a:stretch>
            <a:fillRect/>
          </a:stretch>
        </p:blipFill>
        <p:spPr bwMode="auto">
          <a:xfrm>
            <a:off x="13026" y="4458346"/>
            <a:ext cx="2601291" cy="1794409"/>
          </a:xfrm>
          <a:prstGeom prst="rect">
            <a:avLst/>
          </a:prstGeom>
          <a:noFill/>
          <a:ln w="9525">
            <a:noFill/>
            <a:miter lim="800000"/>
            <a:headEnd/>
            <a:tailEnd/>
          </a:ln>
        </p:spPr>
      </p:pic>
      <p:pic>
        <p:nvPicPr>
          <p:cNvPr id="4105" name="Picture 2" descr="C:\Documents and Settings\Anna\My Documents\SLEIC_stuff\Images\Abdomen\ASE1_PILT0009.MR.ABDOMEN_GENERAL.6.1.2009.04.06.08.30.01.890625.6180536.BMP"/>
          <p:cNvPicPr>
            <a:picLocks noChangeAspect="1" noChangeArrowheads="1"/>
          </p:cNvPicPr>
          <p:nvPr/>
        </p:nvPicPr>
        <p:blipFill>
          <a:blip r:embed="rId8" cstate="print"/>
          <a:srcRect/>
          <a:stretch>
            <a:fillRect/>
          </a:stretch>
        </p:blipFill>
        <p:spPr bwMode="auto">
          <a:xfrm>
            <a:off x="4807688" y="1892940"/>
            <a:ext cx="1288312" cy="981968"/>
          </a:xfrm>
          <a:prstGeom prst="rect">
            <a:avLst/>
          </a:prstGeom>
          <a:noFill/>
          <a:ln w="9525">
            <a:noFill/>
            <a:miter lim="800000"/>
            <a:headEnd/>
            <a:tailEnd/>
          </a:ln>
        </p:spPr>
      </p:pic>
      <p:pic>
        <p:nvPicPr>
          <p:cNvPr id="4106" name="Picture 2" descr="ASE1_PILT0009.MR.ABDOMEN_GENERAL.2.2.2009.04.06.08.30.01.890625.6174015.BMP"/>
          <p:cNvPicPr>
            <a:picLocks noChangeAspect="1"/>
          </p:cNvPicPr>
          <p:nvPr/>
        </p:nvPicPr>
        <p:blipFill>
          <a:blip r:embed="rId9" cstate="print"/>
          <a:srcRect/>
          <a:stretch>
            <a:fillRect/>
          </a:stretch>
        </p:blipFill>
        <p:spPr bwMode="auto">
          <a:xfrm>
            <a:off x="3526557" y="1892940"/>
            <a:ext cx="1244600" cy="1001274"/>
          </a:xfrm>
          <a:prstGeom prst="rect">
            <a:avLst/>
          </a:prstGeom>
          <a:noFill/>
          <a:ln w="9525">
            <a:noFill/>
            <a:miter lim="800000"/>
            <a:headEnd/>
            <a:tailEnd/>
          </a:ln>
        </p:spPr>
      </p:pic>
      <p:pic>
        <p:nvPicPr>
          <p:cNvPr id="3" name="Picture 2" descr="Diaz2014.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56096" y="4800599"/>
            <a:ext cx="2264104" cy="1989667"/>
          </a:xfrm>
          <a:prstGeom prst="rect">
            <a:avLst/>
          </a:prstGeom>
        </p:spPr>
      </p:pic>
      <p:pic>
        <p:nvPicPr>
          <p:cNvPr id="4108" name="Picture 14" descr="C:\Documents and Settings\Anna\My Documents\SLEIC_stuff\Websites\images\Nittany_Lion\lion_3T.jpg"/>
          <p:cNvPicPr>
            <a:picLocks noChangeAspect="1" noChangeArrowheads="1"/>
          </p:cNvPicPr>
          <p:nvPr/>
        </p:nvPicPr>
        <p:blipFill>
          <a:blip r:embed="rId11" cstate="print"/>
          <a:srcRect/>
          <a:stretch>
            <a:fillRect/>
          </a:stretch>
        </p:blipFill>
        <p:spPr bwMode="auto">
          <a:xfrm>
            <a:off x="2614317" y="2944739"/>
            <a:ext cx="4393018" cy="2940766"/>
          </a:xfrm>
          <a:prstGeom prst="rect">
            <a:avLst/>
          </a:prstGeom>
          <a:noFill/>
          <a:ln w="9525">
            <a:noFill/>
            <a:miter lim="800000"/>
            <a:headEnd/>
            <a:tailEnd/>
          </a:ln>
        </p:spPr>
      </p:pic>
    </p:spTree>
    <p:extLst>
      <p:ext uri="{BB962C8B-B14F-4D97-AF65-F5344CB8AC3E}">
        <p14:creationId xmlns:p14="http://schemas.microsoft.com/office/powerpoint/2010/main" val="1315111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normAutofit/>
          </a:bodyPr>
          <a:lstStyle/>
          <a:p>
            <a:pPr algn="ctr"/>
            <a:r>
              <a:rPr lang="en-US" dirty="0" smtClean="0">
                <a:solidFill>
                  <a:srgbClr val="C00000"/>
                </a:solidFill>
              </a:rPr>
              <a:t>SLEIC 3T MRI Facility</a:t>
            </a:r>
            <a:endParaRPr lang="en-US" dirty="0"/>
          </a:p>
        </p:txBody>
      </p:sp>
      <p:pic>
        <p:nvPicPr>
          <p:cNvPr id="4" name="Picture 3" descr="Dennis_2014_true_false_memory_Y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905000"/>
            <a:ext cx="5499100" cy="2117720"/>
          </a:xfrm>
          <a:prstGeom prst="rect">
            <a:avLst/>
          </a:prstGeom>
        </p:spPr>
      </p:pic>
      <p:sp>
        <p:nvSpPr>
          <p:cNvPr id="5" name="TextBox 4"/>
          <p:cNvSpPr txBox="1"/>
          <p:nvPr/>
        </p:nvSpPr>
        <p:spPr>
          <a:xfrm>
            <a:off x="609078" y="2502195"/>
            <a:ext cx="2712552" cy="923330"/>
          </a:xfrm>
          <a:prstGeom prst="rect">
            <a:avLst/>
          </a:prstGeom>
          <a:noFill/>
        </p:spPr>
        <p:txBody>
          <a:bodyPr wrap="none" rtlCol="0">
            <a:spAutoFit/>
          </a:bodyPr>
          <a:lstStyle/>
          <a:p>
            <a:r>
              <a:rPr lang="en-US" dirty="0" smtClean="0"/>
              <a:t>True and False Memories</a:t>
            </a:r>
          </a:p>
          <a:p>
            <a:r>
              <a:rPr lang="en-US" dirty="0" smtClean="0"/>
              <a:t>in younger adults, </a:t>
            </a:r>
          </a:p>
          <a:p>
            <a:r>
              <a:rPr lang="en-US" dirty="0" smtClean="0"/>
              <a:t>Dennis et al., 2014</a:t>
            </a:r>
            <a:endParaRPr lang="en-US" dirty="0"/>
          </a:p>
        </p:txBody>
      </p:sp>
      <p:pic>
        <p:nvPicPr>
          <p:cNvPr id="6" name="Picture 5" descr="Hillary_20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082" y="4191000"/>
            <a:ext cx="2939236" cy="2023736"/>
          </a:xfrm>
          <a:prstGeom prst="rect">
            <a:avLst/>
          </a:prstGeom>
        </p:spPr>
      </p:pic>
      <p:sp>
        <p:nvSpPr>
          <p:cNvPr id="7" name="TextBox 6"/>
          <p:cNvSpPr txBox="1"/>
          <p:nvPr/>
        </p:nvSpPr>
        <p:spPr>
          <a:xfrm>
            <a:off x="609600" y="6135469"/>
            <a:ext cx="3886200" cy="646331"/>
          </a:xfrm>
          <a:prstGeom prst="rect">
            <a:avLst/>
          </a:prstGeom>
          <a:noFill/>
        </p:spPr>
        <p:txBody>
          <a:bodyPr wrap="square" rtlCol="0">
            <a:spAutoFit/>
          </a:bodyPr>
          <a:lstStyle/>
          <a:p>
            <a:r>
              <a:rPr lang="en-US" dirty="0" smtClean="0"/>
              <a:t>Effects of TBI on functional brain networks, Hillary et al., 2014</a:t>
            </a:r>
            <a:endParaRPr lang="en-US" dirty="0"/>
          </a:p>
        </p:txBody>
      </p:sp>
      <p:sp>
        <p:nvSpPr>
          <p:cNvPr id="8" name="TextBox 7"/>
          <p:cNvSpPr txBox="1"/>
          <p:nvPr/>
        </p:nvSpPr>
        <p:spPr>
          <a:xfrm>
            <a:off x="4800600" y="5934670"/>
            <a:ext cx="4038600" cy="923330"/>
          </a:xfrm>
          <a:prstGeom prst="rect">
            <a:avLst/>
          </a:prstGeom>
          <a:noFill/>
        </p:spPr>
        <p:txBody>
          <a:bodyPr wrap="square" rtlCol="0">
            <a:spAutoFit/>
          </a:bodyPr>
          <a:lstStyle/>
          <a:p>
            <a:r>
              <a:rPr lang="en-US" dirty="0" smtClean="0"/>
              <a:t>Relationship between white matter and word finding failures </a:t>
            </a:r>
          </a:p>
          <a:p>
            <a:r>
              <a:rPr lang="en-US" dirty="0"/>
              <a:t>i</a:t>
            </a:r>
            <a:r>
              <a:rPr lang="en-US" dirty="0" smtClean="0"/>
              <a:t>n older adults, </a:t>
            </a:r>
            <a:r>
              <a:rPr lang="en-US" dirty="0" err="1" smtClean="0"/>
              <a:t>Stamatakis</a:t>
            </a:r>
            <a:r>
              <a:rPr lang="en-US" dirty="0" smtClean="0"/>
              <a:t> et al., 201</a:t>
            </a:r>
            <a:r>
              <a:rPr lang="en-US" sz="1400" dirty="0" smtClean="0"/>
              <a:t>1</a:t>
            </a:r>
            <a:endParaRPr lang="en-US" sz="1400" dirty="0"/>
          </a:p>
        </p:txBody>
      </p:sp>
      <p:pic>
        <p:nvPicPr>
          <p:cNvPr id="9" name="Picture 8" descr="Stamatakis_201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8033" y="4267200"/>
            <a:ext cx="3693367" cy="1652740"/>
          </a:xfrm>
          <a:prstGeom prst="rect">
            <a:avLst/>
          </a:prstGeom>
        </p:spPr>
      </p:pic>
    </p:spTree>
    <p:extLst>
      <p:ext uri="{BB962C8B-B14F-4D97-AF65-F5344CB8AC3E}">
        <p14:creationId xmlns:p14="http://schemas.microsoft.com/office/powerpoint/2010/main" val="3427005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431925"/>
          </a:xfrm>
        </p:spPr>
        <p:txBody>
          <a:bodyPr>
            <a:normAutofit/>
          </a:bodyPr>
          <a:lstStyle/>
          <a:p>
            <a:pPr algn="ctr"/>
            <a:r>
              <a:rPr lang="en-US" dirty="0" smtClean="0">
                <a:solidFill>
                  <a:srgbClr val="C00000"/>
                </a:solidFill>
              </a:rPr>
              <a:t>Typical </a:t>
            </a:r>
            <a:r>
              <a:rPr lang="en-US" dirty="0" err="1" smtClean="0">
                <a:solidFill>
                  <a:srgbClr val="C00000"/>
                </a:solidFill>
              </a:rPr>
              <a:t>fMRI</a:t>
            </a:r>
            <a:r>
              <a:rPr lang="en-US" dirty="0" smtClean="0">
                <a:solidFill>
                  <a:srgbClr val="C00000"/>
                </a:solidFill>
              </a:rPr>
              <a:t> Setup</a:t>
            </a:r>
          </a:p>
        </p:txBody>
      </p:sp>
      <p:pic>
        <p:nvPicPr>
          <p:cNvPr id="3" name="Content Placeholder 2" descr="ParticipantSetup.png"/>
          <p:cNvPicPr>
            <a:picLocks noGrp="1" noChangeAspect="1"/>
          </p:cNvPicPr>
          <p:nvPr>
            <p:ph idx="1"/>
          </p:nvPr>
        </p:nvPicPr>
        <p:blipFill>
          <a:blip r:embed="rId2">
            <a:extLst>
              <a:ext uri="{28A0092B-C50C-407E-A947-70E740481C1C}">
                <a14:useLocalDpi xmlns:a14="http://schemas.microsoft.com/office/drawing/2010/main" val="0"/>
              </a:ext>
            </a:extLst>
          </a:blip>
          <a:srcRect t="4861" b="4861"/>
          <a:stretch>
            <a:fillRect/>
          </a:stretch>
        </p:blipFill>
        <p:spPr/>
      </p:pic>
    </p:spTree>
    <p:extLst>
      <p:ext uri="{BB962C8B-B14F-4D97-AF65-F5344CB8AC3E}">
        <p14:creationId xmlns:p14="http://schemas.microsoft.com/office/powerpoint/2010/main" val="3058615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52400"/>
            <a:ext cx="9144000" cy="1139825"/>
          </a:xfrm>
          <a:noFill/>
        </p:spPr>
        <p:txBody>
          <a:bodyPr>
            <a:normAutofit/>
          </a:bodyPr>
          <a:lstStyle/>
          <a:p>
            <a:pPr algn="ctr"/>
            <a:r>
              <a:rPr lang="en-US" dirty="0" smtClean="0">
                <a:solidFill>
                  <a:srgbClr val="C00000"/>
                </a:solidFill>
                <a:ea typeface="ＭＳ Ｐゴシック" pitchFamily="-107" charset="-128"/>
              </a:rPr>
              <a:t>SLEIC’s </a:t>
            </a:r>
            <a:r>
              <a:rPr lang="en-US" dirty="0" err="1" smtClean="0">
                <a:solidFill>
                  <a:srgbClr val="C00000"/>
                </a:solidFill>
                <a:ea typeface="ＭＳ Ｐゴシック" pitchFamily="-107" charset="-128"/>
              </a:rPr>
              <a:t>fMRI</a:t>
            </a:r>
            <a:r>
              <a:rPr lang="en-US" dirty="0" smtClean="0">
                <a:solidFill>
                  <a:srgbClr val="C00000"/>
                </a:solidFill>
                <a:ea typeface="ＭＳ Ｐゴシック" pitchFamily="-107" charset="-128"/>
              </a:rPr>
              <a:t> Equipment</a:t>
            </a:r>
          </a:p>
        </p:txBody>
      </p:sp>
      <p:sp>
        <p:nvSpPr>
          <p:cNvPr id="6147" name="Rectangle 3"/>
          <p:cNvSpPr>
            <a:spLocks noGrp="1" noChangeArrowheads="1"/>
          </p:cNvSpPr>
          <p:nvPr>
            <p:ph type="body" sz="half" idx="1"/>
          </p:nvPr>
        </p:nvSpPr>
        <p:spPr>
          <a:xfrm>
            <a:off x="-152400" y="1828800"/>
            <a:ext cx="8153400" cy="4876800"/>
          </a:xfrm>
          <a:noFill/>
        </p:spPr>
        <p:txBody>
          <a:bodyPr>
            <a:normAutofit/>
          </a:bodyPr>
          <a:lstStyle/>
          <a:p>
            <a:pPr>
              <a:lnSpc>
                <a:spcPct val="90000"/>
              </a:lnSpc>
            </a:pPr>
            <a:r>
              <a:rPr lang="en-US" sz="2400" dirty="0" smtClean="0">
                <a:ea typeface="ＭＳ Ｐゴシック" pitchFamily="-107" charset="-128"/>
              </a:rPr>
              <a:t>Stimulus Presentation Options:</a:t>
            </a:r>
          </a:p>
          <a:p>
            <a:pPr lvl="1">
              <a:lnSpc>
                <a:spcPct val="90000"/>
              </a:lnSpc>
            </a:pPr>
            <a:r>
              <a:rPr lang="en-US" sz="2000" dirty="0" smtClean="0">
                <a:ea typeface="ＭＳ Ｐゴシック" pitchFamily="-107" charset="-128"/>
              </a:rPr>
              <a:t>Back-projection </a:t>
            </a:r>
          </a:p>
          <a:p>
            <a:pPr lvl="1">
              <a:lnSpc>
                <a:spcPct val="90000"/>
              </a:lnSpc>
            </a:pPr>
            <a:r>
              <a:rPr lang="en-US" sz="2000" dirty="0" smtClean="0">
                <a:ea typeface="ＭＳ Ｐゴシック" pitchFamily="-107" charset="-128"/>
              </a:rPr>
              <a:t>Goggles with stereo display</a:t>
            </a:r>
          </a:p>
          <a:p>
            <a:pPr lvl="1">
              <a:lnSpc>
                <a:spcPct val="90000"/>
              </a:lnSpc>
            </a:pPr>
            <a:r>
              <a:rPr lang="en-US" sz="2000" dirty="0" smtClean="0">
                <a:ea typeface="ＭＳ Ｐゴシック" pitchFamily="-107" charset="-128"/>
              </a:rPr>
              <a:t>Headphones</a:t>
            </a:r>
          </a:p>
          <a:p>
            <a:pPr lvl="1">
              <a:lnSpc>
                <a:spcPct val="90000"/>
              </a:lnSpc>
            </a:pPr>
            <a:r>
              <a:rPr lang="en-US" sz="2000" dirty="0" err="1" smtClean="0">
                <a:ea typeface="ＭＳ Ｐゴシック" pitchFamily="-107" charset="-128"/>
              </a:rPr>
              <a:t>Olfactometer</a:t>
            </a:r>
            <a:endParaRPr lang="en-US" sz="2000" dirty="0" smtClean="0">
              <a:ea typeface="ＭＳ Ｐゴシック" pitchFamily="-107" charset="-128"/>
            </a:endParaRPr>
          </a:p>
          <a:p>
            <a:pPr>
              <a:lnSpc>
                <a:spcPct val="90000"/>
              </a:lnSpc>
            </a:pPr>
            <a:r>
              <a:rPr lang="en-US" sz="2400" dirty="0" smtClean="0">
                <a:ea typeface="ＭＳ Ｐゴシック" pitchFamily="-107" charset="-128"/>
              </a:rPr>
              <a:t>Response options</a:t>
            </a:r>
          </a:p>
          <a:p>
            <a:pPr lvl="1">
              <a:lnSpc>
                <a:spcPct val="90000"/>
              </a:lnSpc>
            </a:pPr>
            <a:r>
              <a:rPr lang="en-US" sz="2000" dirty="0" smtClean="0">
                <a:ea typeface="ＭＳ Ｐゴシック" pitchFamily="-107" charset="-128"/>
              </a:rPr>
              <a:t>Response grips</a:t>
            </a:r>
          </a:p>
          <a:p>
            <a:pPr lvl="1">
              <a:lnSpc>
                <a:spcPct val="90000"/>
              </a:lnSpc>
            </a:pPr>
            <a:r>
              <a:rPr lang="en-US" sz="2000" dirty="0" smtClean="0">
                <a:ea typeface="ＭＳ Ｐゴシック" pitchFamily="-107" charset="-128"/>
              </a:rPr>
              <a:t>8 button response boxes</a:t>
            </a:r>
          </a:p>
          <a:p>
            <a:pPr lvl="1">
              <a:lnSpc>
                <a:spcPct val="90000"/>
              </a:lnSpc>
            </a:pPr>
            <a:r>
              <a:rPr lang="en-US" sz="2000" dirty="0" smtClean="0">
                <a:ea typeface="ＭＳ Ｐゴシック" pitchFamily="-107" charset="-128"/>
              </a:rPr>
              <a:t>Joystick</a:t>
            </a:r>
          </a:p>
          <a:p>
            <a:pPr>
              <a:lnSpc>
                <a:spcPct val="90000"/>
              </a:lnSpc>
            </a:pPr>
            <a:r>
              <a:rPr lang="en-US" sz="2400" dirty="0" smtClean="0">
                <a:ea typeface="ＭＳ Ｐゴシック" pitchFamily="-107" charset="-128"/>
              </a:rPr>
              <a:t>Eye tracking</a:t>
            </a:r>
          </a:p>
          <a:p>
            <a:pPr>
              <a:lnSpc>
                <a:spcPct val="90000"/>
              </a:lnSpc>
            </a:pPr>
            <a:r>
              <a:rPr lang="en-US" sz="2400" dirty="0" smtClean="0">
                <a:ea typeface="ＭＳ Ｐゴシック" pitchFamily="-107" charset="-128"/>
              </a:rPr>
              <a:t>Physiological Recordings</a:t>
            </a:r>
          </a:p>
          <a:p>
            <a:pPr marL="742950" lvl="2" indent="-342900">
              <a:lnSpc>
                <a:spcPct val="90000"/>
              </a:lnSpc>
            </a:pPr>
            <a:r>
              <a:rPr lang="en-US" sz="2000" dirty="0" smtClean="0">
                <a:ea typeface="ＭＳ Ｐゴシック" pitchFamily="-107" charset="-128"/>
              </a:rPr>
              <a:t>ECG, Pulse Oxygen, breathing</a:t>
            </a:r>
            <a:endParaRPr lang="en-US" sz="2400" dirty="0" smtClean="0">
              <a:solidFill>
                <a:srgbClr val="FFFF00"/>
              </a:solidFill>
              <a:ea typeface="ＭＳ Ｐゴシック" pitchFamily="-107" charset="-128"/>
            </a:endParaRPr>
          </a:p>
          <a:p>
            <a:pPr lvl="1">
              <a:lnSpc>
                <a:spcPct val="90000"/>
              </a:lnSpc>
              <a:buFontTx/>
              <a:buNone/>
            </a:pPr>
            <a:endParaRPr lang="en-US" sz="2000" dirty="0" smtClean="0">
              <a:solidFill>
                <a:srgbClr val="FFFF00"/>
              </a:solidFill>
              <a:ea typeface="ＭＳ Ｐゴシック" pitchFamily="-107" charset="-128"/>
            </a:endParaRPr>
          </a:p>
          <a:p>
            <a:pPr lvl="1">
              <a:lnSpc>
                <a:spcPct val="90000"/>
              </a:lnSpc>
              <a:buFontTx/>
              <a:buNone/>
            </a:pPr>
            <a:endParaRPr lang="en-US" sz="2000" dirty="0" smtClean="0">
              <a:ea typeface="ＭＳ Ｐゴシック" pitchFamily="-107" charset="-128"/>
            </a:endParaRPr>
          </a:p>
          <a:p>
            <a:pPr>
              <a:lnSpc>
                <a:spcPct val="90000"/>
              </a:lnSpc>
            </a:pPr>
            <a:endParaRPr lang="en-US" sz="2400" dirty="0" smtClean="0">
              <a:ea typeface="ＭＳ Ｐゴシック" pitchFamily="-107" charset="-128"/>
            </a:endParaRPr>
          </a:p>
        </p:txBody>
      </p:sp>
      <p:pic>
        <p:nvPicPr>
          <p:cNvPr id="6148" name="Picture 4" descr="projector_pic"/>
          <p:cNvPicPr>
            <a:picLocks noGrp="1" noChangeAspect="1" noChangeArrowheads="1"/>
          </p:cNvPicPr>
          <p:nvPr>
            <p:ph sz="quarter" idx="2"/>
          </p:nvPr>
        </p:nvPicPr>
        <p:blipFill>
          <a:blip r:embed="rId2" cstate="print"/>
          <a:srcRect/>
          <a:stretch>
            <a:fillRect/>
          </a:stretch>
        </p:blipFill>
        <p:spPr>
          <a:xfrm>
            <a:off x="4876800" y="1905000"/>
            <a:ext cx="1528763" cy="915988"/>
          </a:xfrm>
        </p:spPr>
      </p:pic>
      <p:pic>
        <p:nvPicPr>
          <p:cNvPr id="6156" name="Picture 5" descr="response_grip_pic"/>
          <p:cNvPicPr>
            <a:picLocks noGrp="1" noChangeAspect="1" noChangeArrowheads="1"/>
          </p:cNvPicPr>
          <p:nvPr>
            <p:ph sz="quarter" idx="3"/>
          </p:nvPr>
        </p:nvPicPr>
        <p:blipFill>
          <a:blip r:embed="rId3" cstate="print"/>
          <a:srcRect/>
          <a:stretch>
            <a:fillRect/>
          </a:stretch>
        </p:blipFill>
        <p:spPr>
          <a:xfrm>
            <a:off x="7543800" y="4170362"/>
            <a:ext cx="1371600" cy="1087438"/>
          </a:xfrm>
        </p:spPr>
      </p:pic>
      <p:pic>
        <p:nvPicPr>
          <p:cNvPr id="6149" name="Picture 6" descr="fORP_butonboxes"/>
          <p:cNvPicPr>
            <a:picLocks noChangeAspect="1" noChangeArrowheads="1"/>
          </p:cNvPicPr>
          <p:nvPr/>
        </p:nvPicPr>
        <p:blipFill>
          <a:blip r:embed="rId4" cstate="print"/>
          <a:srcRect/>
          <a:stretch>
            <a:fillRect/>
          </a:stretch>
        </p:blipFill>
        <p:spPr bwMode="auto">
          <a:xfrm>
            <a:off x="4572000" y="4170362"/>
            <a:ext cx="1089025" cy="1003300"/>
          </a:xfrm>
          <a:prstGeom prst="rect">
            <a:avLst/>
          </a:prstGeom>
          <a:noFill/>
          <a:ln w="9525">
            <a:noFill/>
            <a:miter lim="800000"/>
            <a:headEnd/>
            <a:tailEnd/>
          </a:ln>
        </p:spPr>
      </p:pic>
      <p:pic>
        <p:nvPicPr>
          <p:cNvPr id="6151" name="Picture 8" descr="joystick-finger.jpg"/>
          <p:cNvPicPr>
            <a:picLocks noChangeAspect="1" noChangeArrowheads="1"/>
          </p:cNvPicPr>
          <p:nvPr/>
        </p:nvPicPr>
        <p:blipFill>
          <a:blip r:embed="rId5" r:link="rId6" cstate="print"/>
          <a:srcRect/>
          <a:stretch>
            <a:fillRect/>
          </a:stretch>
        </p:blipFill>
        <p:spPr bwMode="auto">
          <a:xfrm>
            <a:off x="5791200" y="4170362"/>
            <a:ext cx="1608138" cy="1068388"/>
          </a:xfrm>
          <a:prstGeom prst="rect">
            <a:avLst/>
          </a:prstGeom>
          <a:noFill/>
          <a:ln w="9525">
            <a:noFill/>
            <a:miter lim="800000"/>
            <a:headEnd/>
            <a:tailEnd/>
          </a:ln>
        </p:spPr>
      </p:pic>
      <p:sp>
        <p:nvSpPr>
          <p:cNvPr id="6152" name="Rectangle 11"/>
          <p:cNvSpPr>
            <a:spLocks noChangeArrowheads="1"/>
          </p:cNvSpPr>
          <p:nvPr/>
        </p:nvSpPr>
        <p:spPr bwMode="auto">
          <a:xfrm>
            <a:off x="0" y="2000250"/>
            <a:ext cx="9144000" cy="0"/>
          </a:xfrm>
          <a:prstGeom prst="rect">
            <a:avLst/>
          </a:prstGeom>
          <a:noFill/>
          <a:ln w="9525">
            <a:noFill/>
            <a:miter lim="800000"/>
            <a:headEnd/>
            <a:tailEnd/>
          </a:ln>
        </p:spPr>
        <p:txBody>
          <a:bodyPr wrap="none" anchor="ctr">
            <a:spAutoFit/>
          </a:bodyPr>
          <a:lstStyle/>
          <a:p>
            <a:endParaRPr lang="en-US"/>
          </a:p>
        </p:txBody>
      </p:sp>
      <p:sp>
        <p:nvSpPr>
          <p:cNvPr id="6153" name="Rectangle 12"/>
          <p:cNvSpPr>
            <a:spLocks noChangeArrowheads="1"/>
          </p:cNvSpPr>
          <p:nvPr/>
        </p:nvSpPr>
        <p:spPr bwMode="auto">
          <a:xfrm>
            <a:off x="0" y="2000250"/>
            <a:ext cx="9144000" cy="0"/>
          </a:xfrm>
          <a:prstGeom prst="rect">
            <a:avLst/>
          </a:prstGeom>
          <a:noFill/>
          <a:ln w="9525">
            <a:noFill/>
            <a:miter lim="800000"/>
            <a:headEnd/>
            <a:tailEnd/>
          </a:ln>
        </p:spPr>
        <p:txBody>
          <a:bodyPr wrap="none" anchor="ctr">
            <a:spAutoFit/>
          </a:bodyPr>
          <a:lstStyle/>
          <a:p>
            <a:endParaRPr lang="en-US"/>
          </a:p>
        </p:txBody>
      </p:sp>
      <p:sp>
        <p:nvSpPr>
          <p:cNvPr id="6154" name="Rectangle 13"/>
          <p:cNvSpPr>
            <a:spLocks noChangeArrowheads="1"/>
          </p:cNvSpPr>
          <p:nvPr/>
        </p:nvSpPr>
        <p:spPr bwMode="auto">
          <a:xfrm>
            <a:off x="0" y="2000250"/>
            <a:ext cx="9144000" cy="0"/>
          </a:xfrm>
          <a:prstGeom prst="rect">
            <a:avLst/>
          </a:prstGeom>
          <a:noFill/>
          <a:ln w="9525">
            <a:noFill/>
            <a:miter lim="800000"/>
            <a:headEnd/>
            <a:tailEnd/>
          </a:ln>
        </p:spPr>
        <p:txBody>
          <a:bodyPr wrap="none" anchor="ctr">
            <a:spAutoFit/>
          </a:bodyPr>
          <a:lstStyle/>
          <a:p>
            <a:endParaRPr lang="en-US"/>
          </a:p>
        </p:txBody>
      </p:sp>
      <p:pic>
        <p:nvPicPr>
          <p:cNvPr id="6155" name="Picture 12" descr="C:\Documents and Settings\Anna\My Documents\SLEIC_stuff\workshops_talks\SSRI\olfactometer.tif"/>
          <p:cNvPicPr>
            <a:picLocks noChangeAspect="1" noChangeArrowheads="1"/>
          </p:cNvPicPr>
          <p:nvPr/>
        </p:nvPicPr>
        <p:blipFill>
          <a:blip r:embed="rId7" cstate="print"/>
          <a:srcRect/>
          <a:stretch>
            <a:fillRect/>
          </a:stretch>
        </p:blipFill>
        <p:spPr bwMode="auto">
          <a:xfrm>
            <a:off x="4724400" y="2859722"/>
            <a:ext cx="1752600" cy="1102678"/>
          </a:xfrm>
          <a:prstGeom prst="rect">
            <a:avLst/>
          </a:prstGeom>
          <a:noFill/>
          <a:ln w="9525">
            <a:noFill/>
            <a:miter lim="800000"/>
            <a:headEnd/>
            <a:tailEnd/>
          </a:ln>
        </p:spPr>
      </p:pic>
      <p:pic>
        <p:nvPicPr>
          <p:cNvPr id="6157" name="Picture 15" descr="C:\Users\aengels.IMAGING\Documents\SLEIC_stuff\Websites\images\Equipment\ResTech_VisuaStim.jpg"/>
          <p:cNvPicPr>
            <a:picLocks noChangeAspect="1" noChangeArrowheads="1"/>
          </p:cNvPicPr>
          <p:nvPr/>
        </p:nvPicPr>
        <p:blipFill>
          <a:blip r:embed="rId8" cstate="print"/>
          <a:srcRect/>
          <a:stretch>
            <a:fillRect/>
          </a:stretch>
        </p:blipFill>
        <p:spPr bwMode="auto">
          <a:xfrm>
            <a:off x="6553200" y="1676400"/>
            <a:ext cx="1981200" cy="1403350"/>
          </a:xfrm>
          <a:prstGeom prst="rect">
            <a:avLst/>
          </a:prstGeom>
          <a:noFill/>
          <a:ln w="9525">
            <a:noFill/>
            <a:miter lim="800000"/>
            <a:headEnd/>
            <a:tailEnd/>
          </a:ln>
        </p:spPr>
      </p:pic>
      <p:pic>
        <p:nvPicPr>
          <p:cNvPr id="6158" name="Picture 16" descr="C:\Users\aengels.IMAGING\Documents\SLEIC_stuff\Websites\images\Equipment\eye_tracking3.jpg"/>
          <p:cNvPicPr>
            <a:picLocks noChangeAspect="1" noChangeArrowheads="1"/>
          </p:cNvPicPr>
          <p:nvPr/>
        </p:nvPicPr>
        <p:blipFill>
          <a:blip r:embed="rId9" cstate="print"/>
          <a:srcRect/>
          <a:stretch>
            <a:fillRect/>
          </a:stretch>
        </p:blipFill>
        <p:spPr bwMode="auto">
          <a:xfrm>
            <a:off x="6367462" y="5553075"/>
            <a:ext cx="2243138" cy="923925"/>
          </a:xfrm>
          <a:prstGeom prst="rect">
            <a:avLst/>
          </a:prstGeom>
          <a:noFill/>
          <a:ln w="9525">
            <a:noFill/>
            <a:miter lim="800000"/>
            <a:headEnd/>
            <a:tailEnd/>
          </a:ln>
        </p:spPr>
      </p:pic>
      <p:pic>
        <p:nvPicPr>
          <p:cNvPr id="6159" name="Picture 16" descr="C:\Users\aengels.IMAGING\Documents\SLEIC_stuff\Websites\images\Equipment\eqImage_small.jpg"/>
          <p:cNvPicPr>
            <a:picLocks noChangeAspect="1" noChangeArrowheads="1"/>
          </p:cNvPicPr>
          <p:nvPr/>
        </p:nvPicPr>
        <p:blipFill>
          <a:blip r:embed="rId10" cstate="print"/>
          <a:srcRect/>
          <a:stretch>
            <a:fillRect/>
          </a:stretch>
        </p:blipFill>
        <p:spPr bwMode="auto">
          <a:xfrm>
            <a:off x="4843462" y="5553075"/>
            <a:ext cx="1368425" cy="914400"/>
          </a:xfrm>
          <a:prstGeom prst="rect">
            <a:avLst/>
          </a:prstGeom>
          <a:noFill/>
          <a:ln w="9525">
            <a:noFill/>
            <a:miter lim="800000"/>
            <a:headEnd/>
            <a:tailEnd/>
          </a:ln>
        </p:spPr>
      </p:pic>
    </p:spTree>
    <p:extLst>
      <p:ext uri="{BB962C8B-B14F-4D97-AF65-F5344CB8AC3E}">
        <p14:creationId xmlns:p14="http://schemas.microsoft.com/office/powerpoint/2010/main" val="295248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4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47">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4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147">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5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5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147">
                                            <p:txEl>
                                              <p:pRg st="10" end="1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1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4800" y="0"/>
            <a:ext cx="8839200" cy="1431925"/>
          </a:xfrm>
        </p:spPr>
        <p:txBody>
          <a:bodyPr>
            <a:normAutofit fontScale="90000"/>
          </a:bodyPr>
          <a:lstStyle/>
          <a:p>
            <a:pPr algn="ctr" eaLnBrk="1" hangingPunct="1">
              <a:defRPr/>
            </a:pPr>
            <a:r>
              <a:rPr lang="en-US" dirty="0" smtClean="0">
                <a:solidFill>
                  <a:srgbClr val="C00000"/>
                </a:solidFill>
              </a:rPr>
              <a:t>Proposal Development:</a:t>
            </a:r>
            <a:br>
              <a:rPr lang="en-US" dirty="0" smtClean="0">
                <a:solidFill>
                  <a:srgbClr val="C00000"/>
                </a:solidFill>
              </a:rPr>
            </a:br>
            <a:r>
              <a:rPr lang="en-US" dirty="0" smtClean="0">
                <a:solidFill>
                  <a:srgbClr val="C00000"/>
                </a:solidFill>
              </a:rPr>
              <a:t>Research Support Units at PSU</a:t>
            </a:r>
          </a:p>
        </p:txBody>
      </p:sp>
      <p:sp>
        <p:nvSpPr>
          <p:cNvPr id="48131" name="Rectangle 3"/>
          <p:cNvSpPr>
            <a:spLocks noGrp="1" noChangeArrowheads="1"/>
          </p:cNvSpPr>
          <p:nvPr>
            <p:ph type="body" idx="1"/>
          </p:nvPr>
        </p:nvSpPr>
        <p:spPr>
          <a:xfrm>
            <a:off x="228600" y="1524000"/>
            <a:ext cx="8534400" cy="4953000"/>
          </a:xfrm>
        </p:spPr>
        <p:txBody>
          <a:bodyPr>
            <a:noAutofit/>
          </a:bodyPr>
          <a:lstStyle/>
          <a:p>
            <a:pPr eaLnBrk="1" hangingPunct="1">
              <a:lnSpc>
                <a:spcPct val="80000"/>
              </a:lnSpc>
              <a:buFont typeface="Wingdings" pitchFamily="2" charset="2"/>
              <a:buNone/>
              <a:defRPr/>
            </a:pPr>
            <a:r>
              <a:rPr lang="en-US" sz="2400" b="1" dirty="0" smtClean="0"/>
              <a:t>College Research Offices:</a:t>
            </a:r>
          </a:p>
          <a:p>
            <a:pPr eaLnBrk="1" hangingPunct="1">
              <a:lnSpc>
                <a:spcPct val="80000"/>
              </a:lnSpc>
              <a:buFont typeface="Wingdings" pitchFamily="2" charset="2"/>
              <a:buNone/>
              <a:defRPr/>
            </a:pPr>
            <a:r>
              <a:rPr lang="en-US" sz="2400" dirty="0" smtClean="0"/>
              <a:t>	Information about funding agencies </a:t>
            </a:r>
          </a:p>
          <a:p>
            <a:pPr eaLnBrk="1" hangingPunct="1">
              <a:lnSpc>
                <a:spcPct val="80000"/>
              </a:lnSpc>
              <a:buFont typeface="Wingdings" pitchFamily="2" charset="2"/>
              <a:buNone/>
              <a:defRPr/>
            </a:pPr>
            <a:r>
              <a:rPr lang="en-US" sz="2400" dirty="0" smtClean="0"/>
              <a:t>	College supports </a:t>
            </a:r>
          </a:p>
          <a:p>
            <a:pPr eaLnBrk="1" hangingPunct="1">
              <a:lnSpc>
                <a:spcPct val="80000"/>
              </a:lnSpc>
              <a:buFont typeface="Wingdings" pitchFamily="2" charset="2"/>
              <a:buNone/>
              <a:defRPr/>
            </a:pPr>
            <a:r>
              <a:rPr lang="en-US" sz="2400" dirty="0" smtClean="0"/>
              <a:t>	Budget and management planning</a:t>
            </a:r>
          </a:p>
          <a:p>
            <a:pPr eaLnBrk="1" hangingPunct="1">
              <a:lnSpc>
                <a:spcPct val="80000"/>
              </a:lnSpc>
              <a:buFont typeface="Wingdings" pitchFamily="2" charset="2"/>
              <a:buNone/>
              <a:defRPr/>
            </a:pPr>
            <a:r>
              <a:rPr lang="en-US" sz="2400" dirty="0" smtClean="0"/>
              <a:t>	Final proposal preparation &amp; associated technical assistance </a:t>
            </a:r>
          </a:p>
          <a:p>
            <a:pPr eaLnBrk="1" hangingPunct="1">
              <a:lnSpc>
                <a:spcPct val="80000"/>
              </a:lnSpc>
              <a:buFont typeface="Wingdings" pitchFamily="2" charset="2"/>
              <a:buNone/>
              <a:defRPr/>
            </a:pPr>
            <a:r>
              <a:rPr lang="en-US" sz="2400" dirty="0" smtClean="0"/>
              <a:t>	Proposal submission and grants management</a:t>
            </a:r>
          </a:p>
          <a:p>
            <a:pPr eaLnBrk="1" hangingPunct="1">
              <a:lnSpc>
                <a:spcPct val="80000"/>
              </a:lnSpc>
              <a:defRPr/>
            </a:pPr>
            <a:endParaRPr lang="en-US" sz="1800" dirty="0" smtClean="0"/>
          </a:p>
          <a:p>
            <a:pPr eaLnBrk="1" hangingPunct="1">
              <a:lnSpc>
                <a:spcPct val="80000"/>
              </a:lnSpc>
              <a:buFont typeface="Wingdings" pitchFamily="2" charset="2"/>
              <a:buNone/>
              <a:defRPr/>
            </a:pPr>
            <a:r>
              <a:rPr lang="en-US" sz="2400" b="1" dirty="0" smtClean="0"/>
              <a:t>College-based Research Centers</a:t>
            </a:r>
          </a:p>
          <a:p>
            <a:pPr eaLnBrk="1" hangingPunct="1">
              <a:lnSpc>
                <a:spcPct val="80000"/>
              </a:lnSpc>
              <a:buFont typeface="Wingdings" pitchFamily="2" charset="2"/>
              <a:buNone/>
              <a:defRPr/>
            </a:pPr>
            <a:r>
              <a:rPr lang="en-US" sz="2400" dirty="0" smtClean="0"/>
              <a:t>	Programmatic research development in thematic areas</a:t>
            </a:r>
          </a:p>
          <a:p>
            <a:pPr eaLnBrk="1" hangingPunct="1">
              <a:lnSpc>
                <a:spcPct val="80000"/>
              </a:lnSpc>
              <a:buFont typeface="Wingdings" pitchFamily="2" charset="2"/>
              <a:buNone/>
              <a:defRPr/>
            </a:pPr>
            <a:r>
              <a:rPr lang="en-US" sz="2400" dirty="0" smtClean="0"/>
              <a:t>	Interdisciplinary partnerships &amp; resources</a:t>
            </a:r>
          </a:p>
          <a:p>
            <a:pPr eaLnBrk="1" hangingPunct="1">
              <a:lnSpc>
                <a:spcPct val="80000"/>
              </a:lnSpc>
              <a:buFont typeface="Wingdings" pitchFamily="2" charset="2"/>
              <a:buNone/>
              <a:defRPr/>
            </a:pPr>
            <a:r>
              <a:rPr lang="en-US" sz="2400" dirty="0" smtClean="0"/>
              <a:t>	Information about funding opportunities within thematic areas</a:t>
            </a:r>
          </a:p>
          <a:p>
            <a:pPr eaLnBrk="1" hangingPunct="1">
              <a:lnSpc>
                <a:spcPct val="80000"/>
              </a:lnSpc>
              <a:defRPr/>
            </a:pPr>
            <a:endParaRPr lang="en-US" sz="1800" b="1" dirty="0" smtClean="0"/>
          </a:p>
          <a:p>
            <a:pPr eaLnBrk="1" hangingPunct="1">
              <a:lnSpc>
                <a:spcPct val="80000"/>
              </a:lnSpc>
              <a:buFont typeface="Wingdings" pitchFamily="2" charset="2"/>
              <a:buNone/>
              <a:defRPr/>
            </a:pPr>
            <a:r>
              <a:rPr lang="en-US" sz="2400" b="1" dirty="0" smtClean="0"/>
              <a:t>Social Science Research Institute</a:t>
            </a:r>
          </a:p>
          <a:p>
            <a:pPr eaLnBrk="1" hangingPunct="1">
              <a:lnSpc>
                <a:spcPct val="80000"/>
              </a:lnSpc>
              <a:buFont typeface="Wingdings" pitchFamily="2" charset="2"/>
              <a:buNone/>
              <a:defRPr/>
            </a:pPr>
            <a:r>
              <a:rPr lang="en-US" sz="2400" dirty="0" smtClean="0"/>
              <a:t>	Cross-college partner and information clearinghouse (SSRI weekly announcements) – SSRI listserv</a:t>
            </a:r>
          </a:p>
          <a:p>
            <a:pPr eaLnBrk="1" hangingPunct="1">
              <a:lnSpc>
                <a:spcPct val="80000"/>
              </a:lnSpc>
              <a:buFont typeface="Wingdings" pitchFamily="2" charset="2"/>
              <a:buNone/>
              <a:defRPr/>
            </a:pPr>
            <a:r>
              <a:rPr lang="en-US" sz="2400" dirty="0" smtClean="0"/>
              <a:t>	Pre-award support for proposal development</a:t>
            </a:r>
          </a:p>
          <a:p>
            <a:pPr eaLnBrk="1" hangingPunct="1">
              <a:lnSpc>
                <a:spcPct val="80000"/>
              </a:lnSpc>
              <a:buFont typeface="Wingdings" pitchFamily="2" charset="2"/>
              <a:buNone/>
              <a:defRPr/>
            </a:pPr>
            <a:r>
              <a:rPr lang="en-US" sz="2400" dirty="0" smtClean="0"/>
              <a:t>	Research services available to Penn State social &amp; behavioral scientists</a:t>
            </a:r>
          </a:p>
          <a:p>
            <a:pPr eaLnBrk="1" hangingPunct="1">
              <a:lnSpc>
                <a:spcPct val="80000"/>
              </a:lnSpc>
              <a:buFont typeface="Wingdings" pitchFamily="2" charset="2"/>
              <a:buNone/>
              <a:defRPr/>
            </a:pPr>
            <a:endParaRPr lang="en-US" sz="2000" dirty="0" smtClean="0"/>
          </a:p>
        </p:txBody>
      </p:sp>
    </p:spTree>
    <p:extLst>
      <p:ext uri="{BB962C8B-B14F-4D97-AF65-F5344CB8AC3E}">
        <p14:creationId xmlns:p14="http://schemas.microsoft.com/office/powerpoint/2010/main" val="2371644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467" y="16933"/>
            <a:ext cx="9144000" cy="1431925"/>
          </a:xfrm>
          <a:noFill/>
        </p:spPr>
        <p:txBody>
          <a:bodyPr>
            <a:normAutofit/>
          </a:bodyPr>
          <a:lstStyle/>
          <a:p>
            <a:pPr algn="ctr"/>
            <a:r>
              <a:rPr lang="en-US" dirty="0" smtClean="0">
                <a:solidFill>
                  <a:srgbClr val="C00000"/>
                </a:solidFill>
                <a:ea typeface="ＭＳ Ｐゴシック" pitchFamily="-107" charset="-128"/>
              </a:rPr>
              <a:t>SLEIC’s Mock Scanner</a:t>
            </a:r>
          </a:p>
        </p:txBody>
      </p:sp>
      <p:sp>
        <p:nvSpPr>
          <p:cNvPr id="7171" name="Rectangle 3"/>
          <p:cNvSpPr>
            <a:spLocks noGrp="1" noChangeArrowheads="1"/>
          </p:cNvSpPr>
          <p:nvPr>
            <p:ph type="body" sz="half" idx="1"/>
          </p:nvPr>
        </p:nvSpPr>
        <p:spPr>
          <a:xfrm>
            <a:off x="838200" y="1828800"/>
            <a:ext cx="7772400" cy="4495800"/>
          </a:xfrm>
          <a:noFill/>
        </p:spPr>
        <p:txBody>
          <a:bodyPr/>
          <a:lstStyle/>
          <a:p>
            <a:r>
              <a:rPr lang="en-US" sz="2400" dirty="0" smtClean="0">
                <a:ea typeface="ＭＳ Ｐゴシック" pitchFamily="-107" charset="-128"/>
              </a:rPr>
              <a:t>Simulates scanning experience </a:t>
            </a:r>
          </a:p>
          <a:p>
            <a:r>
              <a:rPr lang="en-US" sz="2400" dirty="0" smtClean="0">
                <a:ea typeface="ＭＳ Ｐゴシック" pitchFamily="-107" charset="-128"/>
              </a:rPr>
              <a:t>Training or habituation to scanning environment</a:t>
            </a:r>
          </a:p>
          <a:p>
            <a:r>
              <a:rPr lang="en-US" sz="2400" dirty="0" smtClean="0">
                <a:ea typeface="ＭＳ Ｐゴシック" pitchFamily="-107" charset="-128"/>
              </a:rPr>
              <a:t>Claustrophobia screening</a:t>
            </a:r>
          </a:p>
          <a:p>
            <a:endParaRPr lang="en-US" sz="2000" dirty="0" smtClean="0">
              <a:ea typeface="ＭＳ Ｐゴシック" pitchFamily="-107" charset="-128"/>
            </a:endParaRPr>
          </a:p>
        </p:txBody>
      </p:sp>
      <p:pic>
        <p:nvPicPr>
          <p:cNvPr id="7172" name="Picture 4" descr="mock1"/>
          <p:cNvPicPr>
            <a:picLocks noGrp="1" noChangeAspect="1" noChangeArrowheads="1"/>
          </p:cNvPicPr>
          <p:nvPr>
            <p:ph sz="quarter" idx="2"/>
          </p:nvPr>
        </p:nvPicPr>
        <p:blipFill>
          <a:blip r:embed="rId3" cstate="print"/>
          <a:srcRect/>
          <a:stretch>
            <a:fillRect/>
          </a:stretch>
        </p:blipFill>
        <p:spPr>
          <a:xfrm>
            <a:off x="1219200" y="3429000"/>
            <a:ext cx="3124200" cy="2760663"/>
          </a:xfrm>
        </p:spPr>
      </p:pic>
      <p:pic>
        <p:nvPicPr>
          <p:cNvPr id="7173" name="Picture 5" descr="mock2"/>
          <p:cNvPicPr>
            <a:picLocks noGrp="1" noChangeAspect="1" noChangeArrowheads="1"/>
          </p:cNvPicPr>
          <p:nvPr>
            <p:ph sz="quarter" idx="3"/>
          </p:nvPr>
        </p:nvPicPr>
        <p:blipFill>
          <a:blip r:embed="rId4" cstate="print"/>
          <a:srcRect/>
          <a:stretch>
            <a:fillRect/>
          </a:stretch>
        </p:blipFill>
        <p:spPr>
          <a:xfrm>
            <a:off x="4648200" y="3429000"/>
            <a:ext cx="3733800" cy="2765425"/>
          </a:xfrm>
        </p:spPr>
      </p:pic>
    </p:spTree>
    <p:extLst>
      <p:ext uri="{BB962C8B-B14F-4D97-AF65-F5344CB8AC3E}">
        <p14:creationId xmlns:p14="http://schemas.microsoft.com/office/powerpoint/2010/main" val="420637008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a:xfrm>
            <a:off x="0" y="0"/>
            <a:ext cx="9144000" cy="1431925"/>
          </a:xfrm>
        </p:spPr>
        <p:txBody>
          <a:bodyPr>
            <a:normAutofit/>
          </a:bodyPr>
          <a:lstStyle/>
          <a:p>
            <a:pPr algn="ctr"/>
            <a:r>
              <a:rPr lang="en-US" sz="3600" b="0" dirty="0" smtClean="0">
                <a:solidFill>
                  <a:srgbClr val="C00000"/>
                </a:solidFill>
              </a:rPr>
              <a:t>SLEIC Human Electrophysiology Facility (HEF)</a:t>
            </a:r>
          </a:p>
        </p:txBody>
      </p:sp>
      <p:sp>
        <p:nvSpPr>
          <p:cNvPr id="8195" name="Content Placeholder 7"/>
          <p:cNvSpPr>
            <a:spLocks noGrp="1"/>
          </p:cNvSpPr>
          <p:nvPr>
            <p:ph sz="half" idx="1"/>
          </p:nvPr>
        </p:nvSpPr>
        <p:spPr>
          <a:xfrm>
            <a:off x="609600" y="1981200"/>
            <a:ext cx="4419600" cy="4525963"/>
          </a:xfrm>
        </p:spPr>
        <p:txBody>
          <a:bodyPr>
            <a:normAutofit/>
          </a:bodyPr>
          <a:lstStyle/>
          <a:p>
            <a:r>
              <a:rPr lang="en-US" sz="2400" dirty="0" smtClean="0"/>
              <a:t>EEG &amp; ERP acquisition and analysis</a:t>
            </a:r>
          </a:p>
          <a:p>
            <a:r>
              <a:rPr lang="en-US" sz="2400" dirty="0" smtClean="0"/>
              <a:t>Low &amp; High density systems</a:t>
            </a:r>
          </a:p>
          <a:p>
            <a:r>
              <a:rPr lang="en-US" sz="2400" dirty="0" smtClean="0"/>
              <a:t>Visual &amp; auditory stimulus presentation</a:t>
            </a:r>
          </a:p>
          <a:p>
            <a:r>
              <a:rPr lang="en-US" sz="2400" dirty="0" smtClean="0"/>
              <a:t>3D motion tracking and digitizing system</a:t>
            </a:r>
          </a:p>
          <a:p>
            <a:r>
              <a:rPr lang="en-US" sz="2400" dirty="0" smtClean="0"/>
              <a:t>Ambulatory autonomic assessment system</a:t>
            </a:r>
          </a:p>
        </p:txBody>
      </p:sp>
      <p:pic>
        <p:nvPicPr>
          <p:cNvPr id="8196" name="Picture 2" descr="C:\Documents and Settings\Anna\My Documents\SLEIC_stuff\Websites\images\Nittany_Lion\lion_hef.jpg"/>
          <p:cNvPicPr>
            <a:picLocks noGrp="1" noChangeAspect="1" noChangeArrowheads="1"/>
          </p:cNvPicPr>
          <p:nvPr>
            <p:ph sz="half" idx="2"/>
          </p:nvPr>
        </p:nvPicPr>
        <p:blipFill>
          <a:blip r:embed="rId2" cstate="print"/>
          <a:stretch>
            <a:fillRect/>
          </a:stretch>
        </p:blipFill>
        <p:spPr>
          <a:xfrm>
            <a:off x="4824412" y="2851944"/>
            <a:ext cx="3686175" cy="2466975"/>
          </a:xfrm>
          <a:noFill/>
        </p:spPr>
      </p:pic>
      <p:pic>
        <p:nvPicPr>
          <p:cNvPr id="8197" name="Picture 3" descr="C:\Documents and Settings\Anna\My Documents\SLEIC_stuff\Websites\images\netpics\IMG_2727_cropped.jpg"/>
          <p:cNvPicPr>
            <a:picLocks noChangeAspect="1" noChangeArrowheads="1"/>
          </p:cNvPicPr>
          <p:nvPr/>
        </p:nvPicPr>
        <p:blipFill>
          <a:blip r:embed="rId3" cstate="print"/>
          <a:srcRect/>
          <a:stretch>
            <a:fillRect/>
          </a:stretch>
        </p:blipFill>
        <p:spPr bwMode="auto">
          <a:xfrm>
            <a:off x="6553200" y="4572000"/>
            <a:ext cx="2381250" cy="2057400"/>
          </a:xfrm>
          <a:prstGeom prst="rect">
            <a:avLst/>
          </a:prstGeom>
          <a:noFill/>
          <a:ln w="9525">
            <a:noFill/>
            <a:miter lim="800000"/>
            <a:headEnd/>
            <a:tailEnd/>
          </a:ln>
        </p:spPr>
      </p:pic>
      <p:pic>
        <p:nvPicPr>
          <p:cNvPr id="8198" name="Picture 4" descr="C:\Documents and Settings\Anna\My Documents\SLEIC_stuff\Websites\images\infant_hef_photoshop.jpg"/>
          <p:cNvPicPr>
            <a:picLocks noChangeAspect="1" noChangeArrowheads="1"/>
          </p:cNvPicPr>
          <p:nvPr/>
        </p:nvPicPr>
        <p:blipFill>
          <a:blip r:embed="rId4" cstate="print"/>
          <a:srcRect/>
          <a:stretch>
            <a:fillRect/>
          </a:stretch>
        </p:blipFill>
        <p:spPr bwMode="auto">
          <a:xfrm>
            <a:off x="5105400" y="4572000"/>
            <a:ext cx="1377950" cy="1600200"/>
          </a:xfrm>
          <a:prstGeom prst="rect">
            <a:avLst/>
          </a:prstGeom>
          <a:noFill/>
          <a:ln w="9525">
            <a:noFill/>
            <a:miter lim="800000"/>
            <a:headEnd/>
            <a:tailEnd/>
          </a:ln>
        </p:spPr>
      </p:pic>
    </p:spTree>
    <p:extLst>
      <p:ext uri="{BB962C8B-B14F-4D97-AF65-F5344CB8AC3E}">
        <p14:creationId xmlns:p14="http://schemas.microsoft.com/office/powerpoint/2010/main" val="264470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1447800"/>
          </a:xfrm>
        </p:spPr>
        <p:txBody>
          <a:bodyPr>
            <a:normAutofit/>
          </a:bodyPr>
          <a:lstStyle/>
          <a:p>
            <a:pPr algn="ctr"/>
            <a:r>
              <a:rPr lang="en-US" dirty="0" smtClean="0">
                <a:solidFill>
                  <a:srgbClr val="C00000"/>
                </a:solidFill>
              </a:rPr>
              <a:t>Computing Resources</a:t>
            </a:r>
          </a:p>
        </p:txBody>
      </p:sp>
      <p:sp>
        <p:nvSpPr>
          <p:cNvPr id="9219" name="Content Placeholder 2"/>
          <p:cNvSpPr>
            <a:spLocks noGrp="1"/>
          </p:cNvSpPr>
          <p:nvPr>
            <p:ph idx="1"/>
          </p:nvPr>
        </p:nvSpPr>
        <p:spPr>
          <a:xfrm>
            <a:off x="152400" y="1752600"/>
            <a:ext cx="7543800" cy="4525963"/>
          </a:xfrm>
        </p:spPr>
        <p:txBody>
          <a:bodyPr/>
          <a:lstStyle/>
          <a:p>
            <a:pPr eaLnBrk="1" hangingPunct="1"/>
            <a:r>
              <a:rPr lang="en-US" sz="2400" dirty="0" smtClean="0"/>
              <a:t>HEF Computer Lab (120 </a:t>
            </a:r>
            <a:r>
              <a:rPr lang="en-US" sz="2400" dirty="0" err="1" smtClean="0"/>
              <a:t>Chandlee</a:t>
            </a:r>
            <a:r>
              <a:rPr lang="en-US" sz="2400" dirty="0" smtClean="0"/>
              <a:t>)</a:t>
            </a:r>
          </a:p>
          <a:p>
            <a:pPr lvl="1" eaLnBrk="1" hangingPunct="1"/>
            <a:r>
              <a:rPr lang="en-US" sz="2000" dirty="0" smtClean="0"/>
              <a:t>Macs – Adobe Acrobat Professional, Net Station, </a:t>
            </a:r>
            <a:r>
              <a:rPr lang="en-US" sz="2000" dirty="0" err="1" smtClean="0"/>
              <a:t>Matlab</a:t>
            </a:r>
            <a:endParaRPr lang="en-US" sz="2000" dirty="0" smtClean="0"/>
          </a:p>
          <a:p>
            <a:pPr lvl="1" eaLnBrk="1" hangingPunct="1"/>
            <a:r>
              <a:rPr lang="en-US" sz="2000" dirty="0" smtClean="0"/>
              <a:t>PCs – Adobe Acrobat Professional, Brain Vision Analyzer, E-Prime 2.0, Octave, </a:t>
            </a:r>
            <a:r>
              <a:rPr lang="en-US" sz="2000" dirty="0" err="1" smtClean="0"/>
              <a:t>Loreta</a:t>
            </a:r>
            <a:r>
              <a:rPr lang="en-US" sz="2000" dirty="0" smtClean="0"/>
              <a:t>  and </a:t>
            </a:r>
            <a:r>
              <a:rPr lang="en-US" sz="2000" dirty="0" err="1" smtClean="0"/>
              <a:t>sLoreta</a:t>
            </a:r>
            <a:endParaRPr lang="en-US" sz="2000" dirty="0" smtClean="0"/>
          </a:p>
          <a:p>
            <a:pPr eaLnBrk="1" hangingPunct="1"/>
            <a:endParaRPr lang="en-US" sz="2400" dirty="0" smtClean="0"/>
          </a:p>
          <a:p>
            <a:pPr eaLnBrk="1" hangingPunct="1"/>
            <a:r>
              <a:rPr lang="en-US" sz="2400" dirty="0" smtClean="0"/>
              <a:t>High Performance Computing (HPC) clusters</a:t>
            </a:r>
          </a:p>
          <a:p>
            <a:pPr marL="800100" lvl="4" indent="-342900" eaLnBrk="1" hangingPunct="1">
              <a:buFontTx/>
              <a:buChar char="•"/>
            </a:pPr>
            <a:r>
              <a:rPr lang="en-US" dirty="0" err="1" smtClean="0"/>
              <a:t>Matlab</a:t>
            </a:r>
            <a:r>
              <a:rPr lang="en-US" dirty="0" smtClean="0"/>
              <a:t>, </a:t>
            </a:r>
            <a:r>
              <a:rPr lang="en-US" dirty="0" err="1" smtClean="0"/>
              <a:t>EEGLab</a:t>
            </a:r>
            <a:r>
              <a:rPr lang="en-US" dirty="0" smtClean="0"/>
              <a:t>, SAS, R available</a:t>
            </a:r>
          </a:p>
          <a:p>
            <a:pPr marL="800100" lvl="4" indent="-342900" eaLnBrk="1" hangingPunct="1">
              <a:buFontTx/>
              <a:buChar char="•"/>
            </a:pPr>
            <a:r>
              <a:rPr lang="en-US" dirty="0" smtClean="0"/>
              <a:t>SPM, FSL, AFNI, </a:t>
            </a:r>
            <a:r>
              <a:rPr lang="en-US" dirty="0" err="1" smtClean="0"/>
              <a:t>Freesurfer</a:t>
            </a:r>
            <a:r>
              <a:rPr lang="en-US" dirty="0" smtClean="0"/>
              <a:t>, </a:t>
            </a:r>
            <a:r>
              <a:rPr lang="en-US" dirty="0" err="1" smtClean="0"/>
              <a:t>MRIcron</a:t>
            </a:r>
            <a:r>
              <a:rPr lang="en-US" dirty="0" smtClean="0"/>
              <a:t>, </a:t>
            </a:r>
            <a:r>
              <a:rPr lang="en-US" dirty="0" err="1" smtClean="0"/>
              <a:t>MRIcro</a:t>
            </a:r>
            <a:r>
              <a:rPr lang="en-US" dirty="0" smtClean="0"/>
              <a:t>, GIMME</a:t>
            </a:r>
          </a:p>
          <a:p>
            <a:pPr marL="800100" lvl="4" indent="-342900" eaLnBrk="1" hangingPunct="1">
              <a:buFontTx/>
              <a:buChar char="•"/>
            </a:pPr>
            <a:r>
              <a:rPr lang="en-US" dirty="0" err="1" smtClean="0"/>
              <a:t>CyberSTAR</a:t>
            </a:r>
            <a:r>
              <a:rPr lang="en-US" dirty="0" smtClean="0"/>
              <a:t> (Partnership with Institute for </a:t>
            </a:r>
            <a:r>
              <a:rPr lang="en-US" dirty="0" err="1" smtClean="0"/>
              <a:t>Cyberscience</a:t>
            </a:r>
            <a:r>
              <a:rPr lang="en-US" dirty="0" smtClean="0"/>
              <a:t>)</a:t>
            </a:r>
          </a:p>
        </p:txBody>
      </p:sp>
      <p:pic>
        <p:nvPicPr>
          <p:cNvPr id="9220" name="Picture 3" descr="eprime.jpeg"/>
          <p:cNvPicPr>
            <a:picLocks noChangeAspect="1"/>
          </p:cNvPicPr>
          <p:nvPr/>
        </p:nvPicPr>
        <p:blipFill>
          <a:blip r:embed="rId2" cstate="print"/>
          <a:srcRect/>
          <a:stretch>
            <a:fillRect/>
          </a:stretch>
        </p:blipFill>
        <p:spPr bwMode="auto">
          <a:xfrm>
            <a:off x="3440113" y="5410200"/>
            <a:ext cx="1428750" cy="466725"/>
          </a:xfrm>
          <a:prstGeom prst="rect">
            <a:avLst/>
          </a:prstGeom>
          <a:noFill/>
          <a:ln w="9525">
            <a:noFill/>
            <a:miter lim="800000"/>
            <a:headEnd/>
            <a:tailEnd/>
          </a:ln>
        </p:spPr>
      </p:pic>
      <p:pic>
        <p:nvPicPr>
          <p:cNvPr id="9221" name="Picture 4" descr="matlab.jpeg"/>
          <p:cNvPicPr>
            <a:picLocks noChangeAspect="1"/>
          </p:cNvPicPr>
          <p:nvPr/>
        </p:nvPicPr>
        <p:blipFill>
          <a:blip r:embed="rId3" cstate="print"/>
          <a:srcRect/>
          <a:stretch>
            <a:fillRect/>
          </a:stretch>
        </p:blipFill>
        <p:spPr bwMode="auto">
          <a:xfrm>
            <a:off x="1992313" y="5410200"/>
            <a:ext cx="1216025" cy="914400"/>
          </a:xfrm>
          <a:prstGeom prst="rect">
            <a:avLst/>
          </a:prstGeom>
          <a:noFill/>
          <a:ln w="9525">
            <a:noFill/>
            <a:miter lim="800000"/>
            <a:headEnd/>
            <a:tailEnd/>
          </a:ln>
        </p:spPr>
      </p:pic>
      <p:pic>
        <p:nvPicPr>
          <p:cNvPr id="9222" name="Picture 6"/>
          <p:cNvPicPr>
            <a:picLocks noChangeAspect="1" noChangeArrowheads="1"/>
          </p:cNvPicPr>
          <p:nvPr/>
        </p:nvPicPr>
        <p:blipFill>
          <a:blip r:embed="rId4" cstate="print"/>
          <a:srcRect/>
          <a:stretch>
            <a:fillRect/>
          </a:stretch>
        </p:blipFill>
        <p:spPr bwMode="auto">
          <a:xfrm>
            <a:off x="3211513" y="5791200"/>
            <a:ext cx="1905000" cy="685800"/>
          </a:xfrm>
          <a:prstGeom prst="rect">
            <a:avLst/>
          </a:prstGeom>
          <a:noFill/>
          <a:ln w="9525">
            <a:noFill/>
            <a:miter lim="800000"/>
            <a:headEnd/>
            <a:tailEnd/>
          </a:ln>
        </p:spPr>
      </p:pic>
      <p:pic>
        <p:nvPicPr>
          <p:cNvPr id="9223" name="Picture 7"/>
          <p:cNvPicPr>
            <a:picLocks noChangeAspect="1" noChangeArrowheads="1"/>
          </p:cNvPicPr>
          <p:nvPr/>
        </p:nvPicPr>
        <p:blipFill>
          <a:blip r:embed="rId5" cstate="print"/>
          <a:srcRect/>
          <a:stretch>
            <a:fillRect/>
          </a:stretch>
        </p:blipFill>
        <p:spPr bwMode="auto">
          <a:xfrm>
            <a:off x="6030913" y="5410200"/>
            <a:ext cx="1436687" cy="1066800"/>
          </a:xfrm>
          <a:prstGeom prst="rect">
            <a:avLst/>
          </a:prstGeom>
          <a:noFill/>
          <a:ln w="9525">
            <a:noFill/>
            <a:miter lim="800000"/>
            <a:headEnd/>
            <a:tailEnd/>
          </a:ln>
        </p:spPr>
      </p:pic>
      <p:pic>
        <p:nvPicPr>
          <p:cNvPr id="9224" name="Picture 9"/>
          <p:cNvPicPr>
            <a:picLocks noChangeAspect="1" noChangeArrowheads="1"/>
          </p:cNvPicPr>
          <p:nvPr/>
        </p:nvPicPr>
        <p:blipFill>
          <a:blip r:embed="rId6" cstate="print"/>
          <a:srcRect/>
          <a:stretch>
            <a:fillRect/>
          </a:stretch>
        </p:blipFill>
        <p:spPr bwMode="auto">
          <a:xfrm>
            <a:off x="7467600" y="4826000"/>
            <a:ext cx="1404938" cy="1874838"/>
          </a:xfrm>
          <a:prstGeom prst="rect">
            <a:avLst/>
          </a:prstGeom>
          <a:noFill/>
          <a:ln w="9525">
            <a:noFill/>
            <a:miter lim="800000"/>
            <a:headEnd/>
            <a:tailEnd/>
          </a:ln>
        </p:spPr>
      </p:pic>
      <p:pic>
        <p:nvPicPr>
          <p:cNvPr id="9225" name="Picture 8"/>
          <p:cNvPicPr>
            <a:picLocks noChangeAspect="1" noChangeArrowheads="1"/>
          </p:cNvPicPr>
          <p:nvPr/>
        </p:nvPicPr>
        <p:blipFill>
          <a:blip r:embed="rId7" cstate="print"/>
          <a:srcRect/>
          <a:stretch>
            <a:fillRect/>
          </a:stretch>
        </p:blipFill>
        <p:spPr bwMode="auto">
          <a:xfrm>
            <a:off x="5040313" y="5410200"/>
            <a:ext cx="1066800" cy="1066800"/>
          </a:xfrm>
          <a:prstGeom prst="rect">
            <a:avLst/>
          </a:prstGeom>
          <a:noFill/>
          <a:ln w="9525">
            <a:noFill/>
            <a:miter lim="800000"/>
            <a:headEnd/>
            <a:tailEnd/>
          </a:ln>
        </p:spPr>
      </p:pic>
      <p:pic>
        <p:nvPicPr>
          <p:cNvPr id="9226" name="Picture 2" descr="C:\Documents and Settings\Anna\My Documents\SLEIC_stuff\workshops_talks\SSRI\Avizo.tif"/>
          <p:cNvPicPr>
            <a:picLocks noChangeAspect="1" noChangeArrowheads="1"/>
          </p:cNvPicPr>
          <p:nvPr/>
        </p:nvPicPr>
        <p:blipFill>
          <a:blip r:embed="rId8" cstate="print"/>
          <a:srcRect/>
          <a:stretch>
            <a:fillRect/>
          </a:stretch>
        </p:blipFill>
        <p:spPr bwMode="auto">
          <a:xfrm>
            <a:off x="773113" y="5334000"/>
            <a:ext cx="1282700" cy="1143000"/>
          </a:xfrm>
          <a:prstGeom prst="rect">
            <a:avLst/>
          </a:prstGeom>
          <a:noFill/>
          <a:ln w="9525">
            <a:noFill/>
            <a:miter lim="800000"/>
            <a:headEnd/>
            <a:tailEnd/>
          </a:ln>
        </p:spPr>
      </p:pic>
    </p:spTree>
    <p:extLst>
      <p:ext uri="{BB962C8B-B14F-4D97-AF65-F5344CB8AC3E}">
        <p14:creationId xmlns:p14="http://schemas.microsoft.com/office/powerpoint/2010/main" val="2728262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9144000" cy="1447800"/>
          </a:xfrm>
        </p:spPr>
        <p:txBody>
          <a:bodyPr/>
          <a:lstStyle/>
          <a:p>
            <a:pPr algn="ctr"/>
            <a:r>
              <a:rPr lang="en-US" dirty="0" smtClean="0">
                <a:solidFill>
                  <a:srgbClr val="C00000"/>
                </a:solidFill>
              </a:rPr>
              <a:t>How</a:t>
            </a:r>
            <a:r>
              <a:rPr lang="en-US" dirty="0" smtClean="0">
                <a:solidFill>
                  <a:srgbClr val="FFFF00"/>
                </a:solidFill>
              </a:rPr>
              <a:t> </a:t>
            </a:r>
            <a:r>
              <a:rPr lang="en-US" dirty="0" smtClean="0">
                <a:solidFill>
                  <a:srgbClr val="C00000"/>
                </a:solidFill>
              </a:rPr>
              <a:t>to Get Started</a:t>
            </a:r>
          </a:p>
        </p:txBody>
      </p:sp>
      <p:sp>
        <p:nvSpPr>
          <p:cNvPr id="10243" name="Content Placeholder 2"/>
          <p:cNvSpPr>
            <a:spLocks noGrp="1"/>
          </p:cNvSpPr>
          <p:nvPr>
            <p:ph idx="1"/>
          </p:nvPr>
        </p:nvSpPr>
        <p:spPr>
          <a:xfrm>
            <a:off x="1066800" y="1905000"/>
            <a:ext cx="8229600" cy="4525962"/>
          </a:xfrm>
        </p:spPr>
        <p:txBody>
          <a:bodyPr>
            <a:normAutofit/>
          </a:bodyPr>
          <a:lstStyle/>
          <a:p>
            <a:pPr eaLnBrk="1" hangingPunct="1"/>
            <a:r>
              <a:rPr lang="en-US" sz="2400" dirty="0" smtClean="0"/>
              <a:t>Consultation with SLEIC staff</a:t>
            </a:r>
          </a:p>
          <a:p>
            <a:pPr eaLnBrk="1" hangingPunct="1"/>
            <a:r>
              <a:rPr lang="en-US" sz="2400" dirty="0" smtClean="0"/>
              <a:t>Facilities Use Application</a:t>
            </a:r>
          </a:p>
          <a:p>
            <a:pPr lvl="1" eaLnBrk="1" hangingPunct="1"/>
            <a:r>
              <a:rPr lang="en-US" sz="2000" dirty="0" smtClean="0"/>
              <a:t>Request for in-kind hours for pilot projects</a:t>
            </a:r>
          </a:p>
          <a:p>
            <a:pPr lvl="1" eaLnBrk="1" hangingPunct="1"/>
            <a:r>
              <a:rPr lang="en-US" sz="2000" dirty="0" smtClean="0"/>
              <a:t>Request for hours for funded projects</a:t>
            </a:r>
          </a:p>
          <a:p>
            <a:pPr lvl="2" eaLnBrk="1" hangingPunct="1"/>
            <a:r>
              <a:rPr lang="en-US" sz="1600" dirty="0" smtClean="0"/>
              <a:t>3T MRI rates: $520.64 / hr</a:t>
            </a:r>
          </a:p>
          <a:p>
            <a:pPr lvl="2" eaLnBrk="1" hangingPunct="1"/>
            <a:r>
              <a:rPr lang="en-US" sz="1600" dirty="0" smtClean="0"/>
              <a:t>HEF rates: $74.18 / hr</a:t>
            </a:r>
            <a:endParaRPr lang="en-US" dirty="0" smtClean="0"/>
          </a:p>
          <a:p>
            <a:pPr eaLnBrk="1" hangingPunct="1"/>
            <a:r>
              <a:rPr lang="en-US" sz="2400" dirty="0" smtClean="0"/>
              <a:t>Obtain IRB Approval</a:t>
            </a:r>
          </a:p>
          <a:p>
            <a:pPr eaLnBrk="1" hangingPunct="1"/>
            <a:r>
              <a:rPr lang="en-US" sz="2400" dirty="0" smtClean="0"/>
              <a:t>Complete any needed training</a:t>
            </a:r>
          </a:p>
          <a:p>
            <a:pPr lvl="1" eaLnBrk="1" hangingPunct="1"/>
            <a:r>
              <a:rPr lang="en-US" sz="2000" dirty="0" smtClean="0"/>
              <a:t>3T MRI safety training</a:t>
            </a:r>
          </a:p>
          <a:p>
            <a:pPr lvl="1" eaLnBrk="1" hangingPunct="1"/>
            <a:r>
              <a:rPr lang="en-US" sz="2000" dirty="0" smtClean="0"/>
              <a:t>HEF net application</a:t>
            </a:r>
          </a:p>
          <a:p>
            <a:r>
              <a:rPr lang="en-US" sz="2400" dirty="0" smtClean="0"/>
              <a:t>Pilot your experiment</a:t>
            </a:r>
          </a:p>
        </p:txBody>
      </p:sp>
    </p:spTree>
    <p:extLst>
      <p:ext uri="{BB962C8B-B14F-4D97-AF65-F5344CB8AC3E}">
        <p14:creationId xmlns:p14="http://schemas.microsoft.com/office/powerpoint/2010/main" val="1022267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6933" y="0"/>
            <a:ext cx="9144000" cy="1431925"/>
          </a:xfrm>
        </p:spPr>
        <p:txBody>
          <a:bodyPr/>
          <a:lstStyle/>
          <a:p>
            <a:pPr algn="ctr"/>
            <a:r>
              <a:rPr lang="en-US" dirty="0" smtClean="0">
                <a:solidFill>
                  <a:srgbClr val="C00000"/>
                </a:solidFill>
              </a:rPr>
              <a:t>How to Get Started</a:t>
            </a:r>
          </a:p>
        </p:txBody>
      </p:sp>
      <p:sp>
        <p:nvSpPr>
          <p:cNvPr id="11267" name="Content Placeholder 4"/>
          <p:cNvSpPr>
            <a:spLocks noGrp="1"/>
          </p:cNvSpPr>
          <p:nvPr>
            <p:ph idx="1"/>
          </p:nvPr>
        </p:nvSpPr>
        <p:spPr>
          <a:xfrm>
            <a:off x="762000" y="1905000"/>
            <a:ext cx="8534400" cy="4525963"/>
          </a:xfrm>
        </p:spPr>
        <p:txBody>
          <a:bodyPr>
            <a:normAutofit/>
          </a:bodyPr>
          <a:lstStyle/>
          <a:p>
            <a:pPr eaLnBrk="1" hangingPunct="1"/>
            <a:r>
              <a:rPr lang="en-US" sz="2400" dirty="0" smtClean="0"/>
              <a:t>For more information:</a:t>
            </a:r>
          </a:p>
          <a:p>
            <a:pPr lvl="1" eaLnBrk="1" hangingPunct="1"/>
            <a:r>
              <a:rPr lang="en-US" sz="2000" dirty="0" smtClean="0"/>
              <a:t>Visit our website</a:t>
            </a:r>
          </a:p>
          <a:p>
            <a:pPr lvl="2" eaLnBrk="1" hangingPunct="1"/>
            <a:r>
              <a:rPr lang="en-US" sz="1800" dirty="0" smtClean="0">
                <a:solidFill>
                  <a:srgbClr val="FFFF00"/>
                </a:solidFill>
                <a:hlinkClick r:id="rId2"/>
              </a:rPr>
              <a:t>http://www.imaging.psu.edu</a:t>
            </a:r>
            <a:endParaRPr lang="en-US" sz="1800" dirty="0" smtClean="0">
              <a:solidFill>
                <a:srgbClr val="FFFF00"/>
              </a:solidFill>
            </a:endParaRPr>
          </a:p>
          <a:p>
            <a:pPr lvl="1" eaLnBrk="1" hangingPunct="1"/>
            <a:r>
              <a:rPr lang="en-US" sz="2000" dirty="0" smtClean="0"/>
              <a:t>Join our email mailing List</a:t>
            </a:r>
          </a:p>
          <a:p>
            <a:pPr lvl="2" eaLnBrk="1" hangingPunct="1"/>
            <a:r>
              <a:rPr lang="en-US" sz="1600" dirty="0" smtClean="0"/>
              <a:t>To subscribe, send a blank email to </a:t>
            </a:r>
          </a:p>
          <a:p>
            <a:pPr lvl="2" eaLnBrk="1" hangingPunct="1">
              <a:buFontTx/>
              <a:buNone/>
            </a:pPr>
            <a:r>
              <a:rPr lang="en-US" sz="1600" dirty="0" smtClean="0"/>
              <a:t>	</a:t>
            </a:r>
            <a:r>
              <a:rPr lang="en-US" sz="1600" dirty="0" smtClean="0">
                <a:hlinkClick r:id="rId3"/>
              </a:rPr>
              <a:t>L-SLEIC-INFO-SUBSCRIBE-REQUEST@lists.psu.edu</a:t>
            </a:r>
            <a:r>
              <a:rPr lang="en-US" sz="1600" dirty="0" smtClean="0"/>
              <a:t> </a:t>
            </a:r>
            <a:endParaRPr lang="en-US" sz="1600" dirty="0" smtClean="0"/>
          </a:p>
          <a:p>
            <a:pPr lvl="1" eaLnBrk="1" hangingPunct="1"/>
            <a:r>
              <a:rPr lang="en-US" sz="2000" dirty="0" smtClean="0"/>
              <a:t>Contact SLEIC staff</a:t>
            </a:r>
          </a:p>
          <a:p>
            <a:pPr lvl="2" eaLnBrk="1" hangingPunct="1"/>
            <a:r>
              <a:rPr lang="en-US" sz="1800" dirty="0" smtClean="0">
                <a:solidFill>
                  <a:srgbClr val="FFFF00"/>
                </a:solidFill>
                <a:hlinkClick r:id="rId4"/>
              </a:rPr>
              <a:t>L-SLEIC-HELP@lists.aset.psu.edu</a:t>
            </a:r>
            <a:r>
              <a:rPr lang="en-US" sz="1800" dirty="0" smtClean="0">
                <a:solidFill>
                  <a:srgbClr val="FFFF00"/>
                </a:solidFill>
              </a:rPr>
              <a:t> </a:t>
            </a:r>
            <a:endParaRPr lang="en-US" sz="1800" dirty="0" smtClean="0">
              <a:solidFill>
                <a:srgbClr val="FFFF00"/>
              </a:solidFill>
            </a:endParaRPr>
          </a:p>
          <a:p>
            <a:pPr lvl="2" eaLnBrk="1" hangingPunct="1">
              <a:buFontTx/>
              <a:buNone/>
            </a:pPr>
            <a:r>
              <a:rPr lang="en-US" sz="1800" dirty="0" smtClean="0">
                <a:solidFill>
                  <a:srgbClr val="FFFF00"/>
                </a:solidFill>
              </a:rPr>
              <a:t>	</a:t>
            </a:r>
            <a:r>
              <a:rPr lang="en-US" sz="1800" dirty="0" smtClean="0"/>
              <a:t>(for any questions about the 3T MRI or HEF)</a:t>
            </a:r>
          </a:p>
          <a:p>
            <a:pPr lvl="2" eaLnBrk="1" hangingPunct="1"/>
            <a:r>
              <a:rPr lang="en-US" sz="1800" dirty="0" smtClean="0"/>
              <a:t>Michele Diaz  </a:t>
            </a:r>
            <a:r>
              <a:rPr lang="en-US" sz="1800" dirty="0" smtClean="0">
                <a:hlinkClick r:id="rId5"/>
              </a:rPr>
              <a:t>mtd143@psu.edu</a:t>
            </a:r>
            <a:endParaRPr lang="en-US" sz="1800" dirty="0" smtClean="0"/>
          </a:p>
          <a:p>
            <a:pPr lvl="2" eaLnBrk="1" hangingPunct="1"/>
            <a:r>
              <a:rPr lang="en-US" sz="1800" dirty="0" smtClean="0"/>
              <a:t>Thomas Neuberger </a:t>
            </a:r>
            <a:r>
              <a:rPr lang="en-US" sz="1800" dirty="0" smtClean="0">
                <a:solidFill>
                  <a:srgbClr val="FFFF00"/>
                </a:solidFill>
                <a:hlinkClick r:id="rId6"/>
              </a:rPr>
              <a:t>tneu@engr.psu.edu</a:t>
            </a:r>
            <a:r>
              <a:rPr lang="en-US" sz="1800" dirty="0" smtClean="0">
                <a:solidFill>
                  <a:srgbClr val="FFFF00"/>
                </a:solidFill>
              </a:rPr>
              <a:t>  </a:t>
            </a:r>
            <a:r>
              <a:rPr lang="en-US" sz="1800" dirty="0" smtClean="0"/>
              <a:t>(for High Field MRI Facility)</a:t>
            </a:r>
          </a:p>
          <a:p>
            <a:endParaRPr lang="en-US" sz="2400" dirty="0" smtClean="0"/>
          </a:p>
        </p:txBody>
      </p:sp>
    </p:spTree>
    <p:extLst>
      <p:ext uri="{BB962C8B-B14F-4D97-AF65-F5344CB8AC3E}">
        <p14:creationId xmlns:p14="http://schemas.microsoft.com/office/powerpoint/2010/main" val="668738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earth_good"/>
          <p:cNvPicPr>
            <a:picLocks noChangeAspect="1" noChangeArrowheads="1"/>
          </p:cNvPicPr>
          <p:nvPr/>
        </p:nvPicPr>
        <p:blipFill>
          <a:blip r:embed="rId3" cstate="print"/>
          <a:srcRect/>
          <a:stretch>
            <a:fillRect/>
          </a:stretch>
        </p:blipFill>
        <p:spPr bwMode="auto">
          <a:xfrm>
            <a:off x="6019800" y="0"/>
            <a:ext cx="3124200" cy="3124200"/>
          </a:xfrm>
          <a:prstGeom prst="rect">
            <a:avLst/>
          </a:prstGeom>
          <a:noFill/>
          <a:ln w="9525">
            <a:noFill/>
            <a:miter lim="800000"/>
            <a:headEnd/>
            <a:tailEnd/>
          </a:ln>
        </p:spPr>
      </p:pic>
      <p:sp>
        <p:nvSpPr>
          <p:cNvPr id="2051" name="Rectangle 7"/>
          <p:cNvSpPr>
            <a:spLocks noChangeArrowheads="1"/>
          </p:cNvSpPr>
          <p:nvPr/>
        </p:nvSpPr>
        <p:spPr bwMode="auto">
          <a:xfrm>
            <a:off x="0" y="228600"/>
            <a:ext cx="6553200" cy="1600200"/>
          </a:xfrm>
          <a:prstGeom prst="rect">
            <a:avLst/>
          </a:prstGeom>
          <a:noFill/>
          <a:ln w="9525">
            <a:noFill/>
            <a:miter lim="800000"/>
            <a:headEnd/>
            <a:tailEnd/>
          </a:ln>
        </p:spPr>
        <p:txBody>
          <a:bodyPr/>
          <a:lstStyle/>
          <a:p>
            <a:pPr eaLnBrk="0" hangingPunct="0">
              <a:defRPr/>
            </a:pPr>
            <a:r>
              <a:rPr lang="en-US" sz="4000" b="1" dirty="0">
                <a:solidFill>
                  <a:srgbClr val="C00000"/>
                </a:solidFill>
                <a:effectLst>
                  <a:outerShdw blurRad="38100" dist="38100" dir="2700000" algn="tl">
                    <a:srgbClr val="000000">
                      <a:alpha val="43137"/>
                    </a:srgbClr>
                  </a:outerShdw>
                </a:effectLst>
                <a:latin typeface="+mj-lt"/>
              </a:rPr>
              <a:t>Geographic Information</a:t>
            </a:r>
            <a:br>
              <a:rPr lang="en-US" sz="4000" b="1" dirty="0">
                <a:solidFill>
                  <a:srgbClr val="C00000"/>
                </a:solidFill>
                <a:effectLst>
                  <a:outerShdw blurRad="38100" dist="38100" dir="2700000" algn="tl">
                    <a:srgbClr val="000000">
                      <a:alpha val="43137"/>
                    </a:srgbClr>
                  </a:outerShdw>
                </a:effectLst>
                <a:latin typeface="+mj-lt"/>
              </a:rPr>
            </a:br>
            <a:r>
              <a:rPr lang="en-US" sz="4000" b="1" dirty="0">
                <a:solidFill>
                  <a:srgbClr val="C00000"/>
                </a:solidFill>
                <a:effectLst>
                  <a:outerShdw blurRad="38100" dist="38100" dir="2700000" algn="tl">
                    <a:srgbClr val="000000">
                      <a:alpha val="43137"/>
                    </a:srgbClr>
                  </a:outerShdw>
                </a:effectLst>
                <a:latin typeface="+mj-lt"/>
              </a:rPr>
              <a:t>Analysis Core</a:t>
            </a:r>
          </a:p>
        </p:txBody>
      </p:sp>
      <p:sp>
        <p:nvSpPr>
          <p:cNvPr id="2052" name="Rectangle 8"/>
          <p:cNvSpPr>
            <a:spLocks noChangeArrowheads="1"/>
          </p:cNvSpPr>
          <p:nvPr/>
        </p:nvSpPr>
        <p:spPr bwMode="auto">
          <a:xfrm>
            <a:off x="685800" y="2667000"/>
            <a:ext cx="7543800" cy="3962400"/>
          </a:xfrm>
          <a:prstGeom prst="rect">
            <a:avLst/>
          </a:prstGeom>
          <a:noFill/>
          <a:ln w="9525">
            <a:noFill/>
            <a:miter lim="800000"/>
            <a:headEnd/>
            <a:tailEnd/>
          </a:ln>
        </p:spPr>
        <p:txBody>
          <a:bodyPr/>
          <a:lstStyle/>
          <a:p>
            <a:pPr marL="342900" indent="-342900" eaLnBrk="0" hangingPunct="0">
              <a:spcBef>
                <a:spcPct val="20000"/>
              </a:spcBef>
            </a:pPr>
            <a:endParaRPr lang="en-US" sz="4000" dirty="0">
              <a:latin typeface="Constantia" pitchFamily="18" charset="0"/>
            </a:endParaRPr>
          </a:p>
        </p:txBody>
      </p:sp>
      <p:sp>
        <p:nvSpPr>
          <p:cNvPr id="2" name="Rectangle 1"/>
          <p:cNvSpPr/>
          <p:nvPr/>
        </p:nvSpPr>
        <p:spPr>
          <a:xfrm>
            <a:off x="838200" y="2057400"/>
            <a:ext cx="6248400" cy="3108543"/>
          </a:xfrm>
          <a:prstGeom prst="rect">
            <a:avLst/>
          </a:prstGeom>
        </p:spPr>
        <p:txBody>
          <a:bodyPr wrap="square">
            <a:spAutoFit/>
          </a:bodyPr>
          <a:lstStyle/>
          <a:p>
            <a:pPr marL="342900" indent="-342900">
              <a:spcBef>
                <a:spcPct val="20000"/>
              </a:spcBef>
            </a:pPr>
            <a:endParaRPr lang="en-US" sz="2800" dirty="0" smtClean="0">
              <a:effectLst>
                <a:outerShdw blurRad="38100" dist="38100" dir="2700000" algn="tl">
                  <a:srgbClr val="000000">
                    <a:alpha val="43137"/>
                  </a:srgbClr>
                </a:outerShdw>
              </a:effectLst>
              <a:latin typeface="+mn-lt"/>
            </a:endParaRPr>
          </a:p>
          <a:p>
            <a:pPr marL="342900" indent="-342900">
              <a:spcBef>
                <a:spcPct val="20000"/>
              </a:spcBef>
            </a:pPr>
            <a:r>
              <a:rPr lang="en-US" sz="2800" dirty="0" smtClean="0">
                <a:effectLst>
                  <a:outerShdw blurRad="38100" dist="38100" dir="2700000" algn="tl">
                    <a:srgbClr val="000000">
                      <a:alpha val="43137"/>
                    </a:srgbClr>
                  </a:outerShdw>
                </a:effectLst>
                <a:latin typeface="+mn-lt"/>
              </a:rPr>
              <a:t>Leif </a:t>
            </a:r>
            <a:r>
              <a:rPr lang="en-US" sz="2800" dirty="0">
                <a:effectLst>
                  <a:outerShdw blurRad="38100" dist="38100" dir="2700000" algn="tl">
                    <a:srgbClr val="000000">
                      <a:alpha val="43137"/>
                    </a:srgbClr>
                  </a:outerShdw>
                </a:effectLst>
                <a:latin typeface="+mn-lt"/>
              </a:rPr>
              <a:t>Jensen (</a:t>
            </a:r>
            <a:r>
              <a:rPr lang="en-US" sz="2800" dirty="0" smtClean="0">
                <a:effectLst>
                  <a:outerShdw blurRad="38100" dist="38100" dir="2700000" algn="tl">
                    <a:srgbClr val="000000">
                      <a:alpha val="43137"/>
                    </a:srgbClr>
                  </a:outerShdw>
                </a:effectLst>
                <a:latin typeface="+mn-lt"/>
                <a:hlinkClick r:id="rId4"/>
              </a:rPr>
              <a:t>lij1@psu.edu</a:t>
            </a:r>
            <a:r>
              <a:rPr lang="en-US" sz="2800" dirty="0" smtClean="0">
                <a:effectLst>
                  <a:outerShdw blurRad="38100" dist="38100" dir="2700000" algn="tl">
                    <a:srgbClr val="000000">
                      <a:alpha val="43137"/>
                    </a:srgbClr>
                  </a:outerShdw>
                </a:effectLst>
                <a:latin typeface="+mn-lt"/>
              </a:rPr>
              <a:t>)</a:t>
            </a:r>
            <a:endParaRPr lang="en-US" sz="2800" dirty="0">
              <a:effectLst>
                <a:outerShdw blurRad="38100" dist="38100" dir="2700000" algn="tl">
                  <a:srgbClr val="000000">
                    <a:alpha val="43137"/>
                  </a:srgbClr>
                </a:outerShdw>
              </a:effectLst>
              <a:latin typeface="+mn-lt"/>
            </a:endParaRPr>
          </a:p>
          <a:p>
            <a:pPr marL="342900" indent="-342900">
              <a:spcBef>
                <a:spcPct val="20000"/>
              </a:spcBef>
            </a:pPr>
            <a:r>
              <a:rPr lang="en-US" sz="2800" dirty="0">
                <a:effectLst>
                  <a:outerShdw blurRad="38100" dist="38100" dir="2700000" algn="tl">
                    <a:srgbClr val="000000">
                      <a:alpha val="43137"/>
                    </a:srgbClr>
                  </a:outerShdw>
                </a:effectLst>
                <a:latin typeface="+mn-lt"/>
              </a:rPr>
              <a:t>Faculty Director</a:t>
            </a:r>
          </a:p>
          <a:p>
            <a:pPr marL="342900" indent="-342900">
              <a:spcBef>
                <a:spcPct val="20000"/>
              </a:spcBef>
            </a:pPr>
            <a:endParaRPr lang="en-US" sz="2800" dirty="0">
              <a:effectLst>
                <a:outerShdw blurRad="38100" dist="38100" dir="2700000" algn="tl">
                  <a:srgbClr val="000000">
                    <a:alpha val="43137"/>
                  </a:srgbClr>
                </a:outerShdw>
              </a:effectLst>
              <a:latin typeface="+mn-lt"/>
            </a:endParaRPr>
          </a:p>
          <a:p>
            <a:pPr marL="342900" indent="-342900">
              <a:spcBef>
                <a:spcPct val="20000"/>
              </a:spcBef>
            </a:pPr>
            <a:r>
              <a:rPr lang="en-US" sz="2800" dirty="0">
                <a:effectLst>
                  <a:outerShdw blurRad="38100" dist="38100" dir="2700000" algn="tl">
                    <a:srgbClr val="000000">
                      <a:alpha val="43137"/>
                    </a:srgbClr>
                  </a:outerShdw>
                </a:effectLst>
                <a:latin typeface="+mn-lt"/>
              </a:rPr>
              <a:t>Yosef </a:t>
            </a:r>
            <a:r>
              <a:rPr lang="en-US" sz="2800" dirty="0" err="1">
                <a:effectLst>
                  <a:outerShdw blurRad="38100" dist="38100" dir="2700000" algn="tl">
                    <a:srgbClr val="000000">
                      <a:alpha val="43137"/>
                    </a:srgbClr>
                  </a:outerShdw>
                </a:effectLst>
                <a:latin typeface="+mn-lt"/>
              </a:rPr>
              <a:t>Bodovski</a:t>
            </a:r>
            <a:r>
              <a:rPr lang="en-US" sz="2800" dirty="0">
                <a:effectLst>
                  <a:outerShdw blurRad="38100" dist="38100" dir="2700000" algn="tl">
                    <a:srgbClr val="000000">
                      <a:alpha val="43137"/>
                    </a:srgbClr>
                  </a:outerShdw>
                </a:effectLst>
                <a:latin typeface="+mn-lt"/>
              </a:rPr>
              <a:t> (</a:t>
            </a:r>
            <a:r>
              <a:rPr lang="en-US" sz="2800" dirty="0" smtClean="0">
                <a:effectLst>
                  <a:outerShdw blurRad="38100" dist="38100" dir="2700000" algn="tl">
                    <a:srgbClr val="000000">
                      <a:alpha val="43137"/>
                    </a:srgbClr>
                  </a:outerShdw>
                </a:effectLst>
                <a:latin typeface="+mn-lt"/>
                <a:hlinkClick r:id="rId5"/>
              </a:rPr>
              <a:t>yub107@psu.edu</a:t>
            </a:r>
            <a:r>
              <a:rPr lang="en-US" sz="2800" dirty="0" smtClean="0">
                <a:effectLst>
                  <a:outerShdw blurRad="38100" dist="38100" dir="2700000" algn="tl">
                    <a:srgbClr val="000000">
                      <a:alpha val="43137"/>
                    </a:srgbClr>
                  </a:outerShdw>
                </a:effectLst>
                <a:latin typeface="+mn-lt"/>
              </a:rPr>
              <a:t>)</a:t>
            </a:r>
            <a:endParaRPr lang="en-US" sz="2800" dirty="0">
              <a:effectLst>
                <a:outerShdw blurRad="38100" dist="38100" dir="2700000" algn="tl">
                  <a:srgbClr val="000000">
                    <a:alpha val="43137"/>
                  </a:srgbClr>
                </a:outerShdw>
              </a:effectLst>
              <a:latin typeface="+mn-lt"/>
            </a:endParaRPr>
          </a:p>
          <a:p>
            <a:pPr marL="342900" indent="-342900">
              <a:spcBef>
                <a:spcPct val="20000"/>
              </a:spcBef>
            </a:pPr>
            <a:r>
              <a:rPr lang="en-US" sz="2800" dirty="0">
                <a:effectLst>
                  <a:outerShdw blurRad="38100" dist="38100" dir="2700000" algn="tl">
                    <a:srgbClr val="000000">
                      <a:alpha val="43137"/>
                    </a:srgbClr>
                  </a:outerShdw>
                </a:effectLst>
                <a:latin typeface="+mn-lt"/>
              </a:rPr>
              <a:t>GIA Research Analyst</a:t>
            </a:r>
          </a:p>
        </p:txBody>
      </p:sp>
    </p:spTree>
    <p:extLst>
      <p:ext uri="{BB962C8B-B14F-4D97-AF65-F5344CB8AC3E}">
        <p14:creationId xmlns:p14="http://schemas.microsoft.com/office/powerpoint/2010/main" val="39549377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838200" y="152400"/>
            <a:ext cx="8153400" cy="1143000"/>
          </a:xfrm>
          <a:noFill/>
        </p:spPr>
        <p:txBody>
          <a:bodyPr/>
          <a:lstStyle/>
          <a:p>
            <a:pPr algn="ctr"/>
            <a:r>
              <a:rPr lang="en-US" b="1" dirty="0" smtClean="0">
                <a:solidFill>
                  <a:srgbClr val="C00000"/>
                </a:solidFill>
              </a:rPr>
              <a:t>Background and Objectives</a:t>
            </a:r>
          </a:p>
        </p:txBody>
      </p:sp>
      <p:sp>
        <p:nvSpPr>
          <p:cNvPr id="3075" name="Content Placeholder 6"/>
          <p:cNvSpPr>
            <a:spLocks noGrp="1"/>
          </p:cNvSpPr>
          <p:nvPr>
            <p:ph idx="1"/>
          </p:nvPr>
        </p:nvSpPr>
        <p:spPr>
          <a:xfrm>
            <a:off x="533400" y="2286000"/>
            <a:ext cx="8496300" cy="4144963"/>
          </a:xfrm>
        </p:spPr>
        <p:txBody>
          <a:bodyPr/>
          <a:lstStyle/>
          <a:p>
            <a:r>
              <a:rPr lang="en-US" sz="2800" dirty="0" smtClean="0"/>
              <a:t>The GIA Core at the SSRI is one of the few spatial units in the US that are supported by NICHD.</a:t>
            </a:r>
          </a:p>
          <a:p>
            <a:r>
              <a:rPr lang="en-US" sz="2800" dirty="0" smtClean="0"/>
              <a:t>Our objective is to provide expertise, services, and research collaborations to allow PRI/SSRI researchers to incorporate geographic information and/or spatial analytic techniques into their research, with an emphasis on interdisciplinary studies.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7125" y="5507935"/>
            <a:ext cx="1666875" cy="1333500"/>
          </a:xfrm>
          <a:prstGeom prst="rect">
            <a:avLst/>
          </a:prstGeom>
        </p:spPr>
      </p:pic>
    </p:spTree>
    <p:extLst>
      <p:ext uri="{BB962C8B-B14F-4D97-AF65-F5344CB8AC3E}">
        <p14:creationId xmlns:p14="http://schemas.microsoft.com/office/powerpoint/2010/main" val="21878309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152400"/>
            <a:ext cx="9144000" cy="1431925"/>
          </a:xfrm>
        </p:spPr>
        <p:txBody>
          <a:bodyPr/>
          <a:lstStyle/>
          <a:p>
            <a:pPr algn="ctr"/>
            <a:r>
              <a:rPr lang="en-US" b="1" dirty="0" smtClean="0">
                <a:solidFill>
                  <a:srgbClr val="C00000"/>
                </a:solidFill>
              </a:rPr>
              <a:t>Goals</a:t>
            </a:r>
          </a:p>
        </p:txBody>
      </p:sp>
      <p:sp>
        <p:nvSpPr>
          <p:cNvPr id="4099" name="Content Placeholder 2"/>
          <p:cNvSpPr>
            <a:spLocks noGrp="1"/>
          </p:cNvSpPr>
          <p:nvPr>
            <p:ph idx="1"/>
          </p:nvPr>
        </p:nvSpPr>
        <p:spPr>
          <a:xfrm>
            <a:off x="457200" y="1828800"/>
            <a:ext cx="8153400" cy="4033837"/>
          </a:xfrm>
        </p:spPr>
        <p:txBody>
          <a:bodyPr/>
          <a:lstStyle/>
          <a:p>
            <a:pPr marL="971550" lvl="1" indent="-514350">
              <a:buFontTx/>
              <a:buAutoNum type="arabicPeriod"/>
              <a:defRPr/>
            </a:pPr>
            <a:r>
              <a:rPr lang="en-US" dirty="0" smtClean="0"/>
              <a:t>To be innovators in the collection, handling, and utilization of various forms of geospatial data</a:t>
            </a:r>
          </a:p>
          <a:p>
            <a:pPr marL="971550" lvl="1" indent="-514350">
              <a:buFontTx/>
              <a:buAutoNum type="arabicPeriod"/>
              <a:defRPr/>
            </a:pPr>
            <a:r>
              <a:rPr lang="en-US" dirty="0" smtClean="0"/>
              <a:t>To develop new spatial analysis techniques and provide researchers sound advice and easy access to GIS analysts</a:t>
            </a:r>
          </a:p>
          <a:p>
            <a:pPr marL="971550" lvl="1" indent="-514350">
              <a:buFontTx/>
              <a:buAutoNum type="arabicPeriod"/>
              <a:defRPr/>
            </a:pPr>
            <a:r>
              <a:rPr lang="en-US" dirty="0" smtClean="0"/>
              <a:t>To keep abreast of development in GIS and the availability of geospatial data (both domestic and international)</a:t>
            </a:r>
          </a:p>
          <a:p>
            <a:pPr marL="971550" lvl="1" indent="-514350">
              <a:buFontTx/>
              <a:buAutoNum type="arabicPeriod"/>
              <a:defRPr/>
            </a:pPr>
            <a:endParaRPr lang="en-US" dirty="0" smtClean="0">
              <a:solidFill>
                <a:srgbClr val="FFFF00"/>
              </a:solidFill>
            </a:endParaRPr>
          </a:p>
          <a:p>
            <a:pPr marL="971550" lvl="1" indent="-514350">
              <a:buFontTx/>
              <a:buAutoNum type="arabicPeriod"/>
              <a:defRPr/>
            </a:pPr>
            <a:endParaRPr lang="en-US" dirty="0" smtClean="0">
              <a:solidFill>
                <a:srgbClr val="FFFF00"/>
              </a:solidFill>
            </a:endParaRPr>
          </a:p>
          <a:p>
            <a:pPr lvl="1">
              <a:buFontTx/>
              <a:buNone/>
              <a:defRPr/>
            </a:pPr>
            <a:endParaRPr lang="en-US" dirty="0" smtClean="0">
              <a:solidFill>
                <a:srgbClr val="FFFF00"/>
              </a:solidFill>
            </a:endParaRPr>
          </a:p>
          <a:p>
            <a:pPr lvl="1">
              <a:defRPr/>
            </a:pPr>
            <a:endParaRPr lang="en-US" dirty="0" smtClean="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263" y="5602287"/>
            <a:ext cx="2852737"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31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228600"/>
            <a:ext cx="9144000" cy="1143000"/>
          </a:xfrm>
        </p:spPr>
        <p:txBody>
          <a:bodyPr/>
          <a:lstStyle/>
          <a:p>
            <a:pPr algn="ctr"/>
            <a:r>
              <a:rPr lang="en-US" b="1" dirty="0" smtClean="0">
                <a:solidFill>
                  <a:srgbClr val="C00000"/>
                </a:solidFill>
              </a:rPr>
              <a:t>Why Care about “Space”</a:t>
            </a:r>
          </a:p>
        </p:txBody>
      </p:sp>
      <p:sp>
        <p:nvSpPr>
          <p:cNvPr id="5123" name="Content Placeholder 2"/>
          <p:cNvSpPr>
            <a:spLocks noGrp="1"/>
          </p:cNvSpPr>
          <p:nvPr>
            <p:ph idx="1"/>
          </p:nvPr>
        </p:nvSpPr>
        <p:spPr>
          <a:xfrm>
            <a:off x="533400" y="2209800"/>
            <a:ext cx="8458200" cy="4648200"/>
          </a:xfrm>
        </p:spPr>
        <p:txBody>
          <a:bodyPr/>
          <a:lstStyle/>
          <a:p>
            <a:r>
              <a:rPr lang="en-US" sz="2800" dirty="0" smtClean="0"/>
              <a:t>More research questions require analysis of complex patterns of both individual and environmental data. </a:t>
            </a:r>
          </a:p>
          <a:p>
            <a:r>
              <a:rPr lang="en-US" sz="2800" dirty="0" smtClean="0"/>
              <a:t>Different types of data formats are now available and emerging.</a:t>
            </a:r>
          </a:p>
          <a:p>
            <a:r>
              <a:rPr lang="en-US" sz="2800" dirty="0" smtClean="0"/>
              <a:t>Advances in GIS and analytic approaches offer new opportunities to enhance understanding of social phenomena.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6172200"/>
            <a:ext cx="2114550" cy="5524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6172201"/>
            <a:ext cx="2507269" cy="5524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6131616"/>
            <a:ext cx="1514475" cy="593034"/>
          </a:xfrm>
          <a:prstGeom prst="rect">
            <a:avLst/>
          </a:prstGeom>
        </p:spPr>
      </p:pic>
    </p:spTree>
    <p:extLst>
      <p:ext uri="{BB962C8B-B14F-4D97-AF65-F5344CB8AC3E}">
        <p14:creationId xmlns:p14="http://schemas.microsoft.com/office/powerpoint/2010/main" val="21097251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1431925"/>
          </a:xfrm>
        </p:spPr>
        <p:txBody>
          <a:bodyPr/>
          <a:lstStyle/>
          <a:p>
            <a:pPr algn="ctr"/>
            <a:r>
              <a:rPr lang="en-US" b="1" dirty="0" smtClean="0">
                <a:solidFill>
                  <a:srgbClr val="C00000"/>
                </a:solidFill>
              </a:rPr>
              <a:t>GIA Core Service: Basic</a:t>
            </a:r>
          </a:p>
        </p:txBody>
      </p:sp>
      <p:sp>
        <p:nvSpPr>
          <p:cNvPr id="6147" name="Content Placeholder 5"/>
          <p:cNvSpPr>
            <a:spLocks noGrp="1"/>
          </p:cNvSpPr>
          <p:nvPr>
            <p:ph sz="half" idx="1"/>
          </p:nvPr>
        </p:nvSpPr>
        <p:spPr/>
        <p:txBody>
          <a:bodyPr>
            <a:normAutofit/>
          </a:bodyPr>
          <a:lstStyle/>
          <a:p>
            <a:r>
              <a:rPr lang="en-US" dirty="0" smtClean="0"/>
              <a:t>Geospatial data management and archiving</a:t>
            </a:r>
          </a:p>
          <a:p>
            <a:r>
              <a:rPr lang="en-US" dirty="0"/>
              <a:t>G</a:t>
            </a:r>
            <a:r>
              <a:rPr lang="en-US" dirty="0" smtClean="0"/>
              <a:t>eocoding</a:t>
            </a:r>
          </a:p>
          <a:p>
            <a:r>
              <a:rPr lang="en-US" dirty="0" smtClean="0"/>
              <a:t>Visualization/ Mapping </a:t>
            </a:r>
          </a:p>
          <a:p>
            <a:r>
              <a:rPr lang="en-US" dirty="0"/>
              <a:t>Nested and non-nested data construction</a:t>
            </a:r>
          </a:p>
          <a:p>
            <a:endParaRPr lang="en-US" dirty="0" smtClean="0"/>
          </a:p>
        </p:txBody>
      </p:sp>
      <p:pic>
        <p:nvPicPr>
          <p:cNvPr id="6148" name="Content Placeholder 7" descr="marcellus_sd_NY_PA.jpg"/>
          <p:cNvPicPr>
            <a:picLocks noGrp="1" noChangeAspect="1"/>
          </p:cNvPicPr>
          <p:nvPr>
            <p:ph sz="half" idx="2"/>
          </p:nvPr>
        </p:nvPicPr>
        <p:blipFill>
          <a:blip r:embed="rId2" cstate="print"/>
          <a:stretch>
            <a:fillRect/>
          </a:stretch>
        </p:blipFill>
        <p:spPr>
          <a:xfrm>
            <a:off x="5142114" y="2109080"/>
            <a:ext cx="3050771" cy="3952702"/>
          </a:xfrm>
        </p:spPr>
      </p:pic>
    </p:spTree>
    <p:extLst>
      <p:ext uri="{BB962C8B-B14F-4D97-AF65-F5344CB8AC3E}">
        <p14:creationId xmlns:p14="http://schemas.microsoft.com/office/powerpoint/2010/main" val="3650696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52400" y="-152400"/>
            <a:ext cx="8839200" cy="1736725"/>
          </a:xfrm>
        </p:spPr>
        <p:txBody>
          <a:bodyPr/>
          <a:lstStyle/>
          <a:p>
            <a:pPr algn="ctr" eaLnBrk="1" hangingPunct="1">
              <a:defRPr/>
            </a:pPr>
            <a:r>
              <a:rPr lang="en-US" dirty="0" smtClean="0">
                <a:solidFill>
                  <a:srgbClr val="C00000"/>
                </a:solidFill>
              </a:rPr>
              <a:t>Principles and resources apply to all kinds of funding sources</a:t>
            </a:r>
          </a:p>
        </p:txBody>
      </p:sp>
      <p:sp>
        <p:nvSpPr>
          <p:cNvPr id="163843" name="Rectangle 3"/>
          <p:cNvSpPr>
            <a:spLocks noGrp="1" noChangeArrowheads="1"/>
          </p:cNvSpPr>
          <p:nvPr>
            <p:ph type="body" idx="1"/>
          </p:nvPr>
        </p:nvSpPr>
        <p:spPr>
          <a:xfrm>
            <a:off x="152400" y="1600200"/>
            <a:ext cx="8991600" cy="5334000"/>
          </a:xfrm>
        </p:spPr>
        <p:txBody>
          <a:bodyPr>
            <a:normAutofit/>
          </a:bodyPr>
          <a:lstStyle/>
          <a:p>
            <a:pPr eaLnBrk="1" hangingPunct="1">
              <a:lnSpc>
                <a:spcPct val="80000"/>
              </a:lnSpc>
              <a:defRPr/>
            </a:pPr>
            <a:r>
              <a:rPr lang="en-US" sz="2200" dirty="0" smtClean="0"/>
              <a:t>Federal Sources (examples)</a:t>
            </a:r>
          </a:p>
          <a:p>
            <a:pPr lvl="1" eaLnBrk="1" hangingPunct="1">
              <a:lnSpc>
                <a:spcPct val="80000"/>
              </a:lnSpc>
              <a:defRPr/>
            </a:pPr>
            <a:r>
              <a:rPr lang="en-US" sz="2200" dirty="0" smtClean="0"/>
              <a:t>National Institutes of Health (</a:t>
            </a:r>
            <a:r>
              <a:rPr lang="en-US" sz="2200" dirty="0" smtClean="0">
                <a:hlinkClick r:id="rId2"/>
              </a:rPr>
              <a:t>http://</a:t>
            </a:r>
            <a:r>
              <a:rPr lang="en-US" sz="2200" dirty="0" smtClean="0">
                <a:hlinkClick r:id="rId2"/>
              </a:rPr>
              <a:t>www.nih.gov</a:t>
            </a:r>
            <a:r>
              <a:rPr lang="en-US" sz="2200" dirty="0" smtClean="0"/>
              <a:t>)</a:t>
            </a:r>
            <a:endParaRPr lang="en-US" sz="2200" dirty="0" smtClean="0"/>
          </a:p>
          <a:p>
            <a:pPr lvl="1" eaLnBrk="1" hangingPunct="1">
              <a:lnSpc>
                <a:spcPct val="80000"/>
              </a:lnSpc>
              <a:defRPr/>
            </a:pPr>
            <a:r>
              <a:rPr lang="en-US" sz="2200" dirty="0" smtClean="0"/>
              <a:t>National Science Foundation (</a:t>
            </a:r>
            <a:r>
              <a:rPr lang="en-US" sz="2200" dirty="0" smtClean="0">
                <a:hlinkClick r:id="rId3"/>
              </a:rPr>
              <a:t>http://</a:t>
            </a:r>
            <a:r>
              <a:rPr lang="en-US" sz="2200" dirty="0" smtClean="0">
                <a:hlinkClick r:id="rId3"/>
              </a:rPr>
              <a:t>www.nsf.gov</a:t>
            </a:r>
            <a:r>
              <a:rPr lang="en-US" sz="2200" dirty="0" smtClean="0"/>
              <a:t>)</a:t>
            </a:r>
            <a:endParaRPr lang="en-US" sz="2200" dirty="0" smtClean="0"/>
          </a:p>
          <a:p>
            <a:pPr lvl="1" eaLnBrk="1" hangingPunct="1">
              <a:lnSpc>
                <a:spcPct val="80000"/>
              </a:lnSpc>
              <a:defRPr/>
            </a:pPr>
            <a:r>
              <a:rPr lang="en-US" sz="2200" dirty="0" smtClean="0"/>
              <a:t>U.S. Department of Agriculture (</a:t>
            </a:r>
            <a:r>
              <a:rPr lang="en-US" sz="2200" dirty="0" smtClean="0">
                <a:hlinkClick r:id="rId4"/>
              </a:rPr>
              <a:t>http://</a:t>
            </a:r>
            <a:r>
              <a:rPr lang="en-US" sz="2200" dirty="0" smtClean="0">
                <a:hlinkClick r:id="rId4"/>
              </a:rPr>
              <a:t>www.usda.gov</a:t>
            </a:r>
            <a:r>
              <a:rPr lang="en-US" sz="2200" dirty="0" smtClean="0"/>
              <a:t>)</a:t>
            </a:r>
            <a:endParaRPr lang="en-US" sz="2200" dirty="0" smtClean="0"/>
          </a:p>
          <a:p>
            <a:pPr lvl="1" eaLnBrk="1" hangingPunct="1">
              <a:lnSpc>
                <a:spcPct val="80000"/>
              </a:lnSpc>
              <a:defRPr/>
            </a:pPr>
            <a:r>
              <a:rPr lang="en-US" sz="2200" dirty="0" smtClean="0"/>
              <a:t>U.S. Department of Education (</a:t>
            </a:r>
            <a:r>
              <a:rPr lang="en-US" sz="2200" dirty="0" smtClean="0">
                <a:hlinkClick r:id="rId5"/>
              </a:rPr>
              <a:t>http://</a:t>
            </a:r>
            <a:r>
              <a:rPr lang="en-US" sz="2200" dirty="0" smtClean="0">
                <a:hlinkClick r:id="rId5"/>
              </a:rPr>
              <a:t>www.ed.gov</a:t>
            </a:r>
            <a:r>
              <a:rPr lang="en-US" sz="2200" dirty="0" smtClean="0"/>
              <a:t>)</a:t>
            </a:r>
            <a:endParaRPr lang="en-US" sz="2200" dirty="0" smtClean="0"/>
          </a:p>
          <a:p>
            <a:pPr lvl="2" eaLnBrk="1" hangingPunct="1">
              <a:lnSpc>
                <a:spcPct val="80000"/>
              </a:lnSpc>
              <a:defRPr/>
            </a:pPr>
            <a:r>
              <a:rPr lang="en-US" sz="2200" dirty="0" smtClean="0"/>
              <a:t>e.g., Institute of Education Sciences (</a:t>
            </a:r>
            <a:r>
              <a:rPr lang="en-US" sz="2200" dirty="0" smtClean="0">
                <a:hlinkClick r:id="rId6"/>
              </a:rPr>
              <a:t>http://</a:t>
            </a:r>
            <a:r>
              <a:rPr lang="en-US" sz="2200" dirty="0" smtClean="0">
                <a:hlinkClick r:id="rId6"/>
              </a:rPr>
              <a:t>www.ed.gov/about/offices/list/ies/index.html</a:t>
            </a:r>
            <a:r>
              <a:rPr lang="en-US" sz="2200" dirty="0" smtClean="0"/>
              <a:t>)</a:t>
            </a:r>
            <a:endParaRPr lang="en-US" sz="2200" dirty="0" smtClean="0"/>
          </a:p>
          <a:p>
            <a:pPr lvl="1" eaLnBrk="1" hangingPunct="1">
              <a:lnSpc>
                <a:spcPct val="80000"/>
              </a:lnSpc>
              <a:defRPr/>
            </a:pPr>
            <a:r>
              <a:rPr lang="en-US" sz="2200" dirty="0" smtClean="0"/>
              <a:t>National Institute of Justice (</a:t>
            </a:r>
            <a:r>
              <a:rPr lang="en-US" sz="2200" dirty="0" smtClean="0">
                <a:hlinkClick r:id="rId7"/>
              </a:rPr>
              <a:t>http://</a:t>
            </a:r>
            <a:r>
              <a:rPr lang="en-US" sz="2200" dirty="0" smtClean="0">
                <a:hlinkClick r:id="rId7"/>
              </a:rPr>
              <a:t>www.ojp.usdoj.gov/nij</a:t>
            </a:r>
            <a:r>
              <a:rPr lang="en-US" sz="2200" dirty="0" smtClean="0"/>
              <a:t>)</a:t>
            </a:r>
            <a:endParaRPr lang="en-US" sz="2200" dirty="0" smtClean="0"/>
          </a:p>
          <a:p>
            <a:pPr lvl="1" eaLnBrk="1" hangingPunct="1">
              <a:lnSpc>
                <a:spcPct val="80000"/>
              </a:lnSpc>
              <a:buFontTx/>
              <a:buNone/>
              <a:defRPr/>
            </a:pPr>
            <a:endParaRPr lang="en-US" sz="2200" dirty="0" smtClean="0"/>
          </a:p>
          <a:p>
            <a:pPr eaLnBrk="1" hangingPunct="1">
              <a:lnSpc>
                <a:spcPct val="80000"/>
              </a:lnSpc>
              <a:defRPr/>
            </a:pPr>
            <a:r>
              <a:rPr lang="en-US" sz="2200" dirty="0" smtClean="0"/>
              <a:t>Foundations—nonprofit, corporate, private, etc.</a:t>
            </a:r>
          </a:p>
          <a:p>
            <a:pPr lvl="1" eaLnBrk="1" hangingPunct="1">
              <a:lnSpc>
                <a:spcPct val="80000"/>
              </a:lnSpc>
              <a:defRPr/>
            </a:pPr>
            <a:r>
              <a:rPr lang="en-US" sz="2200" dirty="0" smtClean="0"/>
              <a:t>Penn State researchers have had success with, among others, Robert Wood Johnson Foundation, W. T. Grant Foundation, Ford Foundation, Pew Charitable Trusts, W. K. Kellogg Foundation, Spencer Foundation</a:t>
            </a:r>
          </a:p>
          <a:p>
            <a:pPr lvl="1" eaLnBrk="1" hangingPunct="1">
              <a:lnSpc>
                <a:spcPct val="80000"/>
              </a:lnSpc>
              <a:defRPr/>
            </a:pPr>
            <a:r>
              <a:rPr lang="en-US" sz="2200" dirty="0" smtClean="0"/>
              <a:t>Foundation Center’s online search (basic):</a:t>
            </a:r>
          </a:p>
          <a:p>
            <a:pPr lvl="2" eaLnBrk="1" hangingPunct="1">
              <a:lnSpc>
                <a:spcPct val="80000"/>
              </a:lnSpc>
              <a:defRPr/>
            </a:pPr>
            <a:r>
              <a:rPr lang="en-US" sz="2200" dirty="0" smtClean="0"/>
              <a:t>Available through the Penn State Office of Sponsored Programs website: </a:t>
            </a:r>
            <a:r>
              <a:rPr lang="en-US" sz="2200" u="sng" dirty="0" smtClean="0">
                <a:hlinkClick r:id="rId8"/>
              </a:rPr>
              <a:t>http://</a:t>
            </a:r>
            <a:r>
              <a:rPr lang="en-US" sz="2200" u="sng" dirty="0" smtClean="0">
                <a:hlinkClick r:id="rId8"/>
              </a:rPr>
              <a:t>fconline.foundationcenter.org</a:t>
            </a:r>
            <a:r>
              <a:rPr lang="en-US" sz="2200" u="sng" dirty="0" smtClean="0"/>
              <a:t> </a:t>
            </a:r>
            <a:endParaRPr lang="en-US" sz="2200" dirty="0" smtClean="0"/>
          </a:p>
          <a:p>
            <a:pPr lvl="2" eaLnBrk="1" hangingPunct="1">
              <a:lnSpc>
                <a:spcPct val="80000"/>
              </a:lnSpc>
              <a:defRPr/>
            </a:pPr>
            <a:endParaRPr lang="en-US" sz="1800" dirty="0" smtClean="0">
              <a:solidFill>
                <a:schemeClr val="accent3">
                  <a:lumMod val="40000"/>
                  <a:lumOff val="60000"/>
                </a:schemeClr>
              </a:solidFill>
            </a:endParaRPr>
          </a:p>
          <a:p>
            <a:pPr eaLnBrk="1" hangingPunct="1">
              <a:lnSpc>
                <a:spcPct val="80000"/>
              </a:lnSpc>
              <a:buFont typeface="Wingdings" pitchFamily="2" charset="2"/>
              <a:buNone/>
              <a:defRPr/>
            </a:pPr>
            <a:endParaRPr lang="en-US" sz="1800" dirty="0" smtClean="0"/>
          </a:p>
        </p:txBody>
      </p:sp>
    </p:spTree>
    <p:extLst>
      <p:ext uri="{BB962C8B-B14F-4D97-AF65-F5344CB8AC3E}">
        <p14:creationId xmlns:p14="http://schemas.microsoft.com/office/powerpoint/2010/main" val="26202084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28600"/>
            <a:ext cx="9144000" cy="1143000"/>
          </a:xfrm>
        </p:spPr>
        <p:txBody>
          <a:bodyPr>
            <a:normAutofit/>
          </a:bodyPr>
          <a:lstStyle/>
          <a:p>
            <a:pPr algn="ctr"/>
            <a:r>
              <a:rPr lang="en-US" b="1" dirty="0" smtClean="0">
                <a:solidFill>
                  <a:srgbClr val="C00000"/>
                </a:solidFill>
              </a:rPr>
              <a:t>GIA Core Service: Intermediate</a:t>
            </a:r>
            <a:endParaRPr lang="en-US" dirty="0" smtClean="0">
              <a:solidFill>
                <a:srgbClr val="C00000"/>
              </a:solidFill>
            </a:endParaRPr>
          </a:p>
        </p:txBody>
      </p:sp>
      <p:sp>
        <p:nvSpPr>
          <p:cNvPr id="7171" name="Content Placeholder 2"/>
          <p:cNvSpPr>
            <a:spLocks noGrp="1"/>
          </p:cNvSpPr>
          <p:nvPr>
            <p:ph sz="half" idx="1"/>
          </p:nvPr>
        </p:nvSpPr>
        <p:spPr>
          <a:xfrm>
            <a:off x="914400" y="1981200"/>
            <a:ext cx="4038600" cy="4525963"/>
          </a:xfrm>
        </p:spPr>
        <p:txBody>
          <a:bodyPr/>
          <a:lstStyle/>
          <a:p>
            <a:r>
              <a:rPr lang="en-US" sz="3200" dirty="0"/>
              <a:t>E</a:t>
            </a:r>
            <a:r>
              <a:rPr lang="en-US" sz="3200" dirty="0" smtClean="0"/>
              <a:t>xploratory </a:t>
            </a:r>
            <a:r>
              <a:rPr lang="en-US" sz="3200" dirty="0"/>
              <a:t>spatial data analysis (ESDA</a:t>
            </a:r>
            <a:r>
              <a:rPr lang="en-US" sz="3200" dirty="0" smtClean="0"/>
              <a:t>).</a:t>
            </a:r>
          </a:p>
          <a:p>
            <a:r>
              <a:rPr lang="en-US" sz="3200" dirty="0" smtClean="0"/>
              <a:t>Georeferencing/  digitizing</a:t>
            </a:r>
          </a:p>
          <a:p>
            <a:r>
              <a:rPr lang="en-US" sz="3200" dirty="0" err="1" smtClean="0"/>
              <a:t>Geoprocessing</a:t>
            </a:r>
            <a:endParaRPr lang="en-US" sz="3200" dirty="0"/>
          </a:p>
          <a:p>
            <a:r>
              <a:rPr lang="en-US" sz="3000" dirty="0" smtClean="0"/>
              <a:t>Spatial and network analysis</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140319" y="1896778"/>
            <a:ext cx="3054361" cy="4377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649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76200"/>
            <a:ext cx="9144000" cy="1431925"/>
          </a:xfrm>
        </p:spPr>
        <p:txBody>
          <a:bodyPr/>
          <a:lstStyle/>
          <a:p>
            <a:pPr algn="ctr"/>
            <a:r>
              <a:rPr lang="en-US" b="1" dirty="0" smtClean="0">
                <a:solidFill>
                  <a:srgbClr val="C00000"/>
                </a:solidFill>
              </a:rPr>
              <a:t>GIA Core Service: Advanced</a:t>
            </a:r>
          </a:p>
        </p:txBody>
      </p:sp>
      <p:sp>
        <p:nvSpPr>
          <p:cNvPr id="8195" name="Content Placeholder 2"/>
          <p:cNvSpPr>
            <a:spLocks noGrp="1"/>
          </p:cNvSpPr>
          <p:nvPr>
            <p:ph idx="1"/>
          </p:nvPr>
        </p:nvSpPr>
        <p:spPr>
          <a:xfrm>
            <a:off x="609600" y="1905000"/>
            <a:ext cx="4114800" cy="4114800"/>
          </a:xfrm>
        </p:spPr>
        <p:txBody>
          <a:bodyPr/>
          <a:lstStyle/>
          <a:p>
            <a:pPr>
              <a:buFontTx/>
              <a:buNone/>
            </a:pPr>
            <a:r>
              <a:rPr lang="en-US" dirty="0" smtClean="0">
                <a:solidFill>
                  <a:srgbClr val="FFFF00"/>
                </a:solidFill>
              </a:rPr>
              <a:t>   </a:t>
            </a:r>
            <a:endParaRPr lang="en-US" dirty="0" smtClean="0"/>
          </a:p>
          <a:p>
            <a:r>
              <a:rPr lang="en-US" sz="3000" dirty="0"/>
              <a:t>Online mapping </a:t>
            </a:r>
            <a:r>
              <a:rPr lang="en-US" sz="3000" dirty="0" smtClean="0"/>
              <a:t>applications</a:t>
            </a:r>
          </a:p>
          <a:p>
            <a:pPr marL="342900" lvl="1" indent="-342900">
              <a:buClr>
                <a:schemeClr val="hlink"/>
              </a:buClr>
              <a:buSzPct val="70000"/>
              <a:buFont typeface="Wingdings" pitchFamily="2" charset="2"/>
              <a:buChar char="n"/>
            </a:pPr>
            <a:r>
              <a:rPr lang="en-US" sz="3200" dirty="0"/>
              <a:t>Collecting data with GPS and wireless devices</a:t>
            </a:r>
            <a:endParaRPr lang="en-US" sz="3000" dirty="0"/>
          </a:p>
          <a:p>
            <a:r>
              <a:rPr lang="en-US" sz="3000" dirty="0" smtClean="0"/>
              <a:t>GIS training </a:t>
            </a:r>
          </a:p>
          <a:p>
            <a:endParaRPr lang="en-US" sz="30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206" y="2209800"/>
            <a:ext cx="4071937"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2782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76200"/>
            <a:ext cx="9144000" cy="1143000"/>
          </a:xfrm>
          <a:noFill/>
        </p:spPr>
        <p:txBody>
          <a:bodyPr/>
          <a:lstStyle/>
          <a:p>
            <a:pPr algn="ctr"/>
            <a:r>
              <a:rPr lang="en-US" b="1" dirty="0" smtClean="0">
                <a:solidFill>
                  <a:srgbClr val="C00000"/>
                </a:solidFill>
              </a:rPr>
              <a:t>The Deliverables</a:t>
            </a:r>
          </a:p>
        </p:txBody>
      </p:sp>
      <p:sp>
        <p:nvSpPr>
          <p:cNvPr id="10243" name="Content Placeholder 3"/>
          <p:cNvSpPr>
            <a:spLocks noGrp="1"/>
          </p:cNvSpPr>
          <p:nvPr>
            <p:ph idx="1"/>
          </p:nvPr>
        </p:nvSpPr>
        <p:spPr/>
        <p:txBody>
          <a:bodyPr/>
          <a:lstStyle/>
          <a:p>
            <a:r>
              <a:rPr lang="en-US" dirty="0" smtClean="0"/>
              <a:t>Maps for publications, grant proposals, and presentations</a:t>
            </a:r>
          </a:p>
          <a:p>
            <a:r>
              <a:rPr lang="en-US" dirty="0" smtClean="0"/>
              <a:t>Contextual data bases drawn from publicly available data sets or other geospatial data sources</a:t>
            </a:r>
          </a:p>
          <a:p>
            <a:r>
              <a:rPr lang="en-US" dirty="0" smtClean="0"/>
              <a:t>Software programs, interactive mapping websites, spatial and network analysis</a:t>
            </a:r>
          </a:p>
          <a:p>
            <a:endParaRPr lang="en-US" dirty="0" smtClean="0">
              <a:solidFill>
                <a:srgbClr val="FFFF00"/>
              </a:solidFill>
            </a:endParaRPr>
          </a:p>
        </p:txBody>
      </p:sp>
    </p:spTree>
    <p:extLst>
      <p:ext uri="{BB962C8B-B14F-4D97-AF65-F5344CB8AC3E}">
        <p14:creationId xmlns:p14="http://schemas.microsoft.com/office/powerpoint/2010/main" val="4200336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057400"/>
            <a:ext cx="8153400" cy="4401205"/>
          </a:xfrm>
          <a:prstGeom prst="rect">
            <a:avLst/>
          </a:prstGeom>
        </p:spPr>
        <p:txBody>
          <a:bodyPr wrap="square">
            <a:spAutoFit/>
          </a:bodyPr>
          <a:lstStyle/>
          <a:p>
            <a:pPr lvl="1" algn="l"/>
            <a:r>
              <a:rPr lang="en-US" sz="2800" dirty="0"/>
              <a:t>To address the increasing demand, the PRI now provides GIA services to the population researchers in other NICHD-funded population centers. This </a:t>
            </a:r>
            <a:r>
              <a:rPr lang="en-US" sz="2800" dirty="0" smtClean="0"/>
              <a:t>includes:</a:t>
            </a:r>
          </a:p>
          <a:p>
            <a:pPr marL="800100" lvl="1" indent="-342900" algn="l">
              <a:buFont typeface="Wingdings" panose="05000000000000000000" pitchFamily="2" charset="2"/>
              <a:buChar char="§"/>
            </a:pPr>
            <a:r>
              <a:rPr lang="en-US" sz="2800" dirty="0" smtClean="0"/>
              <a:t>PRI </a:t>
            </a:r>
            <a:r>
              <a:rPr lang="en-US" sz="2800" dirty="0"/>
              <a:t>Research Associates at Penn State </a:t>
            </a:r>
            <a:endParaRPr lang="en-US" sz="2800" dirty="0" smtClean="0"/>
          </a:p>
          <a:p>
            <a:pPr lvl="1" algn="l"/>
            <a:r>
              <a:rPr lang="en-US" sz="2800" dirty="0"/>
              <a:t>	</a:t>
            </a:r>
            <a:r>
              <a:rPr lang="en-US" sz="2800" dirty="0" smtClean="0"/>
              <a:t>(eligible </a:t>
            </a:r>
            <a:r>
              <a:rPr lang="en-US" sz="2800" dirty="0"/>
              <a:t>for pilot hours seed </a:t>
            </a:r>
            <a:r>
              <a:rPr lang="en-US" sz="2800" dirty="0" smtClean="0"/>
              <a:t>grants)</a:t>
            </a:r>
          </a:p>
          <a:p>
            <a:pPr marL="800100" lvl="1" indent="-342900" algn="l">
              <a:buFont typeface="Wingdings" panose="05000000000000000000" pitchFamily="2" charset="2"/>
              <a:buChar char="§"/>
            </a:pPr>
            <a:r>
              <a:rPr lang="en-US" sz="2800" dirty="0" smtClean="0"/>
              <a:t>Social </a:t>
            </a:r>
            <a:r>
              <a:rPr lang="en-US" sz="2800" dirty="0"/>
              <a:t>Science Researchers at Penn State </a:t>
            </a:r>
            <a:endParaRPr lang="en-US" sz="2800" dirty="0" smtClean="0"/>
          </a:p>
          <a:p>
            <a:pPr lvl="1" algn="l"/>
            <a:r>
              <a:rPr lang="en-US" sz="2800" dirty="0"/>
              <a:t>	</a:t>
            </a:r>
            <a:r>
              <a:rPr lang="en-US" sz="2800" dirty="0" smtClean="0"/>
              <a:t>(</a:t>
            </a:r>
            <a:r>
              <a:rPr lang="en-US" sz="2800" dirty="0"/>
              <a:t>eligible for pilot hours seed </a:t>
            </a:r>
            <a:r>
              <a:rPr lang="en-US" sz="2800" dirty="0" smtClean="0"/>
              <a:t>grants)</a:t>
            </a:r>
          </a:p>
          <a:p>
            <a:pPr marL="800100" lvl="1" indent="-342900" algn="l">
              <a:buFont typeface="Wingdings" panose="05000000000000000000" pitchFamily="2" charset="2"/>
              <a:buChar char="§"/>
            </a:pPr>
            <a:r>
              <a:rPr lang="en-US" sz="2800" dirty="0" smtClean="0"/>
              <a:t>NIH </a:t>
            </a:r>
            <a:r>
              <a:rPr lang="en-US" sz="2800" dirty="0"/>
              <a:t>Population Center Associates Not at Penn State</a:t>
            </a:r>
          </a:p>
        </p:txBody>
      </p:sp>
      <p:sp>
        <p:nvSpPr>
          <p:cNvPr id="3" name="Rectangle 2"/>
          <p:cNvSpPr/>
          <p:nvPr/>
        </p:nvSpPr>
        <p:spPr>
          <a:xfrm>
            <a:off x="0" y="381000"/>
            <a:ext cx="9144000" cy="769441"/>
          </a:xfrm>
          <a:prstGeom prst="rect">
            <a:avLst/>
          </a:prstGeom>
        </p:spPr>
        <p:txBody>
          <a:bodyPr wrap="square">
            <a:spAutoFit/>
          </a:bodyPr>
          <a:lstStyle/>
          <a:p>
            <a:pPr algn="ctr"/>
            <a:r>
              <a:rPr lang="en-US" sz="4400" b="1" dirty="0">
                <a:solidFill>
                  <a:srgbClr val="C00000"/>
                </a:solidFill>
                <a:effectLst>
                  <a:outerShdw blurRad="38100" dist="38100" dir="2700000" algn="tl">
                    <a:srgbClr val="000000">
                      <a:alpha val="43137"/>
                    </a:srgbClr>
                  </a:outerShdw>
                </a:effectLst>
                <a:latin typeface="+mj-lt"/>
              </a:rPr>
              <a:t>Who Can Use GIA Services?</a:t>
            </a:r>
            <a:endParaRPr lang="en-US" sz="44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5291436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76200"/>
            <a:ext cx="9144000" cy="1431925"/>
          </a:xfrm>
        </p:spPr>
        <p:txBody>
          <a:bodyPr/>
          <a:lstStyle/>
          <a:p>
            <a:pPr algn="ctr"/>
            <a:r>
              <a:rPr lang="en-US" b="1" dirty="0" smtClean="0">
                <a:solidFill>
                  <a:srgbClr val="C00000"/>
                </a:solidFill>
              </a:rPr>
              <a:t>Using GIA Core Services</a:t>
            </a:r>
          </a:p>
        </p:txBody>
      </p:sp>
      <p:sp>
        <p:nvSpPr>
          <p:cNvPr id="11267" name="Content Placeholder 2"/>
          <p:cNvSpPr>
            <a:spLocks noGrp="1"/>
          </p:cNvSpPr>
          <p:nvPr>
            <p:ph idx="1"/>
          </p:nvPr>
        </p:nvSpPr>
        <p:spPr>
          <a:xfrm>
            <a:off x="685800" y="1981200"/>
            <a:ext cx="8153400" cy="4114800"/>
          </a:xfrm>
        </p:spPr>
        <p:txBody>
          <a:bodyPr>
            <a:normAutofit lnSpcReduction="10000"/>
          </a:bodyPr>
          <a:lstStyle/>
          <a:p>
            <a:r>
              <a:rPr lang="en-US" dirty="0" smtClean="0"/>
              <a:t>The SSRI encourages researchers to support the GIS programmers efforts/time</a:t>
            </a:r>
          </a:p>
          <a:p>
            <a:pPr lvl="1"/>
            <a:r>
              <a:rPr lang="en-US" dirty="0" smtClean="0"/>
              <a:t>For awarded projects, the PIs are expected to cover the GIA staff time with funding</a:t>
            </a:r>
          </a:p>
          <a:p>
            <a:pPr lvl="1"/>
            <a:r>
              <a:rPr lang="en-US" dirty="0" smtClean="0"/>
              <a:t>For pre-award studies, SSRI provides two mechanisms to use GIA services:</a:t>
            </a:r>
          </a:p>
          <a:p>
            <a:pPr lvl="2"/>
            <a:r>
              <a:rPr lang="en-US" dirty="0" smtClean="0"/>
              <a:t>internal pilot grants to support preliminary analysis or GIA activities (SSRI level I and II)</a:t>
            </a:r>
          </a:p>
          <a:p>
            <a:pPr lvl="2"/>
            <a:r>
              <a:rPr lang="en-US" dirty="0" smtClean="0"/>
              <a:t>Internal pilot hours that are </a:t>
            </a:r>
            <a:r>
              <a:rPr lang="en-US" i="1" dirty="0" smtClean="0"/>
              <a:t>only</a:t>
            </a:r>
            <a:r>
              <a:rPr lang="en-US" dirty="0" smtClean="0"/>
              <a:t> focused on GIA tasks</a:t>
            </a:r>
          </a:p>
          <a:p>
            <a:pPr lvl="1"/>
            <a:endParaRPr lang="en-US" dirty="0" smtClean="0">
              <a:solidFill>
                <a:srgbClr val="FFFF00"/>
              </a:solidFill>
            </a:endParaRPr>
          </a:p>
          <a:p>
            <a:pPr lvl="1">
              <a:buFontTx/>
              <a:buNone/>
            </a:pPr>
            <a:endParaRPr lang="en-US" dirty="0" smtClean="0">
              <a:solidFill>
                <a:srgbClr val="FFFF00"/>
              </a:solidFill>
            </a:endParaRPr>
          </a:p>
        </p:txBody>
      </p:sp>
    </p:spTree>
    <p:extLst>
      <p:ext uri="{BB962C8B-B14F-4D97-AF65-F5344CB8AC3E}">
        <p14:creationId xmlns:p14="http://schemas.microsoft.com/office/powerpoint/2010/main" val="40954283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0" y="76200"/>
            <a:ext cx="9144000" cy="1431925"/>
          </a:xfrm>
          <a:noFill/>
        </p:spPr>
        <p:txBody>
          <a:bodyPr/>
          <a:lstStyle/>
          <a:p>
            <a:pPr algn="ctr"/>
            <a:r>
              <a:rPr lang="en-US" b="1" dirty="0" smtClean="0">
                <a:solidFill>
                  <a:srgbClr val="C00000"/>
                </a:solidFill>
              </a:rPr>
              <a:t>Be spatially creative</a:t>
            </a:r>
          </a:p>
        </p:txBody>
      </p:sp>
      <p:sp>
        <p:nvSpPr>
          <p:cNvPr id="12291" name="Content Placeholder 3"/>
          <p:cNvSpPr>
            <a:spLocks noGrp="1"/>
          </p:cNvSpPr>
          <p:nvPr>
            <p:ph idx="1"/>
          </p:nvPr>
        </p:nvSpPr>
        <p:spPr>
          <a:xfrm>
            <a:off x="1066800" y="1828800"/>
            <a:ext cx="7543800" cy="4114800"/>
          </a:xfrm>
        </p:spPr>
        <p:txBody>
          <a:bodyPr>
            <a:normAutofit lnSpcReduction="10000"/>
          </a:bodyPr>
          <a:lstStyle/>
          <a:p>
            <a:r>
              <a:rPr lang="en-US" sz="2800" dirty="0" smtClean="0"/>
              <a:t>Spatial perspectives are getting more and more attention, especially in the health and social sciences. The GIA Core has contributed to several funded projects.</a:t>
            </a:r>
          </a:p>
          <a:p>
            <a:r>
              <a:rPr lang="en-US" sz="2800" dirty="0" smtClean="0"/>
              <a:t>If you are uncertain whether GIA can make your research special/spatial, the GIA Core staff are ready to discuss the potential with you. </a:t>
            </a:r>
          </a:p>
          <a:p>
            <a:r>
              <a:rPr lang="en-US" sz="2800" dirty="0"/>
              <a:t>The GIA Core may provide training on GIS and spatial analysis techniques according to your research needs.</a:t>
            </a:r>
          </a:p>
          <a:p>
            <a:pPr marL="0" indent="0">
              <a:buNone/>
            </a:pPr>
            <a:endParaRPr lang="en-US" sz="2800" dirty="0" smtClean="0"/>
          </a:p>
          <a:p>
            <a:endParaRPr lang="en-US" dirty="0" smtClean="0"/>
          </a:p>
          <a:p>
            <a:pPr>
              <a:buFontTx/>
              <a:buNone/>
            </a:pPr>
            <a:endParaRPr lang="en-US" dirty="0" smtClean="0">
              <a:solidFill>
                <a:srgbClr val="FFFF00"/>
              </a:solidFill>
            </a:endParaRPr>
          </a:p>
        </p:txBody>
      </p:sp>
    </p:spTree>
    <p:extLst>
      <p:ext uri="{BB962C8B-B14F-4D97-AF65-F5344CB8AC3E}">
        <p14:creationId xmlns:p14="http://schemas.microsoft.com/office/powerpoint/2010/main" val="25357341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earth_good"/>
          <p:cNvPicPr>
            <a:picLocks noChangeAspect="1" noChangeArrowheads="1"/>
          </p:cNvPicPr>
          <p:nvPr/>
        </p:nvPicPr>
        <p:blipFill>
          <a:blip r:embed="rId2" cstate="print"/>
          <a:srcRect/>
          <a:stretch>
            <a:fillRect/>
          </a:stretch>
        </p:blipFill>
        <p:spPr bwMode="auto">
          <a:xfrm>
            <a:off x="5867400" y="0"/>
            <a:ext cx="3276600" cy="3276600"/>
          </a:xfrm>
          <a:prstGeom prst="rect">
            <a:avLst/>
          </a:prstGeom>
          <a:noFill/>
          <a:ln w="9525">
            <a:noFill/>
            <a:miter lim="800000"/>
            <a:headEnd/>
            <a:tailEnd/>
          </a:ln>
        </p:spPr>
      </p:pic>
      <p:sp>
        <p:nvSpPr>
          <p:cNvPr id="2051" name="Rectangle 7"/>
          <p:cNvSpPr>
            <a:spLocks noChangeArrowheads="1"/>
          </p:cNvSpPr>
          <p:nvPr/>
        </p:nvSpPr>
        <p:spPr bwMode="auto">
          <a:xfrm>
            <a:off x="381000" y="304800"/>
            <a:ext cx="5334000" cy="990600"/>
          </a:xfrm>
          <a:prstGeom prst="rect">
            <a:avLst/>
          </a:prstGeom>
          <a:noFill/>
          <a:ln w="9525">
            <a:noFill/>
            <a:miter lim="800000"/>
            <a:headEnd/>
            <a:tailEnd/>
          </a:ln>
        </p:spPr>
        <p:txBody>
          <a:bodyPr/>
          <a:lstStyle/>
          <a:p>
            <a:pPr eaLnBrk="0" hangingPunct="0">
              <a:defRPr/>
            </a:pPr>
            <a:r>
              <a:rPr lang="en-US" sz="4800" b="1" dirty="0">
                <a:solidFill>
                  <a:srgbClr val="C00000"/>
                </a:solidFill>
                <a:effectLst>
                  <a:outerShdw blurRad="38100" dist="38100" dir="2700000" algn="tl">
                    <a:srgbClr val="000000">
                      <a:alpha val="43137"/>
                    </a:srgbClr>
                  </a:outerShdw>
                </a:effectLst>
                <a:latin typeface="+mj-lt"/>
              </a:rPr>
              <a:t>Contact </a:t>
            </a:r>
            <a:r>
              <a:rPr lang="en-US" sz="4800" b="1" dirty="0" smtClean="0">
                <a:solidFill>
                  <a:srgbClr val="C00000"/>
                </a:solidFill>
                <a:effectLst>
                  <a:outerShdw blurRad="38100" dist="38100" dir="2700000" algn="tl">
                    <a:srgbClr val="000000">
                      <a:alpha val="43137"/>
                    </a:srgbClr>
                  </a:outerShdw>
                </a:effectLst>
                <a:latin typeface="+mj-lt"/>
              </a:rPr>
              <a:t>us</a:t>
            </a:r>
            <a:endParaRPr lang="en-US" sz="4800" b="1" dirty="0">
              <a:solidFill>
                <a:srgbClr val="C00000"/>
              </a:solidFill>
              <a:effectLst>
                <a:outerShdw blurRad="38100" dist="38100" dir="2700000" algn="tl">
                  <a:srgbClr val="000000">
                    <a:alpha val="43137"/>
                  </a:srgbClr>
                </a:outerShdw>
              </a:effectLst>
              <a:latin typeface="+mj-lt"/>
            </a:endParaRPr>
          </a:p>
        </p:txBody>
      </p:sp>
      <p:sp>
        <p:nvSpPr>
          <p:cNvPr id="13317" name="Rectangle 8"/>
          <p:cNvSpPr>
            <a:spLocks noChangeArrowheads="1"/>
          </p:cNvSpPr>
          <p:nvPr/>
        </p:nvSpPr>
        <p:spPr bwMode="auto">
          <a:xfrm>
            <a:off x="990600" y="2362200"/>
            <a:ext cx="6705600" cy="1752600"/>
          </a:xfrm>
          <a:prstGeom prst="rect">
            <a:avLst/>
          </a:prstGeom>
          <a:noFill/>
          <a:ln w="9525">
            <a:noFill/>
            <a:miter lim="800000"/>
            <a:headEnd/>
            <a:tailEnd/>
          </a:ln>
        </p:spPr>
        <p:txBody>
          <a:bodyPr/>
          <a:lstStyle/>
          <a:p>
            <a:pPr marL="342900" indent="-342900" algn="l">
              <a:spcBef>
                <a:spcPct val="20000"/>
              </a:spcBef>
            </a:pPr>
            <a:r>
              <a:rPr lang="en-US" sz="3200" dirty="0">
                <a:effectLst>
                  <a:outerShdw blurRad="38100" dist="38100" dir="2700000" algn="tl">
                    <a:srgbClr val="000000">
                      <a:alpha val="43137"/>
                    </a:srgbClr>
                  </a:outerShdw>
                </a:effectLst>
                <a:latin typeface="+mn-lt"/>
              </a:rPr>
              <a:t>Leif </a:t>
            </a:r>
            <a:r>
              <a:rPr lang="en-US" sz="3200" dirty="0" smtClean="0">
                <a:effectLst>
                  <a:outerShdw blurRad="38100" dist="38100" dir="2700000" algn="tl">
                    <a:srgbClr val="000000">
                      <a:alpha val="43137"/>
                    </a:srgbClr>
                  </a:outerShdw>
                </a:effectLst>
                <a:latin typeface="+mn-lt"/>
              </a:rPr>
              <a:t>Jensen: </a:t>
            </a:r>
            <a:r>
              <a:rPr lang="en-US" sz="3200" dirty="0" smtClean="0">
                <a:effectLst>
                  <a:outerShdw blurRad="38100" dist="38100" dir="2700000" algn="tl">
                    <a:srgbClr val="000000">
                      <a:alpha val="43137"/>
                    </a:srgbClr>
                  </a:outerShdw>
                </a:effectLst>
                <a:latin typeface="+mn-lt"/>
                <a:hlinkClick r:id="rId3"/>
              </a:rPr>
              <a:t>lij1@psu.edu</a:t>
            </a:r>
            <a:r>
              <a:rPr lang="en-US" sz="3200" dirty="0" smtClean="0">
                <a:effectLst>
                  <a:outerShdw blurRad="38100" dist="38100" dir="2700000" algn="tl">
                    <a:srgbClr val="000000">
                      <a:alpha val="43137"/>
                    </a:srgbClr>
                  </a:outerShdw>
                </a:effectLst>
                <a:latin typeface="+mn-lt"/>
              </a:rPr>
              <a:t>  </a:t>
            </a:r>
            <a:endParaRPr lang="en-US" sz="3200" dirty="0" smtClean="0">
              <a:effectLst>
                <a:outerShdw blurRad="38100" dist="38100" dir="2700000" algn="tl">
                  <a:srgbClr val="000000">
                    <a:alpha val="43137"/>
                  </a:srgbClr>
                </a:outerShdw>
              </a:effectLst>
              <a:latin typeface="+mn-lt"/>
            </a:endParaRPr>
          </a:p>
          <a:p>
            <a:pPr marL="342900" indent="-342900" algn="l">
              <a:spcBef>
                <a:spcPct val="20000"/>
              </a:spcBef>
            </a:pPr>
            <a:r>
              <a:rPr lang="en-US" sz="3200" dirty="0" smtClean="0">
                <a:effectLst>
                  <a:outerShdw blurRad="38100" dist="38100" dir="2700000" algn="tl">
                    <a:srgbClr val="000000">
                      <a:alpha val="43137"/>
                    </a:srgbClr>
                  </a:outerShdw>
                </a:effectLst>
                <a:latin typeface="+mn-lt"/>
              </a:rPr>
              <a:t>Yosef </a:t>
            </a:r>
            <a:r>
              <a:rPr lang="en-US" sz="3200" dirty="0" err="1" smtClean="0">
                <a:effectLst>
                  <a:outerShdw blurRad="38100" dist="38100" dir="2700000" algn="tl">
                    <a:srgbClr val="000000">
                      <a:alpha val="43137"/>
                    </a:srgbClr>
                  </a:outerShdw>
                </a:effectLst>
                <a:latin typeface="+mn-lt"/>
              </a:rPr>
              <a:t>Bodovski</a:t>
            </a:r>
            <a:r>
              <a:rPr lang="en-US" sz="3200" dirty="0" smtClean="0">
                <a:effectLst>
                  <a:outerShdw blurRad="38100" dist="38100" dir="2700000" algn="tl">
                    <a:srgbClr val="000000">
                      <a:alpha val="43137"/>
                    </a:srgbClr>
                  </a:outerShdw>
                </a:effectLst>
                <a:latin typeface="+mn-lt"/>
              </a:rPr>
              <a:t>: </a:t>
            </a:r>
            <a:r>
              <a:rPr lang="en-US" sz="3200" dirty="0" smtClean="0">
                <a:effectLst>
                  <a:outerShdw blurRad="38100" dist="38100" dir="2700000" algn="tl">
                    <a:srgbClr val="000000">
                      <a:alpha val="43137"/>
                    </a:srgbClr>
                  </a:outerShdw>
                </a:effectLst>
                <a:latin typeface="+mn-lt"/>
                <a:hlinkClick r:id="rId4"/>
              </a:rPr>
              <a:t>yub107@psu.edu</a:t>
            </a:r>
            <a:r>
              <a:rPr lang="en-US" sz="3200" dirty="0" smtClean="0">
                <a:effectLst>
                  <a:outerShdw blurRad="38100" dist="38100" dir="2700000" algn="tl">
                    <a:srgbClr val="000000">
                      <a:alpha val="43137"/>
                    </a:srgbClr>
                  </a:outerShdw>
                </a:effectLst>
                <a:latin typeface="+mn-lt"/>
              </a:rPr>
              <a:t> </a:t>
            </a:r>
            <a:endParaRPr lang="en-US" sz="3200" dirty="0">
              <a:effectLst>
                <a:outerShdw blurRad="38100" dist="38100" dir="2700000" algn="tl">
                  <a:srgbClr val="000000">
                    <a:alpha val="43137"/>
                  </a:srgbClr>
                </a:outerShdw>
              </a:effectLst>
              <a:latin typeface="+mn-lt"/>
            </a:endParaRPr>
          </a:p>
          <a:p>
            <a:pPr marL="342900" indent="-342900">
              <a:spcBef>
                <a:spcPct val="20000"/>
              </a:spcBef>
            </a:pPr>
            <a:endParaRPr lang="en-US" sz="3200" dirty="0">
              <a:effectLst>
                <a:outerShdw blurRad="38100" dist="38100" dir="2700000" algn="tl">
                  <a:srgbClr val="000000">
                    <a:alpha val="43137"/>
                  </a:srgbClr>
                </a:outerShdw>
              </a:effectLst>
              <a:latin typeface="+mn-lt"/>
            </a:endParaRPr>
          </a:p>
        </p:txBody>
      </p:sp>
      <p:sp>
        <p:nvSpPr>
          <p:cNvPr id="3" name="Rectangle 2"/>
          <p:cNvSpPr/>
          <p:nvPr/>
        </p:nvSpPr>
        <p:spPr>
          <a:xfrm>
            <a:off x="990600" y="5323582"/>
            <a:ext cx="7391400" cy="1077218"/>
          </a:xfrm>
          <a:prstGeom prst="rect">
            <a:avLst/>
          </a:prstGeom>
        </p:spPr>
        <p:txBody>
          <a:bodyPr wrap="square">
            <a:spAutoFit/>
          </a:bodyPr>
          <a:lstStyle/>
          <a:p>
            <a:pPr algn="l"/>
            <a:r>
              <a:rPr lang="en-US" sz="3200" dirty="0"/>
              <a:t>http://www.ssri.psu.edu/services</a:t>
            </a:r>
            <a:r>
              <a:rPr lang="en-US" sz="3200" dirty="0" smtClean="0"/>
              <a:t>/  geographic-information-analysis-core</a:t>
            </a:r>
            <a:endParaRPr lang="en-US" sz="3200" dirty="0"/>
          </a:p>
        </p:txBody>
      </p:sp>
    </p:spTree>
    <p:extLst>
      <p:ext uri="{BB962C8B-B14F-4D97-AF65-F5344CB8AC3E}">
        <p14:creationId xmlns:p14="http://schemas.microsoft.com/office/powerpoint/2010/main" val="4050712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066800" y="76200"/>
            <a:ext cx="7924800" cy="1431925"/>
          </a:xfrm>
        </p:spPr>
        <p:txBody>
          <a:bodyPr>
            <a:noAutofit/>
          </a:bodyPr>
          <a:lstStyle/>
          <a:p>
            <a:pPr algn="ctr" eaLnBrk="1" fontAlgn="auto" hangingPunct="1">
              <a:spcAft>
                <a:spcPts val="0"/>
              </a:spcAft>
              <a:defRPr/>
            </a:pPr>
            <a:r>
              <a:rPr lang="en-US" sz="3600" dirty="0" err="1" smtClean="0">
                <a:solidFill>
                  <a:srgbClr val="C00000"/>
                </a:solidFill>
              </a:rPr>
              <a:t>QuantDev</a:t>
            </a:r>
            <a:r>
              <a:rPr lang="en-US" sz="3600" dirty="0" smtClean="0">
                <a:solidFill>
                  <a:srgbClr val="C00000"/>
                </a:solidFill>
              </a:rPr>
              <a:t> Consulting Services</a:t>
            </a:r>
            <a:br>
              <a:rPr lang="en-US" sz="3600" dirty="0" smtClean="0">
                <a:solidFill>
                  <a:srgbClr val="C00000"/>
                </a:solidFill>
              </a:rPr>
            </a:br>
            <a:r>
              <a:rPr lang="en-US" sz="2800" dirty="0" smtClean="0">
                <a:solidFill>
                  <a:srgbClr val="C00000"/>
                </a:solidFill>
              </a:rPr>
              <a:t>Eric </a:t>
            </a:r>
            <a:r>
              <a:rPr lang="en-US" sz="2800" dirty="0" err="1" smtClean="0">
                <a:solidFill>
                  <a:srgbClr val="C00000"/>
                </a:solidFill>
              </a:rPr>
              <a:t>Loken</a:t>
            </a:r>
            <a:r>
              <a:rPr lang="en-US" sz="2800" dirty="0" smtClean="0">
                <a:solidFill>
                  <a:srgbClr val="C00000"/>
                </a:solidFill>
              </a:rPr>
              <a:t>, Director</a:t>
            </a:r>
          </a:p>
        </p:txBody>
      </p:sp>
      <p:sp>
        <p:nvSpPr>
          <p:cNvPr id="9218" name="Rectangle 3"/>
          <p:cNvSpPr>
            <a:spLocks noGrp="1" noChangeArrowheads="1"/>
          </p:cNvSpPr>
          <p:nvPr>
            <p:ph idx="1"/>
          </p:nvPr>
        </p:nvSpPr>
        <p:spPr/>
        <p:txBody>
          <a:bodyPr/>
          <a:lstStyle/>
          <a:p>
            <a:pPr eaLnBrk="1" hangingPunct="1"/>
            <a:r>
              <a:rPr lang="en-US" b="1" dirty="0" smtClean="0"/>
              <a:t>Who we are:                                                                 </a:t>
            </a:r>
            <a:r>
              <a:rPr lang="en-US" dirty="0" smtClean="0"/>
              <a:t>Historically an HDFS team of methods faculty have provided consultation for faculty, staff and graduate students in research design, and measurement.  This group is now known as </a:t>
            </a:r>
            <a:r>
              <a:rPr lang="en-US" dirty="0" err="1" smtClean="0"/>
              <a:t>QuantDev</a:t>
            </a:r>
            <a:r>
              <a:rPr lang="en-US" dirty="0" smtClean="0"/>
              <a:t> (short for Quantitative Developmental Systems) and is supported by HHD and SSRI.</a:t>
            </a:r>
          </a:p>
        </p:txBody>
      </p:sp>
    </p:spTree>
    <p:extLst>
      <p:ext uri="{BB962C8B-B14F-4D97-AF65-F5344CB8AC3E}">
        <p14:creationId xmlns:p14="http://schemas.microsoft.com/office/powerpoint/2010/main" val="16621787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76200"/>
            <a:ext cx="9144000" cy="1431925"/>
          </a:xfrm>
        </p:spPr>
        <p:txBody>
          <a:bodyPr/>
          <a:lstStyle/>
          <a:p>
            <a:pPr algn="ctr" eaLnBrk="1" fontAlgn="auto" hangingPunct="1">
              <a:spcAft>
                <a:spcPts val="0"/>
              </a:spcAft>
              <a:defRPr/>
            </a:pPr>
            <a:r>
              <a:rPr lang="en-US" dirty="0" smtClean="0">
                <a:solidFill>
                  <a:srgbClr val="C00000"/>
                </a:solidFill>
              </a:rPr>
              <a:t>Group members</a:t>
            </a:r>
          </a:p>
        </p:txBody>
      </p:sp>
      <p:sp>
        <p:nvSpPr>
          <p:cNvPr id="10242" name="Rectangle 3"/>
          <p:cNvSpPr>
            <a:spLocks noGrp="1" noChangeArrowheads="1"/>
          </p:cNvSpPr>
          <p:nvPr>
            <p:ph idx="1"/>
          </p:nvPr>
        </p:nvSpPr>
        <p:spPr/>
        <p:txBody>
          <a:bodyPr>
            <a:normAutofit/>
          </a:bodyPr>
          <a:lstStyle/>
          <a:p>
            <a:pPr eaLnBrk="1" hangingPunct="1">
              <a:lnSpc>
                <a:spcPct val="90000"/>
              </a:lnSpc>
            </a:pPr>
            <a:r>
              <a:rPr lang="en-US" sz="2800" dirty="0" smtClean="0"/>
              <a:t>Eric </a:t>
            </a:r>
            <a:r>
              <a:rPr lang="en-US" sz="2800" dirty="0" err="1" smtClean="0"/>
              <a:t>Loken</a:t>
            </a:r>
            <a:r>
              <a:rPr lang="en-US" sz="2800" dirty="0" smtClean="0"/>
              <a:t>, Director, Consultant</a:t>
            </a:r>
          </a:p>
          <a:p>
            <a:pPr eaLnBrk="1" hangingPunct="1">
              <a:lnSpc>
                <a:spcPct val="90000"/>
              </a:lnSpc>
            </a:pPr>
            <a:r>
              <a:rPr lang="en-US" sz="2800" dirty="0" smtClean="0"/>
              <a:t>Michael J. </a:t>
            </a:r>
            <a:r>
              <a:rPr lang="en-US" sz="2800" dirty="0" err="1" smtClean="0"/>
              <a:t>Rovine</a:t>
            </a:r>
            <a:r>
              <a:rPr lang="en-US" sz="2800" dirty="0" smtClean="0"/>
              <a:t>, Consultant</a:t>
            </a:r>
          </a:p>
          <a:p>
            <a:pPr eaLnBrk="1" hangingPunct="1">
              <a:lnSpc>
                <a:spcPct val="90000"/>
              </a:lnSpc>
            </a:pPr>
            <a:r>
              <a:rPr lang="en-US" sz="2800" dirty="0" smtClean="0"/>
              <a:t>Peter C.M. </a:t>
            </a:r>
            <a:r>
              <a:rPr lang="en-US" sz="2800" dirty="0" err="1" smtClean="0"/>
              <a:t>Molenaar</a:t>
            </a:r>
            <a:r>
              <a:rPr lang="en-US" sz="2800" dirty="0" smtClean="0"/>
              <a:t>, Consultant</a:t>
            </a:r>
          </a:p>
          <a:p>
            <a:pPr eaLnBrk="1" hangingPunct="1">
              <a:lnSpc>
                <a:spcPct val="90000"/>
              </a:lnSpc>
            </a:pPr>
            <a:r>
              <a:rPr lang="en-US" sz="2800" dirty="0" err="1" smtClean="0"/>
              <a:t>Sy-Miin</a:t>
            </a:r>
            <a:r>
              <a:rPr lang="en-US" sz="2800" dirty="0" smtClean="0"/>
              <a:t> Chow, Consultant</a:t>
            </a:r>
          </a:p>
          <a:p>
            <a:pPr eaLnBrk="1" hangingPunct="1">
              <a:lnSpc>
                <a:spcPct val="90000"/>
              </a:lnSpc>
            </a:pPr>
            <a:r>
              <a:rPr lang="en-US" sz="2800" dirty="0" err="1" smtClean="0"/>
              <a:t>Nilam</a:t>
            </a:r>
            <a:r>
              <a:rPr lang="en-US" sz="2800" dirty="0" smtClean="0"/>
              <a:t> Ram, Consultant</a:t>
            </a:r>
          </a:p>
          <a:p>
            <a:pPr eaLnBrk="1" hangingPunct="1">
              <a:lnSpc>
                <a:spcPct val="90000"/>
              </a:lnSpc>
            </a:pPr>
            <a:r>
              <a:rPr lang="en-US" sz="2800" dirty="0" smtClean="0"/>
              <a:t>Tim Brick, Consultant</a:t>
            </a:r>
          </a:p>
          <a:p>
            <a:pPr eaLnBrk="1" hangingPunct="1">
              <a:lnSpc>
                <a:spcPct val="90000"/>
              </a:lnSpc>
            </a:pPr>
            <a:r>
              <a:rPr lang="en-US" sz="2800" dirty="0" err="1" smtClean="0"/>
              <a:t>Zita</a:t>
            </a:r>
            <a:r>
              <a:rPr lang="en-US" sz="2800" dirty="0" smtClean="0"/>
              <a:t> </a:t>
            </a:r>
            <a:r>
              <a:rPr lang="en-US" sz="2800" dirty="0" err="1" smtClean="0"/>
              <a:t>Oravecz</a:t>
            </a:r>
            <a:r>
              <a:rPr lang="en-US" sz="2800" dirty="0" smtClean="0"/>
              <a:t>, Consultant </a:t>
            </a:r>
          </a:p>
          <a:p>
            <a:pPr eaLnBrk="1" hangingPunct="1">
              <a:lnSpc>
                <a:spcPct val="90000"/>
              </a:lnSpc>
            </a:pPr>
            <a:r>
              <a:rPr lang="en-US" sz="2800" dirty="0" smtClean="0"/>
              <a:t>David </a:t>
            </a:r>
            <a:r>
              <a:rPr lang="en-US" sz="2800" dirty="0" err="1" smtClean="0"/>
              <a:t>Wagstaff</a:t>
            </a:r>
            <a:r>
              <a:rPr lang="en-US" sz="2800" dirty="0" smtClean="0"/>
              <a:t>, Consultant</a:t>
            </a:r>
          </a:p>
          <a:p>
            <a:pPr marL="0" indent="0" eaLnBrk="1" hangingPunct="1">
              <a:lnSpc>
                <a:spcPct val="90000"/>
              </a:lnSpc>
              <a:buNone/>
            </a:pPr>
            <a:r>
              <a:rPr lang="en-US" sz="2800" dirty="0" smtClean="0"/>
              <a:t> </a:t>
            </a:r>
          </a:p>
        </p:txBody>
      </p:sp>
      <p:sp>
        <p:nvSpPr>
          <p:cNvPr id="10244" name="TextBox 1"/>
          <p:cNvSpPr txBox="1">
            <a:spLocks noChangeArrowheads="1"/>
          </p:cNvSpPr>
          <p:nvPr/>
        </p:nvSpPr>
        <p:spPr bwMode="auto">
          <a:xfrm>
            <a:off x="1562612" y="5814679"/>
            <a:ext cx="6119368" cy="646331"/>
          </a:xfrm>
          <a:prstGeom prst="rect">
            <a:avLst/>
          </a:prstGeom>
          <a:noFill/>
          <a:ln w="9525">
            <a:noFill/>
            <a:miter lim="800000"/>
            <a:headEnd/>
            <a:tailEnd/>
          </a:ln>
        </p:spPr>
        <p:txBody>
          <a:bodyPr wrap="none">
            <a:spAutoFit/>
          </a:bodyPr>
          <a:lstStyle/>
          <a:p>
            <a:r>
              <a:rPr lang="en-US" dirty="0"/>
              <a:t>To make an appointment with a consultant, </a:t>
            </a:r>
            <a:r>
              <a:rPr lang="en-US" dirty="0" smtClean="0"/>
              <a:t>contact Eric </a:t>
            </a:r>
            <a:r>
              <a:rPr lang="en-US" dirty="0" err="1" smtClean="0"/>
              <a:t>Loken</a:t>
            </a:r>
            <a:endParaRPr lang="en-US" dirty="0" smtClean="0"/>
          </a:p>
          <a:p>
            <a:pPr algn="ctr"/>
            <a:r>
              <a:rPr lang="en-US" dirty="0" smtClean="0"/>
              <a:t>Phone: 814-865-7091  </a:t>
            </a:r>
            <a:r>
              <a:rPr lang="en-US" dirty="0" smtClean="0"/>
              <a:t>Email</a:t>
            </a:r>
            <a:r>
              <a:rPr lang="en-US" dirty="0" smtClean="0"/>
              <a:t>: </a:t>
            </a:r>
            <a:r>
              <a:rPr lang="en-US" dirty="0" smtClean="0">
                <a:hlinkClick r:id="rId2"/>
              </a:rPr>
              <a:t>loken@psu.edu</a:t>
            </a:r>
            <a:r>
              <a:rPr lang="en-US" dirty="0" smtClean="0"/>
              <a:t> </a:t>
            </a:r>
            <a:endParaRPr lang="en-US" dirty="0"/>
          </a:p>
        </p:txBody>
      </p:sp>
    </p:spTree>
    <p:extLst>
      <p:ext uri="{BB962C8B-B14F-4D97-AF65-F5344CB8AC3E}">
        <p14:creationId xmlns:p14="http://schemas.microsoft.com/office/powerpoint/2010/main" val="1727735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52400"/>
            <a:ext cx="9144000" cy="1431925"/>
          </a:xfrm>
        </p:spPr>
        <p:txBody>
          <a:bodyPr/>
          <a:lstStyle/>
          <a:p>
            <a:pPr algn="ctr" eaLnBrk="1" fontAlgn="auto" hangingPunct="1">
              <a:spcAft>
                <a:spcPts val="0"/>
              </a:spcAft>
              <a:defRPr/>
            </a:pPr>
            <a:r>
              <a:rPr lang="en-US" dirty="0" smtClean="0">
                <a:solidFill>
                  <a:srgbClr val="C00000"/>
                </a:solidFill>
              </a:rPr>
              <a:t>We like grants</a:t>
            </a:r>
          </a:p>
        </p:txBody>
      </p:sp>
      <p:sp>
        <p:nvSpPr>
          <p:cNvPr id="11266" name="Rectangle 3"/>
          <p:cNvSpPr>
            <a:spLocks noGrp="1" noChangeArrowheads="1"/>
          </p:cNvSpPr>
          <p:nvPr>
            <p:ph idx="1"/>
          </p:nvPr>
        </p:nvSpPr>
        <p:spPr/>
        <p:txBody>
          <a:bodyPr/>
          <a:lstStyle/>
          <a:p>
            <a:pPr eaLnBrk="1" hangingPunct="1"/>
            <a:r>
              <a:rPr lang="en-US" smtClean="0"/>
              <a:t>Although our consulting activities will not be limited to grant-related activities, we consider providing support for grant applications and providing consultation for funded research to be among our most important responsibilities.  </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3065615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152400"/>
            <a:ext cx="9144000" cy="1219200"/>
          </a:xfrm>
        </p:spPr>
        <p:txBody>
          <a:bodyPr>
            <a:normAutofit fontScale="90000"/>
          </a:bodyPr>
          <a:lstStyle/>
          <a:p>
            <a:pPr algn="ctr" eaLnBrk="1" hangingPunct="1">
              <a:defRPr/>
            </a:pPr>
            <a:r>
              <a:rPr lang="en-US" sz="3600" dirty="0" smtClean="0">
                <a:solidFill>
                  <a:srgbClr val="C00000"/>
                </a:solidFill>
              </a:rPr>
              <a:t>Phase One: Developing the Ideas </a:t>
            </a:r>
            <a:br>
              <a:rPr lang="en-US" sz="3600" dirty="0" smtClean="0">
                <a:solidFill>
                  <a:srgbClr val="C00000"/>
                </a:solidFill>
              </a:rPr>
            </a:br>
            <a:r>
              <a:rPr lang="en-US" sz="3600" dirty="0" smtClean="0">
                <a:solidFill>
                  <a:srgbClr val="C00000"/>
                </a:solidFill>
              </a:rPr>
              <a:t>and Research Team </a:t>
            </a:r>
            <a:r>
              <a:rPr lang="en-US" sz="3200" dirty="0" smtClean="0">
                <a:solidFill>
                  <a:srgbClr val="C00000"/>
                </a:solidFill>
              </a:rPr>
              <a:t/>
            </a:r>
            <a:br>
              <a:rPr lang="en-US" sz="3200" dirty="0" smtClean="0">
                <a:solidFill>
                  <a:srgbClr val="C00000"/>
                </a:solidFill>
              </a:rPr>
            </a:br>
            <a:r>
              <a:rPr lang="en-US" sz="3200" dirty="0" smtClean="0">
                <a:solidFill>
                  <a:srgbClr val="C00000"/>
                </a:solidFill>
              </a:rPr>
              <a:t> (6-12 months ahead of submission)</a:t>
            </a:r>
          </a:p>
        </p:txBody>
      </p:sp>
      <p:sp>
        <p:nvSpPr>
          <p:cNvPr id="49155" name="Rectangle 3"/>
          <p:cNvSpPr>
            <a:spLocks noGrp="1" noChangeArrowheads="1"/>
          </p:cNvSpPr>
          <p:nvPr>
            <p:ph type="body" idx="1"/>
          </p:nvPr>
        </p:nvSpPr>
        <p:spPr>
          <a:xfrm>
            <a:off x="762000" y="1981200"/>
            <a:ext cx="8077200" cy="4876800"/>
          </a:xfrm>
        </p:spPr>
        <p:txBody>
          <a:bodyPr>
            <a:normAutofit/>
          </a:bodyPr>
          <a:lstStyle/>
          <a:p>
            <a:pPr eaLnBrk="1" hangingPunct="1">
              <a:lnSpc>
                <a:spcPct val="80000"/>
              </a:lnSpc>
              <a:buFont typeface="Wingdings" pitchFamily="2" charset="2"/>
              <a:buNone/>
              <a:defRPr/>
            </a:pPr>
            <a:r>
              <a:rPr lang="en-US" sz="2600" dirty="0" smtClean="0"/>
              <a:t>Tasks:</a:t>
            </a:r>
          </a:p>
          <a:p>
            <a:pPr eaLnBrk="1" hangingPunct="1">
              <a:lnSpc>
                <a:spcPct val="80000"/>
              </a:lnSpc>
              <a:defRPr/>
            </a:pPr>
            <a:r>
              <a:rPr lang="en-US" sz="2600" dirty="0" smtClean="0"/>
              <a:t>Refining research questions and specific aims</a:t>
            </a:r>
          </a:p>
          <a:p>
            <a:pPr eaLnBrk="1" hangingPunct="1">
              <a:lnSpc>
                <a:spcPct val="80000"/>
              </a:lnSpc>
              <a:defRPr/>
            </a:pPr>
            <a:r>
              <a:rPr lang="en-US" sz="2600" dirty="0" smtClean="0"/>
              <a:t>Identifying a funding mechanism</a:t>
            </a:r>
          </a:p>
          <a:p>
            <a:pPr eaLnBrk="1" hangingPunct="1">
              <a:lnSpc>
                <a:spcPct val="80000"/>
              </a:lnSpc>
              <a:defRPr/>
            </a:pPr>
            <a:r>
              <a:rPr lang="en-US" sz="2600" dirty="0" smtClean="0"/>
              <a:t>Conducting literature review</a:t>
            </a:r>
          </a:p>
          <a:p>
            <a:pPr eaLnBrk="1" hangingPunct="1">
              <a:lnSpc>
                <a:spcPct val="80000"/>
              </a:lnSpc>
              <a:defRPr/>
            </a:pPr>
            <a:r>
              <a:rPr lang="en-US" sz="2600" dirty="0" smtClean="0"/>
              <a:t>Accessing idea through consultation</a:t>
            </a:r>
          </a:p>
          <a:p>
            <a:pPr eaLnBrk="1" hangingPunct="1">
              <a:lnSpc>
                <a:spcPct val="80000"/>
              </a:lnSpc>
              <a:defRPr/>
            </a:pPr>
            <a:r>
              <a:rPr lang="en-US" sz="2600" dirty="0" smtClean="0"/>
              <a:t>Developing investigative team and roles</a:t>
            </a:r>
          </a:p>
          <a:p>
            <a:pPr eaLnBrk="1" hangingPunct="1">
              <a:lnSpc>
                <a:spcPct val="80000"/>
              </a:lnSpc>
              <a:defRPr/>
            </a:pPr>
            <a:r>
              <a:rPr lang="en-US" sz="2600" dirty="0" smtClean="0"/>
              <a:t>Mapping the proposal development timetable</a:t>
            </a:r>
          </a:p>
          <a:p>
            <a:pPr eaLnBrk="1" hangingPunct="1">
              <a:lnSpc>
                <a:spcPct val="80000"/>
              </a:lnSpc>
              <a:defRPr/>
            </a:pPr>
            <a:endParaRPr lang="en-US" sz="2600" dirty="0" smtClean="0"/>
          </a:p>
          <a:p>
            <a:pPr eaLnBrk="1" hangingPunct="1">
              <a:lnSpc>
                <a:spcPct val="80000"/>
              </a:lnSpc>
              <a:buFont typeface="Wingdings" pitchFamily="2" charset="2"/>
              <a:buNone/>
              <a:defRPr/>
            </a:pPr>
            <a:r>
              <a:rPr lang="en-US" sz="2600" dirty="0" smtClean="0"/>
              <a:t>Key Resources:</a:t>
            </a:r>
          </a:p>
          <a:p>
            <a:pPr eaLnBrk="1" hangingPunct="1">
              <a:lnSpc>
                <a:spcPct val="80000"/>
              </a:lnSpc>
              <a:buFont typeface="Wingdings" pitchFamily="2" charset="2"/>
              <a:buNone/>
              <a:defRPr/>
            </a:pPr>
            <a:r>
              <a:rPr lang="en-US" sz="2600" dirty="0" smtClean="0"/>
              <a:t>SSRI-CYFC – cross-college networking &amp; seed funding for pilot work</a:t>
            </a:r>
          </a:p>
          <a:p>
            <a:pPr eaLnBrk="1" hangingPunct="1">
              <a:lnSpc>
                <a:spcPct val="80000"/>
              </a:lnSpc>
              <a:buFont typeface="Wingdings" pitchFamily="2" charset="2"/>
              <a:buNone/>
              <a:defRPr/>
            </a:pPr>
            <a:r>
              <a:rPr lang="en-US" sz="2600" dirty="0" smtClean="0"/>
              <a:t>College Research Offices – funding search &amp; seed support</a:t>
            </a:r>
          </a:p>
          <a:p>
            <a:pPr eaLnBrk="1" hangingPunct="1">
              <a:lnSpc>
                <a:spcPct val="80000"/>
              </a:lnSpc>
              <a:buFont typeface="Wingdings" pitchFamily="2" charset="2"/>
              <a:buNone/>
              <a:defRPr/>
            </a:pPr>
            <a:r>
              <a:rPr lang="en-US" sz="2600" dirty="0" smtClean="0"/>
              <a:t>Research Centers – networking &amp; idea development</a:t>
            </a:r>
          </a:p>
        </p:txBody>
      </p:sp>
    </p:spTree>
    <p:extLst>
      <p:ext uri="{BB962C8B-B14F-4D97-AF65-F5344CB8AC3E}">
        <p14:creationId xmlns:p14="http://schemas.microsoft.com/office/powerpoint/2010/main" val="5464326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52400"/>
            <a:ext cx="9144000" cy="1431925"/>
          </a:xfrm>
        </p:spPr>
        <p:txBody>
          <a:bodyPr/>
          <a:lstStyle/>
          <a:p>
            <a:pPr algn="ctr" eaLnBrk="1" fontAlgn="auto" hangingPunct="1">
              <a:spcAft>
                <a:spcPts val="0"/>
              </a:spcAft>
              <a:defRPr/>
            </a:pPr>
            <a:r>
              <a:rPr lang="en-US" dirty="0" smtClean="0">
                <a:solidFill>
                  <a:srgbClr val="C00000"/>
                </a:solidFill>
              </a:rPr>
              <a:t>Services provided</a:t>
            </a:r>
          </a:p>
        </p:txBody>
      </p:sp>
      <p:sp>
        <p:nvSpPr>
          <p:cNvPr id="12290" name="Rectangle 3"/>
          <p:cNvSpPr>
            <a:spLocks noGrp="1" noChangeArrowheads="1"/>
          </p:cNvSpPr>
          <p:nvPr>
            <p:ph idx="1"/>
          </p:nvPr>
        </p:nvSpPr>
        <p:spPr>
          <a:xfrm>
            <a:off x="838200" y="1905000"/>
            <a:ext cx="7772400" cy="4267200"/>
          </a:xfrm>
        </p:spPr>
        <p:txBody>
          <a:bodyPr>
            <a:normAutofit/>
          </a:bodyPr>
          <a:lstStyle/>
          <a:p>
            <a:pPr eaLnBrk="1" hangingPunct="1">
              <a:lnSpc>
                <a:spcPct val="90000"/>
              </a:lnSpc>
            </a:pPr>
            <a:r>
              <a:rPr lang="en-US" sz="2800" dirty="0" smtClean="0"/>
              <a:t>Single session consultations related to specific questions</a:t>
            </a:r>
          </a:p>
          <a:p>
            <a:pPr eaLnBrk="1" hangingPunct="1">
              <a:lnSpc>
                <a:spcPct val="90000"/>
              </a:lnSpc>
            </a:pPr>
            <a:r>
              <a:rPr lang="en-US" sz="2800" dirty="0" smtClean="0"/>
              <a:t>More intensive collaboration related developing or ongoing research projects</a:t>
            </a:r>
          </a:p>
          <a:p>
            <a:pPr eaLnBrk="1" hangingPunct="1">
              <a:lnSpc>
                <a:spcPct val="90000"/>
              </a:lnSpc>
            </a:pPr>
            <a:r>
              <a:rPr lang="en-US" sz="2800" dirty="0" smtClean="0"/>
              <a:t>Questions related to statistical software </a:t>
            </a:r>
          </a:p>
          <a:p>
            <a:pPr eaLnBrk="1" hangingPunct="1">
              <a:lnSpc>
                <a:spcPct val="90000"/>
              </a:lnSpc>
            </a:pPr>
            <a:r>
              <a:rPr lang="en-US" sz="2800" dirty="0" smtClean="0"/>
              <a:t>Information about the newest and most innovative methods</a:t>
            </a:r>
          </a:p>
          <a:p>
            <a:pPr eaLnBrk="1" hangingPunct="1">
              <a:lnSpc>
                <a:spcPct val="90000"/>
              </a:lnSpc>
            </a:pPr>
            <a:r>
              <a:rPr lang="en-US" sz="2800" dirty="0" smtClean="0"/>
              <a:t>Specializing in single subject time series modeling including </a:t>
            </a:r>
            <a:r>
              <a:rPr lang="en-US" sz="2800" dirty="0" err="1" smtClean="0"/>
              <a:t>fMRI</a:t>
            </a:r>
            <a:r>
              <a:rPr lang="en-US" sz="2800" dirty="0" smtClean="0"/>
              <a:t> data analysis</a:t>
            </a:r>
          </a:p>
          <a:p>
            <a:pPr eaLnBrk="1" hangingPunct="1">
              <a:lnSpc>
                <a:spcPct val="90000"/>
              </a:lnSpc>
            </a:pPr>
            <a:r>
              <a:rPr lang="en-US" sz="2800" dirty="0" smtClean="0"/>
              <a:t>General questions about statistics</a:t>
            </a:r>
          </a:p>
          <a:p>
            <a:pPr eaLnBrk="1" hangingPunct="1">
              <a:lnSpc>
                <a:spcPct val="90000"/>
              </a:lnSpc>
            </a:pPr>
            <a:endParaRPr lang="en-US" sz="2800" dirty="0" smtClean="0"/>
          </a:p>
        </p:txBody>
      </p:sp>
    </p:spTree>
    <p:extLst>
      <p:ext uri="{BB962C8B-B14F-4D97-AF65-F5344CB8AC3E}">
        <p14:creationId xmlns:p14="http://schemas.microsoft.com/office/powerpoint/2010/main" val="37223705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66800" y="152400"/>
            <a:ext cx="7848600" cy="1431925"/>
          </a:xfrm>
        </p:spPr>
        <p:txBody>
          <a:bodyPr/>
          <a:lstStyle/>
          <a:p>
            <a:pPr algn="ctr" eaLnBrk="1" fontAlgn="auto" hangingPunct="1">
              <a:spcAft>
                <a:spcPts val="0"/>
              </a:spcAft>
              <a:defRPr/>
            </a:pPr>
            <a:r>
              <a:rPr lang="en-US" dirty="0" smtClean="0">
                <a:solidFill>
                  <a:srgbClr val="C00000"/>
                </a:solidFill>
              </a:rPr>
              <a:t>Possible to arrange…</a:t>
            </a:r>
          </a:p>
        </p:txBody>
      </p:sp>
      <p:sp>
        <p:nvSpPr>
          <p:cNvPr id="13314" name="Rectangle 3"/>
          <p:cNvSpPr>
            <a:spLocks noGrp="1" noChangeArrowheads="1"/>
          </p:cNvSpPr>
          <p:nvPr>
            <p:ph idx="1"/>
          </p:nvPr>
        </p:nvSpPr>
        <p:spPr/>
        <p:txBody>
          <a:bodyPr/>
          <a:lstStyle/>
          <a:p>
            <a:pPr eaLnBrk="1" hangingPunct="1"/>
            <a:r>
              <a:rPr lang="en-US" smtClean="0"/>
              <a:t>Workshops</a:t>
            </a:r>
          </a:p>
          <a:p>
            <a:pPr eaLnBrk="1" hangingPunct="1"/>
            <a:r>
              <a:rPr lang="en-US" smtClean="0"/>
              <a:t>Consultant training for graduate students</a:t>
            </a:r>
          </a:p>
          <a:p>
            <a:pPr eaLnBrk="1" hangingPunct="1"/>
            <a:r>
              <a:rPr lang="en-US" smtClean="0"/>
              <a:t>Software for some specialized analyses</a:t>
            </a:r>
          </a:p>
        </p:txBody>
      </p:sp>
    </p:spTree>
    <p:extLst>
      <p:ext uri="{BB962C8B-B14F-4D97-AF65-F5344CB8AC3E}">
        <p14:creationId xmlns:p14="http://schemas.microsoft.com/office/powerpoint/2010/main" val="31697416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76200"/>
            <a:ext cx="7924800" cy="1431925"/>
          </a:xfrm>
        </p:spPr>
        <p:txBody>
          <a:bodyPr>
            <a:noAutofit/>
          </a:bodyPr>
          <a:lstStyle/>
          <a:p>
            <a:pPr algn="ctr" eaLnBrk="1" fontAlgn="auto" hangingPunct="1">
              <a:spcAft>
                <a:spcPts val="0"/>
              </a:spcAft>
              <a:defRPr/>
            </a:pPr>
            <a:r>
              <a:rPr lang="en-US" dirty="0" smtClean="0">
                <a:solidFill>
                  <a:srgbClr val="C00000"/>
                </a:solidFill>
              </a:rPr>
              <a:t>Developing a relationship with a consultant</a:t>
            </a:r>
          </a:p>
        </p:txBody>
      </p:sp>
      <p:sp>
        <p:nvSpPr>
          <p:cNvPr id="14338" name="Rectangle 3"/>
          <p:cNvSpPr>
            <a:spLocks noGrp="1" noChangeArrowheads="1"/>
          </p:cNvSpPr>
          <p:nvPr>
            <p:ph idx="1"/>
          </p:nvPr>
        </p:nvSpPr>
        <p:spPr/>
        <p:txBody>
          <a:bodyPr/>
          <a:lstStyle/>
          <a:p>
            <a:pPr eaLnBrk="1" hangingPunct="1"/>
            <a:r>
              <a:rPr lang="en-US" smtClean="0"/>
              <a:t>Beginning at the beginning</a:t>
            </a:r>
          </a:p>
          <a:p>
            <a:pPr eaLnBrk="1" hangingPunct="1"/>
            <a:r>
              <a:rPr lang="en-US" smtClean="0"/>
              <a:t>Discussing questions related to the design of the study</a:t>
            </a:r>
          </a:p>
          <a:p>
            <a:pPr eaLnBrk="1" hangingPunct="1"/>
            <a:r>
              <a:rPr lang="en-US" smtClean="0"/>
              <a:t>Discussing measures</a:t>
            </a:r>
          </a:p>
          <a:p>
            <a:pPr eaLnBrk="1" hangingPunct="1"/>
            <a:r>
              <a:rPr lang="en-US" smtClean="0"/>
              <a:t>Discussing ways to analyze the data</a:t>
            </a:r>
          </a:p>
          <a:p>
            <a:pPr eaLnBrk="1" hangingPunct="1"/>
            <a:r>
              <a:rPr lang="en-US" smtClean="0"/>
              <a:t>Including the consultant as a member of the research team</a:t>
            </a:r>
          </a:p>
        </p:txBody>
      </p:sp>
    </p:spTree>
    <p:extLst>
      <p:ext uri="{BB962C8B-B14F-4D97-AF65-F5344CB8AC3E}">
        <p14:creationId xmlns:p14="http://schemas.microsoft.com/office/powerpoint/2010/main" val="17281163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6200"/>
            <a:ext cx="9144000" cy="1431925"/>
          </a:xfrm>
        </p:spPr>
        <p:txBody>
          <a:bodyPr/>
          <a:lstStyle/>
          <a:p>
            <a:pPr algn="ctr" eaLnBrk="1" fontAlgn="auto" hangingPunct="1">
              <a:spcAft>
                <a:spcPts val="0"/>
              </a:spcAft>
              <a:defRPr/>
            </a:pPr>
            <a:r>
              <a:rPr lang="en-US" dirty="0" smtClean="0">
                <a:solidFill>
                  <a:srgbClr val="C00000"/>
                </a:solidFill>
              </a:rPr>
              <a:t>Consistency of the proposal</a:t>
            </a:r>
          </a:p>
        </p:txBody>
      </p:sp>
      <p:sp>
        <p:nvSpPr>
          <p:cNvPr id="15362" name="Rectangle 3"/>
          <p:cNvSpPr>
            <a:spLocks noGrp="1" noChangeArrowheads="1"/>
          </p:cNvSpPr>
          <p:nvPr>
            <p:ph idx="1"/>
          </p:nvPr>
        </p:nvSpPr>
        <p:spPr>
          <a:xfrm>
            <a:off x="914400" y="2667000"/>
            <a:ext cx="8229600" cy="2590800"/>
          </a:xfrm>
        </p:spPr>
        <p:txBody>
          <a:bodyPr/>
          <a:lstStyle/>
          <a:p>
            <a:pPr eaLnBrk="1" hangingPunct="1"/>
            <a:r>
              <a:rPr lang="en-US" dirty="0" smtClean="0"/>
              <a:t>Specific aims</a:t>
            </a:r>
          </a:p>
          <a:p>
            <a:pPr eaLnBrk="1" hangingPunct="1"/>
            <a:r>
              <a:rPr lang="en-US" dirty="0" smtClean="0"/>
              <a:t>Research questions</a:t>
            </a:r>
          </a:p>
          <a:p>
            <a:pPr eaLnBrk="1" hangingPunct="1"/>
            <a:r>
              <a:rPr lang="en-US" dirty="0" smtClean="0"/>
              <a:t>Statistical analysis</a:t>
            </a:r>
          </a:p>
        </p:txBody>
      </p:sp>
      <p:sp>
        <p:nvSpPr>
          <p:cNvPr id="15364" name="Rectangle 2"/>
          <p:cNvSpPr>
            <a:spLocks noChangeArrowheads="1"/>
          </p:cNvSpPr>
          <p:nvPr/>
        </p:nvSpPr>
        <p:spPr bwMode="auto">
          <a:xfrm>
            <a:off x="685800" y="1828800"/>
            <a:ext cx="8593138" cy="584200"/>
          </a:xfrm>
          <a:prstGeom prst="rect">
            <a:avLst/>
          </a:prstGeom>
          <a:noFill/>
          <a:ln w="9525">
            <a:noFill/>
            <a:miter lim="800000"/>
            <a:headEnd/>
            <a:tailEnd/>
          </a:ln>
        </p:spPr>
        <p:txBody>
          <a:bodyPr>
            <a:spAutoFit/>
          </a:bodyPr>
          <a:lstStyle/>
          <a:p>
            <a:r>
              <a:rPr lang="en-US" sz="3200" dirty="0"/>
              <a:t>We help to make sure the following all agree</a:t>
            </a:r>
          </a:p>
        </p:txBody>
      </p:sp>
    </p:spTree>
    <p:extLst>
      <p:ext uri="{BB962C8B-B14F-4D97-AF65-F5344CB8AC3E}">
        <p14:creationId xmlns:p14="http://schemas.microsoft.com/office/powerpoint/2010/main" val="14909029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76200"/>
            <a:ext cx="9144000" cy="1431925"/>
          </a:xfrm>
        </p:spPr>
        <p:txBody>
          <a:bodyPr/>
          <a:lstStyle/>
          <a:p>
            <a:pPr algn="ctr" eaLnBrk="1" fontAlgn="auto" hangingPunct="1">
              <a:spcAft>
                <a:spcPts val="0"/>
              </a:spcAft>
              <a:defRPr/>
            </a:pPr>
            <a:r>
              <a:rPr lang="en-US" dirty="0" smtClean="0">
                <a:solidFill>
                  <a:srgbClr val="C00000"/>
                </a:solidFill>
              </a:rPr>
              <a:t>Other concerns</a:t>
            </a:r>
          </a:p>
        </p:txBody>
      </p:sp>
      <p:sp>
        <p:nvSpPr>
          <p:cNvPr id="16386" name="Rectangle 3"/>
          <p:cNvSpPr>
            <a:spLocks noGrp="1" noChangeArrowheads="1"/>
          </p:cNvSpPr>
          <p:nvPr>
            <p:ph idx="1"/>
          </p:nvPr>
        </p:nvSpPr>
        <p:spPr>
          <a:xfrm>
            <a:off x="914400" y="2209800"/>
            <a:ext cx="8229600" cy="3429000"/>
          </a:xfrm>
        </p:spPr>
        <p:txBody>
          <a:bodyPr/>
          <a:lstStyle/>
          <a:p>
            <a:pPr eaLnBrk="1" hangingPunct="1"/>
            <a:r>
              <a:rPr lang="en-US" dirty="0" smtClean="0"/>
              <a:t>Analyzing preliminary or pilot data</a:t>
            </a:r>
          </a:p>
          <a:p>
            <a:pPr eaLnBrk="1" hangingPunct="1"/>
            <a:r>
              <a:rPr lang="en-US" dirty="0" smtClean="0"/>
              <a:t>Determining power</a:t>
            </a:r>
          </a:p>
          <a:p>
            <a:pPr eaLnBrk="1" hangingPunct="1"/>
            <a:r>
              <a:rPr lang="en-US" dirty="0" smtClean="0"/>
              <a:t>Reviewing proposal as a methodologist</a:t>
            </a:r>
          </a:p>
        </p:txBody>
      </p:sp>
    </p:spTree>
    <p:extLst>
      <p:ext uri="{BB962C8B-B14F-4D97-AF65-F5344CB8AC3E}">
        <p14:creationId xmlns:p14="http://schemas.microsoft.com/office/powerpoint/2010/main" val="15573812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52400"/>
            <a:ext cx="9144000" cy="1431925"/>
          </a:xfrm>
        </p:spPr>
        <p:txBody>
          <a:bodyPr/>
          <a:lstStyle/>
          <a:p>
            <a:pPr algn="ctr" eaLnBrk="1" fontAlgn="auto" hangingPunct="1">
              <a:spcAft>
                <a:spcPts val="0"/>
              </a:spcAft>
              <a:defRPr/>
            </a:pPr>
            <a:r>
              <a:rPr lang="en-US" dirty="0" smtClean="0">
                <a:solidFill>
                  <a:srgbClr val="C00000"/>
                </a:solidFill>
              </a:rPr>
              <a:t>Once the grant is funded</a:t>
            </a:r>
          </a:p>
        </p:txBody>
      </p:sp>
      <p:sp>
        <p:nvSpPr>
          <p:cNvPr id="17410" name="Rectangle 3"/>
          <p:cNvSpPr>
            <a:spLocks noGrp="1" noChangeArrowheads="1"/>
          </p:cNvSpPr>
          <p:nvPr>
            <p:ph idx="1"/>
          </p:nvPr>
        </p:nvSpPr>
        <p:spPr>
          <a:xfrm>
            <a:off x="1066800" y="2133600"/>
            <a:ext cx="7543800" cy="4114800"/>
          </a:xfrm>
        </p:spPr>
        <p:txBody>
          <a:bodyPr/>
          <a:lstStyle/>
          <a:p>
            <a:pPr eaLnBrk="1" hangingPunct="1"/>
            <a:r>
              <a:rPr lang="en-US" dirty="0" smtClean="0"/>
              <a:t>Supervising data analysis</a:t>
            </a:r>
          </a:p>
          <a:p>
            <a:pPr eaLnBrk="1" hangingPunct="1"/>
            <a:r>
              <a:rPr lang="en-US" dirty="0" smtClean="0"/>
              <a:t>Assisting with the preparation of reports, presentation, and papers</a:t>
            </a:r>
          </a:p>
          <a:p>
            <a:pPr eaLnBrk="1" hangingPunct="1"/>
            <a:r>
              <a:rPr lang="en-US" dirty="0" smtClean="0"/>
              <a:t>Continuing methodological support</a:t>
            </a:r>
          </a:p>
        </p:txBody>
      </p:sp>
    </p:spTree>
    <p:extLst>
      <p:ext uri="{BB962C8B-B14F-4D97-AF65-F5344CB8AC3E}">
        <p14:creationId xmlns:p14="http://schemas.microsoft.com/office/powerpoint/2010/main" val="32741566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52400"/>
            <a:ext cx="9144000" cy="1431925"/>
          </a:xfrm>
        </p:spPr>
        <p:txBody>
          <a:bodyPr/>
          <a:lstStyle/>
          <a:p>
            <a:pPr algn="ctr" eaLnBrk="1" fontAlgn="auto" hangingPunct="1">
              <a:spcAft>
                <a:spcPts val="0"/>
              </a:spcAft>
              <a:defRPr/>
            </a:pPr>
            <a:r>
              <a:rPr lang="en-US" dirty="0" smtClean="0">
                <a:solidFill>
                  <a:srgbClr val="C00000"/>
                </a:solidFill>
              </a:rPr>
              <a:t>Costs</a:t>
            </a:r>
          </a:p>
        </p:txBody>
      </p:sp>
      <p:sp>
        <p:nvSpPr>
          <p:cNvPr id="18434" name="Rectangle 3"/>
          <p:cNvSpPr>
            <a:spLocks noGrp="1" noChangeArrowheads="1"/>
          </p:cNvSpPr>
          <p:nvPr>
            <p:ph idx="1"/>
          </p:nvPr>
        </p:nvSpPr>
        <p:spPr>
          <a:xfrm>
            <a:off x="1066800" y="2133600"/>
            <a:ext cx="7543800" cy="4114800"/>
          </a:xfrm>
        </p:spPr>
        <p:txBody>
          <a:bodyPr/>
          <a:lstStyle/>
          <a:p>
            <a:pPr eaLnBrk="1" hangingPunct="1"/>
            <a:r>
              <a:rPr lang="en-US" dirty="0"/>
              <a:t>O</a:t>
            </a:r>
            <a:r>
              <a:rPr lang="en-US" dirty="0" smtClean="0"/>
              <a:t>ur services are currently free</a:t>
            </a:r>
          </a:p>
          <a:p>
            <a:pPr eaLnBrk="1" hangingPunct="1"/>
            <a:endParaRPr lang="en-US" dirty="0" smtClean="0"/>
          </a:p>
          <a:p>
            <a:pPr eaLnBrk="1" hangingPunct="1"/>
            <a:r>
              <a:rPr lang="en-US" dirty="0" smtClean="0"/>
              <a:t>We encourage having a consultant included in grant applications as part of the research team</a:t>
            </a:r>
          </a:p>
          <a:p>
            <a:pPr eaLnBrk="1" hangingPunct="1">
              <a:buNone/>
            </a:pPr>
            <a:endParaRPr lang="en-US" dirty="0" smtClean="0"/>
          </a:p>
        </p:txBody>
      </p:sp>
    </p:spTree>
    <p:extLst>
      <p:ext uri="{BB962C8B-B14F-4D97-AF65-F5344CB8AC3E}">
        <p14:creationId xmlns:p14="http://schemas.microsoft.com/office/powerpoint/2010/main" val="39989041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9144000" cy="1431925"/>
          </a:xfrm>
        </p:spPr>
        <p:txBody>
          <a:bodyPr/>
          <a:lstStyle/>
          <a:p>
            <a:pPr algn="ctr" eaLnBrk="1" fontAlgn="auto" hangingPunct="1">
              <a:spcAft>
                <a:spcPts val="0"/>
              </a:spcAft>
              <a:defRPr/>
            </a:pPr>
            <a:r>
              <a:rPr lang="en-US" dirty="0" smtClean="0">
                <a:solidFill>
                  <a:srgbClr val="C00000"/>
                </a:solidFill>
              </a:rPr>
              <a:t>Sponsors</a:t>
            </a:r>
          </a:p>
        </p:txBody>
      </p:sp>
      <p:sp>
        <p:nvSpPr>
          <p:cNvPr id="19458" name="Rectangle 3"/>
          <p:cNvSpPr>
            <a:spLocks noGrp="1" noChangeArrowheads="1"/>
          </p:cNvSpPr>
          <p:nvPr>
            <p:ph idx="1"/>
          </p:nvPr>
        </p:nvSpPr>
        <p:spPr>
          <a:xfrm>
            <a:off x="1066800" y="2133600"/>
            <a:ext cx="7543800" cy="4114800"/>
          </a:xfrm>
        </p:spPr>
        <p:txBody>
          <a:bodyPr/>
          <a:lstStyle/>
          <a:p>
            <a:pPr eaLnBrk="1" hangingPunct="1"/>
            <a:r>
              <a:rPr lang="en-US" dirty="0" smtClean="0"/>
              <a:t>Department of Human Development and Family Studies</a:t>
            </a:r>
          </a:p>
          <a:p>
            <a:pPr eaLnBrk="1" hangingPunct="1"/>
            <a:r>
              <a:rPr lang="en-US" dirty="0" smtClean="0"/>
              <a:t>Social Science Research Institute</a:t>
            </a:r>
          </a:p>
        </p:txBody>
      </p:sp>
    </p:spTree>
    <p:extLst>
      <p:ext uri="{BB962C8B-B14F-4D97-AF65-F5344CB8AC3E}">
        <p14:creationId xmlns:p14="http://schemas.microsoft.com/office/powerpoint/2010/main" val="23829136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chor="b">
            <a:normAutofit fontScale="90000"/>
          </a:bodyPr>
          <a:lstStyle/>
          <a:p>
            <a:pPr algn="ct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
            </a:r>
            <a:br>
              <a:rPr lang="en-US" sz="3600" dirty="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
            </a:r>
            <a:br>
              <a:rPr lang="en-US" sz="3600" dirty="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smtClean="0">
                <a:solidFill>
                  <a:srgbClr val="C00000"/>
                </a:solidFill>
                <a:effectLst>
                  <a:outerShdw blurRad="38100" dist="38100" dir="2700000" algn="tl">
                    <a:srgbClr val="000000">
                      <a:alpha val="43137"/>
                    </a:srgbClr>
                  </a:outerShdw>
                </a:effectLst>
              </a:rPr>
              <a:t>Pennsylvania </a:t>
            </a:r>
            <a:r>
              <a:rPr lang="en-US" sz="3600" dirty="0">
                <a:solidFill>
                  <a:srgbClr val="C00000"/>
                </a:solidFill>
                <a:effectLst>
                  <a:outerShdw blurRad="38100" dist="38100" dir="2700000" algn="tl">
                    <a:srgbClr val="000000">
                      <a:alpha val="43137"/>
                    </a:srgbClr>
                  </a:outerShdw>
                </a:effectLst>
              </a:rPr>
              <a:t>State University Census </a:t>
            </a:r>
            <a:r>
              <a:rPr lang="en-US" sz="3600" dirty="0" smtClean="0">
                <a:solidFill>
                  <a:srgbClr val="C00000"/>
                </a:solidFill>
                <a:effectLst>
                  <a:outerShdw blurRad="38100" dist="38100" dir="2700000" algn="tl">
                    <a:srgbClr val="000000">
                      <a:alpha val="43137"/>
                    </a:srgbClr>
                  </a:outerShdw>
                </a:effectLst>
              </a:rPr>
              <a:t>Bureau Research Data Center </a:t>
            </a:r>
            <a:r>
              <a:rPr lang="en-US" sz="3600" dirty="0">
                <a:solidFill>
                  <a:srgbClr val="C00000"/>
                </a:solidFill>
                <a:effectLst>
                  <a:outerShdw blurRad="38100" dist="38100" dir="2700000" algn="tl">
                    <a:srgbClr val="000000">
                      <a:alpha val="43137"/>
                    </a:srgbClr>
                  </a:outerShdw>
                </a:effectLst>
              </a:rPr>
              <a:t>(PSUCRDC)</a:t>
            </a:r>
            <a:r>
              <a:rPr lang="en-US" sz="3200" dirty="0">
                <a:effectLst/>
              </a:rPr>
              <a:t/>
            </a:r>
            <a:br>
              <a:rPr lang="en-US" sz="3200" dirty="0">
                <a:effectLst/>
              </a:rPr>
            </a:br>
            <a:endParaRPr lang="en-US" sz="3200" dirty="0"/>
          </a:p>
        </p:txBody>
      </p:sp>
      <p:sp>
        <p:nvSpPr>
          <p:cNvPr id="3" name="Content Placeholder 2"/>
          <p:cNvSpPr>
            <a:spLocks noGrp="1"/>
          </p:cNvSpPr>
          <p:nvPr>
            <p:ph idx="1"/>
          </p:nvPr>
        </p:nvSpPr>
        <p:spPr/>
        <p:txBody>
          <a:bodyPr>
            <a:normAutofit/>
          </a:bodyPr>
          <a:lstStyle/>
          <a:p>
            <a:pPr marL="0" indent="0">
              <a:buNone/>
            </a:pPr>
            <a:r>
              <a:rPr lang="en-US" sz="2000" dirty="0"/>
              <a:t>RDC network - </a:t>
            </a:r>
            <a:r>
              <a:rPr lang="en-US" sz="2000" dirty="0" smtClean="0"/>
              <a:t>18 </a:t>
            </a:r>
            <a:r>
              <a:rPr lang="en-US" sz="2000" dirty="0"/>
              <a:t>locations (Michigan, Minnesota, Cornell, Texas </a:t>
            </a:r>
            <a:r>
              <a:rPr lang="en-US" sz="2000" dirty="0" smtClean="0"/>
              <a:t>A&amp;M, Berkeley</a:t>
            </a:r>
            <a:r>
              <a:rPr lang="en-US" sz="2000" dirty="0"/>
              <a:t>, Boston, Atlanta, Chicago, New York, </a:t>
            </a:r>
            <a:r>
              <a:rPr lang="en-US" sz="2000" dirty="0" smtClean="0"/>
              <a:t>Washington, Stanford...).  Expanding approximately 2 per year.  </a:t>
            </a:r>
          </a:p>
          <a:p>
            <a:pPr marL="0" indent="0">
              <a:buNone/>
            </a:pPr>
            <a:endParaRPr lang="en-US" sz="2000" dirty="0"/>
          </a:p>
          <a:p>
            <a:r>
              <a:rPr lang="en-US" sz="2000" dirty="0"/>
              <a:t>Centers allow researchers to access restricted use data collected by </a:t>
            </a:r>
            <a:r>
              <a:rPr lang="en-US" sz="2000" dirty="0" smtClean="0"/>
              <a:t>the Census </a:t>
            </a:r>
            <a:r>
              <a:rPr lang="en-US" sz="2000" dirty="0"/>
              <a:t>Bureau and National Center for Health Statistics (NCHS</a:t>
            </a:r>
            <a:r>
              <a:rPr lang="en-US" sz="2000" dirty="0" smtClean="0"/>
              <a:t>).</a:t>
            </a:r>
          </a:p>
          <a:p>
            <a:pPr marL="0" indent="0">
              <a:buNone/>
            </a:pPr>
            <a:endParaRPr lang="en-US" sz="2000" dirty="0"/>
          </a:p>
          <a:p>
            <a:r>
              <a:rPr lang="en-US" sz="2000" dirty="0"/>
              <a:t>Secure computer </a:t>
            </a:r>
            <a:r>
              <a:rPr lang="en-US" sz="2000" dirty="0" smtClean="0"/>
              <a:t>lab in </a:t>
            </a:r>
            <a:r>
              <a:rPr lang="en-US" sz="2000" dirty="0" err="1" smtClean="0"/>
              <a:t>Paterno</a:t>
            </a:r>
            <a:r>
              <a:rPr lang="en-US" sz="2000" dirty="0" smtClean="0"/>
              <a:t> Library </a:t>
            </a:r>
            <a:r>
              <a:rPr lang="en-US" sz="2000" dirty="0"/>
              <a:t>with hard-wired connection to </a:t>
            </a:r>
            <a:r>
              <a:rPr lang="en-US" sz="2000" dirty="0" smtClean="0"/>
              <a:t>Census </a:t>
            </a:r>
            <a:r>
              <a:rPr lang="en-US" sz="2000" dirty="0"/>
              <a:t>servers </a:t>
            </a:r>
            <a:r>
              <a:rPr lang="en-US" sz="2000" dirty="0" smtClean="0"/>
              <a:t>in Maryland</a:t>
            </a:r>
            <a:endParaRPr lang="en-US" sz="2000" dirty="0"/>
          </a:p>
          <a:p>
            <a:endParaRPr lang="en-US" sz="2000" dirty="0"/>
          </a:p>
          <a:p>
            <a:r>
              <a:rPr lang="en-US" sz="2000" dirty="0" smtClean="0"/>
              <a:t>Funded by  President </a:t>
            </a:r>
            <a:r>
              <a:rPr lang="en-US" sz="2000" dirty="0"/>
              <a:t>and VP for Research, SSRI, Pop Center, Dean of Library, Colleges of LA, Agriculture, HHD, </a:t>
            </a:r>
            <a:r>
              <a:rPr lang="en-US" sz="2000" dirty="0" smtClean="0"/>
              <a:t>Science, NSF</a:t>
            </a:r>
            <a:endParaRPr lang="en-US" sz="2000" dirty="0"/>
          </a:p>
        </p:txBody>
      </p:sp>
    </p:spTree>
    <p:extLst>
      <p:ext uri="{BB962C8B-B14F-4D97-AF65-F5344CB8AC3E}">
        <p14:creationId xmlns:p14="http://schemas.microsoft.com/office/powerpoint/2010/main" val="25911827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543800" cy="1431925"/>
          </a:xfrm>
        </p:spPr>
        <p:txBody>
          <a:bodyPr/>
          <a:lstStyle/>
          <a:p>
            <a:pPr algn="ctr"/>
            <a:r>
              <a:rPr lang="en-US" sz="4000" dirty="0">
                <a:solidFill>
                  <a:srgbClr val="C00000"/>
                </a:solidFill>
                <a:effectLst>
                  <a:outerShdw blurRad="38100" dist="38100" dir="2700000" algn="tl">
                    <a:srgbClr val="000000">
                      <a:alpha val="43137"/>
                    </a:srgbClr>
                  </a:outerShdw>
                </a:effectLst>
              </a:rPr>
              <a:t>Economic </a:t>
            </a:r>
            <a:r>
              <a:rPr lang="en-US" sz="4000" dirty="0" smtClean="0">
                <a:solidFill>
                  <a:srgbClr val="C00000"/>
                </a:solidFill>
                <a:effectLst>
                  <a:outerShdw blurRad="38100" dist="38100" dir="2700000" algn="tl">
                    <a:srgbClr val="000000">
                      <a:alpha val="43137"/>
                    </a:srgbClr>
                  </a:outerShdw>
                </a:effectLst>
              </a:rPr>
              <a:t>Data</a:t>
            </a:r>
            <a:endParaRPr lang="en-US" dirty="0"/>
          </a:p>
        </p:txBody>
      </p:sp>
      <p:sp>
        <p:nvSpPr>
          <p:cNvPr id="3" name="Content Placeholder 2"/>
          <p:cNvSpPr>
            <a:spLocks noGrp="1"/>
          </p:cNvSpPr>
          <p:nvPr>
            <p:ph idx="1"/>
          </p:nvPr>
        </p:nvSpPr>
        <p:spPr>
          <a:xfrm>
            <a:off x="1143000" y="1981200"/>
            <a:ext cx="7543800" cy="4495800"/>
          </a:xfrm>
        </p:spPr>
        <p:txBody>
          <a:bodyPr>
            <a:normAutofit/>
          </a:bodyPr>
          <a:lstStyle/>
          <a:p>
            <a:r>
              <a:rPr lang="en-US" sz="2000" dirty="0" smtClean="0"/>
              <a:t>Economic Data from Census:</a:t>
            </a:r>
          </a:p>
          <a:p>
            <a:pPr lvl="1"/>
            <a:r>
              <a:rPr lang="en-US" sz="2000" dirty="0" smtClean="0"/>
              <a:t>Industry Censuses (Manufactures, Retail Trade, Services, Transportation...)</a:t>
            </a:r>
          </a:p>
          <a:p>
            <a:pPr lvl="1"/>
            <a:r>
              <a:rPr lang="en-US" sz="2000" dirty="0" smtClean="0"/>
              <a:t>Foreign Trade (Import and Export Transactions)</a:t>
            </a:r>
          </a:p>
          <a:p>
            <a:pPr lvl="1"/>
            <a:r>
              <a:rPr lang="en-US" sz="2000" dirty="0" smtClean="0"/>
              <a:t>Specialized Surveys (Technology, Pollution Control, Energy Use, Business Owners, Capital Expenditures..)</a:t>
            </a:r>
          </a:p>
          <a:p>
            <a:pPr lvl="1"/>
            <a:r>
              <a:rPr lang="en-US" sz="2000" dirty="0" smtClean="0"/>
              <a:t>Longitudinal Employer Household Dynamics (LEHD)</a:t>
            </a:r>
          </a:p>
          <a:p>
            <a:r>
              <a:rPr lang="en-US" sz="2000" dirty="0" smtClean="0"/>
              <a:t>Economic Data from Bureau of Labor Statistics (coming soon)</a:t>
            </a:r>
          </a:p>
          <a:p>
            <a:pPr lvl="1"/>
            <a:r>
              <a:rPr lang="en-US" sz="2000" dirty="0" smtClean="0"/>
              <a:t>National Longitudinal Surveys of Youth (NLSY)</a:t>
            </a:r>
          </a:p>
          <a:p>
            <a:pPr lvl="1"/>
            <a:r>
              <a:rPr lang="en-US" sz="2000" dirty="0" smtClean="0"/>
              <a:t>Quarterly Census of Employment and Wages</a:t>
            </a:r>
          </a:p>
          <a:p>
            <a:pPr lvl="1"/>
            <a:r>
              <a:rPr lang="en-US" sz="2000" dirty="0" smtClean="0"/>
              <a:t>Job Openings and Labor Turnover Survey (JOLTS)</a:t>
            </a:r>
          </a:p>
          <a:p>
            <a:pPr lvl="1"/>
            <a:r>
              <a:rPr lang="en-US" sz="2000" dirty="0" smtClean="0"/>
              <a:t>Consumer Price Indexes</a:t>
            </a:r>
            <a:endParaRPr lang="en-US" sz="2000" dirty="0"/>
          </a:p>
        </p:txBody>
      </p:sp>
    </p:spTree>
    <p:extLst>
      <p:ext uri="{BB962C8B-B14F-4D97-AF65-F5344CB8AC3E}">
        <p14:creationId xmlns:p14="http://schemas.microsoft.com/office/powerpoint/2010/main" val="391798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1736725"/>
          </a:xfrm>
        </p:spPr>
        <p:txBody>
          <a:bodyPr>
            <a:normAutofit fontScale="90000"/>
          </a:bodyPr>
          <a:lstStyle/>
          <a:p>
            <a:pPr algn="ctr" eaLnBrk="1" hangingPunct="1">
              <a:defRPr/>
            </a:pPr>
            <a:r>
              <a:rPr lang="en-US" dirty="0" smtClean="0">
                <a:solidFill>
                  <a:srgbClr val="C00000"/>
                </a:solidFill>
              </a:rPr>
              <a:t>Phase Two: Refining the Research Plan </a:t>
            </a:r>
            <a:r>
              <a:rPr lang="en-US" sz="3200" dirty="0" smtClean="0">
                <a:solidFill>
                  <a:srgbClr val="C00000"/>
                </a:solidFill>
              </a:rPr>
              <a:t/>
            </a:r>
            <a:br>
              <a:rPr lang="en-US" sz="3200" dirty="0" smtClean="0">
                <a:solidFill>
                  <a:srgbClr val="C00000"/>
                </a:solidFill>
              </a:rPr>
            </a:br>
            <a:r>
              <a:rPr lang="en-US" sz="3200" dirty="0" smtClean="0">
                <a:solidFill>
                  <a:srgbClr val="C00000"/>
                </a:solidFill>
              </a:rPr>
              <a:t> (3-9 months ahead of submission)</a:t>
            </a:r>
          </a:p>
        </p:txBody>
      </p:sp>
      <p:sp>
        <p:nvSpPr>
          <p:cNvPr id="51203" name="Rectangle 3"/>
          <p:cNvSpPr>
            <a:spLocks noGrp="1" noChangeArrowheads="1"/>
          </p:cNvSpPr>
          <p:nvPr>
            <p:ph type="body" idx="1"/>
          </p:nvPr>
        </p:nvSpPr>
        <p:spPr>
          <a:xfrm>
            <a:off x="762000" y="1752600"/>
            <a:ext cx="7848600" cy="4876800"/>
          </a:xfrm>
        </p:spPr>
        <p:txBody>
          <a:bodyPr>
            <a:noAutofit/>
          </a:bodyPr>
          <a:lstStyle/>
          <a:p>
            <a:pPr eaLnBrk="1" hangingPunct="1">
              <a:lnSpc>
                <a:spcPct val="80000"/>
              </a:lnSpc>
              <a:buFont typeface="Wingdings" pitchFamily="2" charset="2"/>
              <a:buNone/>
              <a:defRPr/>
            </a:pPr>
            <a:r>
              <a:rPr lang="en-US" sz="2600" dirty="0" smtClean="0"/>
              <a:t>Tasks:</a:t>
            </a:r>
          </a:p>
          <a:p>
            <a:pPr eaLnBrk="1" hangingPunct="1">
              <a:lnSpc>
                <a:spcPct val="80000"/>
              </a:lnSpc>
              <a:defRPr/>
            </a:pPr>
            <a:r>
              <a:rPr lang="en-US" sz="2600" dirty="0" smtClean="0"/>
              <a:t>Consulting with funding program officers</a:t>
            </a:r>
          </a:p>
          <a:p>
            <a:pPr eaLnBrk="1" hangingPunct="1">
              <a:lnSpc>
                <a:spcPct val="80000"/>
              </a:lnSpc>
              <a:defRPr/>
            </a:pPr>
            <a:r>
              <a:rPr lang="en-US" sz="2600" dirty="0" smtClean="0"/>
              <a:t>Specifying the research plan &amp; methodology</a:t>
            </a:r>
          </a:p>
          <a:p>
            <a:pPr eaLnBrk="1" hangingPunct="1">
              <a:lnSpc>
                <a:spcPct val="80000"/>
              </a:lnSpc>
              <a:defRPr/>
            </a:pPr>
            <a:r>
              <a:rPr lang="en-US" sz="2600" dirty="0" smtClean="0"/>
              <a:t>Conducting preliminary analyses or pilot studies</a:t>
            </a:r>
          </a:p>
          <a:p>
            <a:pPr eaLnBrk="1" hangingPunct="1">
              <a:lnSpc>
                <a:spcPct val="80000"/>
              </a:lnSpc>
              <a:defRPr/>
            </a:pPr>
            <a:r>
              <a:rPr lang="en-US" sz="2600" dirty="0" smtClean="0"/>
              <a:t>Recruiting community or cross-university partners (if needed)</a:t>
            </a:r>
          </a:p>
          <a:p>
            <a:pPr eaLnBrk="1" hangingPunct="1">
              <a:lnSpc>
                <a:spcPct val="80000"/>
              </a:lnSpc>
              <a:defRPr/>
            </a:pPr>
            <a:r>
              <a:rPr lang="en-US" sz="2600" dirty="0" smtClean="0"/>
              <a:t>Identifying research services needed for plan</a:t>
            </a:r>
          </a:p>
          <a:p>
            <a:pPr eaLnBrk="1" hangingPunct="1">
              <a:lnSpc>
                <a:spcPct val="80000"/>
              </a:lnSpc>
              <a:defRPr/>
            </a:pPr>
            <a:r>
              <a:rPr lang="en-US" sz="2600" dirty="0" smtClean="0"/>
              <a:t>Reviewing plan with department head and college research office</a:t>
            </a:r>
          </a:p>
          <a:p>
            <a:pPr eaLnBrk="1" hangingPunct="1">
              <a:lnSpc>
                <a:spcPct val="80000"/>
              </a:lnSpc>
              <a:defRPr/>
            </a:pPr>
            <a:endParaRPr lang="en-US" sz="2600" i="1" dirty="0" smtClean="0"/>
          </a:p>
          <a:p>
            <a:pPr eaLnBrk="1" hangingPunct="1">
              <a:lnSpc>
                <a:spcPct val="80000"/>
              </a:lnSpc>
              <a:buFont typeface="Wingdings" pitchFamily="2" charset="2"/>
              <a:buNone/>
              <a:defRPr/>
            </a:pPr>
            <a:r>
              <a:rPr lang="en-US" sz="2600" dirty="0" smtClean="0"/>
              <a:t>Key Resources:</a:t>
            </a:r>
          </a:p>
          <a:p>
            <a:pPr eaLnBrk="1" hangingPunct="1">
              <a:lnSpc>
                <a:spcPct val="80000"/>
              </a:lnSpc>
              <a:buFont typeface="Wingdings" pitchFamily="2" charset="2"/>
              <a:buNone/>
              <a:defRPr/>
            </a:pPr>
            <a:r>
              <a:rPr lang="en-US" sz="2600" dirty="0" smtClean="0"/>
              <a:t>SSRI – consultation for design &amp; budget estimations for sampling and data collection, methodology, questions and plans, GIA, imaging</a:t>
            </a:r>
          </a:p>
          <a:p>
            <a:pPr eaLnBrk="1" hangingPunct="1">
              <a:lnSpc>
                <a:spcPct val="80000"/>
              </a:lnSpc>
              <a:buFont typeface="Wingdings" pitchFamily="2" charset="2"/>
              <a:buNone/>
              <a:defRPr/>
            </a:pPr>
            <a:r>
              <a:rPr lang="en-US" sz="2600" dirty="0" smtClean="0"/>
              <a:t>Research Centers, Library, &amp; Consultation Centers</a:t>
            </a:r>
          </a:p>
        </p:txBody>
      </p:sp>
    </p:spTree>
    <p:extLst>
      <p:ext uri="{BB962C8B-B14F-4D97-AF65-F5344CB8AC3E}">
        <p14:creationId xmlns:p14="http://schemas.microsoft.com/office/powerpoint/2010/main" val="5193471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Demographic Data</a:t>
            </a:r>
            <a:endParaRPr lang="en-US" dirty="0">
              <a:solidFill>
                <a:srgbClr val="C00000"/>
              </a:solidFill>
            </a:endParaRPr>
          </a:p>
        </p:txBody>
      </p:sp>
      <p:sp>
        <p:nvSpPr>
          <p:cNvPr id="3" name="Content Placeholder 2"/>
          <p:cNvSpPr>
            <a:spLocks noGrp="1"/>
          </p:cNvSpPr>
          <p:nvPr>
            <p:ph idx="1"/>
          </p:nvPr>
        </p:nvSpPr>
        <p:spPr/>
        <p:txBody>
          <a:bodyPr/>
          <a:lstStyle/>
          <a:p>
            <a:pPr lvl="1"/>
            <a:r>
              <a:rPr lang="en-US" sz="2000" dirty="0" smtClean="0"/>
              <a:t>American </a:t>
            </a:r>
            <a:r>
              <a:rPr lang="en-US" sz="2000" dirty="0"/>
              <a:t>Community </a:t>
            </a:r>
            <a:r>
              <a:rPr lang="en-US" sz="2000" dirty="0" smtClean="0"/>
              <a:t>Survey (1996-present)</a:t>
            </a:r>
            <a:endParaRPr lang="en-US" sz="2000" dirty="0"/>
          </a:p>
          <a:p>
            <a:pPr lvl="1"/>
            <a:r>
              <a:rPr lang="en-US" sz="2000" dirty="0"/>
              <a:t>American Housing </a:t>
            </a:r>
            <a:r>
              <a:rPr lang="en-US" sz="2000" dirty="0" smtClean="0"/>
              <a:t>Survey (1984 – present)</a:t>
            </a:r>
            <a:endParaRPr lang="en-US" sz="2000" dirty="0"/>
          </a:p>
          <a:p>
            <a:pPr lvl="1"/>
            <a:r>
              <a:rPr lang="en-US" sz="2000" dirty="0"/>
              <a:t>Decennial </a:t>
            </a:r>
            <a:r>
              <a:rPr lang="en-US" sz="2000" dirty="0" smtClean="0"/>
              <a:t>Census (1970 – 2000)</a:t>
            </a:r>
            <a:endParaRPr lang="en-US" sz="2000" dirty="0"/>
          </a:p>
          <a:p>
            <a:pPr lvl="1"/>
            <a:r>
              <a:rPr lang="en-US" sz="2000" dirty="0"/>
              <a:t>Current Population Survey </a:t>
            </a:r>
            <a:r>
              <a:rPr lang="en-US" sz="2000" dirty="0" smtClean="0"/>
              <a:t>March Supplements (1967-2005)</a:t>
            </a:r>
            <a:endParaRPr lang="en-US" sz="2000" dirty="0"/>
          </a:p>
          <a:p>
            <a:pPr lvl="1"/>
            <a:r>
              <a:rPr lang="en-US" sz="2000" dirty="0"/>
              <a:t>Survey of Income and Program Participation (SIPP</a:t>
            </a:r>
            <a:r>
              <a:rPr lang="en-US" sz="2000" dirty="0" smtClean="0"/>
              <a:t>)</a:t>
            </a:r>
          </a:p>
          <a:p>
            <a:pPr lvl="1"/>
            <a:endParaRPr lang="en-US" sz="2000" dirty="0"/>
          </a:p>
          <a:p>
            <a:pPr lvl="1"/>
            <a:r>
              <a:rPr lang="en-US" sz="2000" dirty="0" smtClean="0"/>
              <a:t>One advantage over public use data – detailed geography</a:t>
            </a:r>
            <a:endParaRPr lang="en-US" sz="2000" dirty="0"/>
          </a:p>
        </p:txBody>
      </p:sp>
    </p:spTree>
    <p:extLst>
      <p:ext uri="{BB962C8B-B14F-4D97-AF65-F5344CB8AC3E}">
        <p14:creationId xmlns:p14="http://schemas.microsoft.com/office/powerpoint/2010/main" val="9435043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Health Data</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000" dirty="0" smtClean="0"/>
              <a:t>Agency </a:t>
            </a:r>
            <a:r>
              <a:rPr lang="en-US" sz="2000" dirty="0"/>
              <a:t>for Healthcare Research and Quality (AHRQ):</a:t>
            </a:r>
          </a:p>
          <a:p>
            <a:pPr lvl="1"/>
            <a:r>
              <a:rPr lang="en-US" sz="2000" dirty="0"/>
              <a:t>Medical Expenditure Panel </a:t>
            </a:r>
            <a:r>
              <a:rPr lang="en-US" sz="2000" dirty="0" smtClean="0"/>
              <a:t>Survey –household and insurance components</a:t>
            </a:r>
            <a:endParaRPr lang="en-US" sz="2000" dirty="0"/>
          </a:p>
          <a:p>
            <a:r>
              <a:rPr lang="en-US" sz="2000" dirty="0"/>
              <a:t>National Center for Health Statistics (NCHS):</a:t>
            </a:r>
          </a:p>
          <a:p>
            <a:pPr lvl="1"/>
            <a:r>
              <a:rPr lang="en-US" sz="2000" dirty="0"/>
              <a:t>National Health Interview Surveys (linked with other </a:t>
            </a:r>
            <a:r>
              <a:rPr lang="en-US" sz="2000" dirty="0" smtClean="0"/>
              <a:t>data sources including Medicare Enrollment and Claims and SSA Retirement, Survivors and Disability Insurance)</a:t>
            </a:r>
            <a:endParaRPr lang="en-US" sz="2000" dirty="0"/>
          </a:p>
          <a:p>
            <a:pPr lvl="1"/>
            <a:r>
              <a:rPr lang="en-US" sz="2000" dirty="0"/>
              <a:t>Specialized surveys (Nursing Homes, Hospice Care, Health </a:t>
            </a:r>
            <a:r>
              <a:rPr lang="en-US" sz="2000" dirty="0" smtClean="0"/>
              <a:t>Insurance, Aging</a:t>
            </a:r>
            <a:r>
              <a:rPr lang="en-US" sz="2000" dirty="0"/>
              <a:t>, Immunization)</a:t>
            </a:r>
          </a:p>
          <a:p>
            <a:pPr lvl="1"/>
            <a:r>
              <a:rPr lang="en-US" sz="2000" dirty="0"/>
              <a:t>National Health and Nutrition Examination </a:t>
            </a:r>
            <a:r>
              <a:rPr lang="en-US" sz="2000" dirty="0" smtClean="0"/>
              <a:t>Surveys </a:t>
            </a:r>
            <a:r>
              <a:rPr lang="en-US" sz="2000" dirty="0"/>
              <a:t>(NHANES</a:t>
            </a:r>
            <a:r>
              <a:rPr lang="en-US" sz="2000" dirty="0" smtClean="0"/>
              <a:t>)</a:t>
            </a:r>
          </a:p>
          <a:p>
            <a:pPr lvl="1"/>
            <a:r>
              <a:rPr lang="en-US" sz="2000" dirty="0" smtClean="0"/>
              <a:t>Vital Statistics </a:t>
            </a:r>
            <a:endParaRPr lang="en-US" sz="2000" dirty="0"/>
          </a:p>
          <a:p>
            <a:endParaRPr lang="en-US" dirty="0"/>
          </a:p>
        </p:txBody>
      </p:sp>
    </p:spTree>
    <p:extLst>
      <p:ext uri="{BB962C8B-B14F-4D97-AF65-F5344CB8AC3E}">
        <p14:creationId xmlns:p14="http://schemas.microsoft.com/office/powerpoint/2010/main" val="2620848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C00000"/>
                </a:solidFill>
              </a:rPr>
              <a:t>Application Process for Access</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000" dirty="0"/>
              <a:t>Census Bureau Data Sets </a:t>
            </a:r>
            <a:r>
              <a:rPr lang="en-US" sz="2000" dirty="0" smtClean="0"/>
              <a:t>(3-6 </a:t>
            </a:r>
            <a:r>
              <a:rPr lang="en-US" sz="2000" dirty="0"/>
              <a:t>months) - must have a </a:t>
            </a:r>
            <a:r>
              <a:rPr lang="en-US" sz="2000" dirty="0" smtClean="0"/>
              <a:t>statement identifying benefits </a:t>
            </a:r>
            <a:r>
              <a:rPr lang="en-US" sz="2000" dirty="0"/>
              <a:t>to the CB</a:t>
            </a:r>
          </a:p>
          <a:p>
            <a:pPr marL="457200" lvl="1" indent="0">
              <a:buNone/>
            </a:pPr>
            <a:r>
              <a:rPr lang="en-US" sz="2000" dirty="0"/>
              <a:t>Proposal reviewed by </a:t>
            </a:r>
            <a:r>
              <a:rPr lang="en-US" sz="2000" dirty="0" smtClean="0"/>
              <a:t>Center for Economic Studies</a:t>
            </a:r>
            <a:endParaRPr lang="en-US" sz="2000" dirty="0"/>
          </a:p>
          <a:p>
            <a:pPr marL="457200" lvl="1" indent="0">
              <a:buNone/>
            </a:pPr>
            <a:r>
              <a:rPr lang="en-US" sz="2000" dirty="0"/>
              <a:t>Proposals using economic data are reviewed by </a:t>
            </a:r>
            <a:r>
              <a:rPr lang="en-US" sz="2000" dirty="0" smtClean="0"/>
              <a:t>IRS</a:t>
            </a:r>
          </a:p>
          <a:p>
            <a:pPr marL="457200" lvl="1" indent="0">
              <a:buNone/>
            </a:pPr>
            <a:endParaRPr lang="en-US" sz="2000" dirty="0"/>
          </a:p>
          <a:p>
            <a:r>
              <a:rPr lang="en-US" sz="2000" dirty="0" smtClean="0"/>
              <a:t>NCHS </a:t>
            </a:r>
            <a:r>
              <a:rPr lang="en-US" sz="2000" dirty="0"/>
              <a:t>Data</a:t>
            </a:r>
          </a:p>
          <a:p>
            <a:pPr marL="457200" lvl="1" indent="0">
              <a:buNone/>
            </a:pPr>
            <a:r>
              <a:rPr lang="en-US" sz="2000" dirty="0"/>
              <a:t>Proposal is reviewed by NCHS (6-8 weeks)</a:t>
            </a:r>
          </a:p>
          <a:p>
            <a:pPr marL="457200" lvl="1" indent="0">
              <a:buNone/>
            </a:pPr>
            <a:endParaRPr lang="en-US" sz="2000" dirty="0"/>
          </a:p>
          <a:p>
            <a:r>
              <a:rPr lang="en-US" sz="2000" dirty="0" smtClean="0"/>
              <a:t>After project approval, apply for Special Sworn Status</a:t>
            </a:r>
          </a:p>
          <a:p>
            <a:r>
              <a:rPr lang="en-US" sz="2000" dirty="0" smtClean="0"/>
              <a:t>Requested data </a:t>
            </a:r>
            <a:r>
              <a:rPr lang="en-US" sz="2000" dirty="0"/>
              <a:t>sets </a:t>
            </a:r>
            <a:r>
              <a:rPr lang="en-US" sz="2000" dirty="0" smtClean="0"/>
              <a:t>will be available </a:t>
            </a:r>
            <a:r>
              <a:rPr lang="en-US" sz="2000" dirty="0"/>
              <a:t>in a </a:t>
            </a:r>
            <a:r>
              <a:rPr lang="en-US" sz="2000" dirty="0" smtClean="0"/>
              <a:t>computer directory and all data access is done from the PSUCRDC</a:t>
            </a:r>
            <a:endParaRPr lang="en-US" sz="2000" dirty="0"/>
          </a:p>
          <a:p>
            <a:r>
              <a:rPr lang="en-US" sz="2000" dirty="0"/>
              <a:t>All output must pass disclosure review before release</a:t>
            </a:r>
          </a:p>
          <a:p>
            <a:endParaRPr lang="en-US" sz="1800" dirty="0"/>
          </a:p>
        </p:txBody>
      </p:sp>
    </p:spTree>
    <p:extLst>
      <p:ext uri="{BB962C8B-B14F-4D97-AF65-F5344CB8AC3E}">
        <p14:creationId xmlns:p14="http://schemas.microsoft.com/office/powerpoint/2010/main" val="18203043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Further Information</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000" dirty="0"/>
              <a:t>Data resources </a:t>
            </a:r>
            <a:r>
              <a:rPr lang="en-US" sz="2000" dirty="0" smtClean="0"/>
              <a:t>and application instructions</a:t>
            </a:r>
            <a:endParaRPr lang="en-US" sz="2000" dirty="0"/>
          </a:p>
          <a:p>
            <a:pPr lvl="1"/>
            <a:r>
              <a:rPr lang="en-US" sz="2000" dirty="0" smtClean="0"/>
              <a:t>Web page </a:t>
            </a:r>
            <a:r>
              <a:rPr lang="en-US" sz="2000" dirty="0" smtClean="0">
                <a:hlinkClick r:id="rId2"/>
              </a:rPr>
              <a:t>www.psurdc.psu.edu</a:t>
            </a:r>
            <a:endParaRPr lang="en-US" sz="2000" dirty="0" smtClean="0"/>
          </a:p>
          <a:p>
            <a:pPr lvl="1"/>
            <a:r>
              <a:rPr lang="en-US" sz="2000" dirty="0" smtClean="0"/>
              <a:t>RDC Administrator is Chris Galvan, </a:t>
            </a:r>
            <a:r>
              <a:rPr lang="en-US" sz="2000" dirty="0" smtClean="0">
                <a:hlinkClick r:id="rId3"/>
              </a:rPr>
              <a:t>chris.a.galvan@census.gov</a:t>
            </a:r>
            <a:r>
              <a:rPr lang="en-US" sz="2000" dirty="0" smtClean="0"/>
              <a:t>.  Start with Chris</a:t>
            </a:r>
          </a:p>
          <a:p>
            <a:pPr marL="457200" lvl="1" indent="0">
              <a:buNone/>
            </a:pPr>
            <a:endParaRPr lang="en-US" sz="2000" dirty="0"/>
          </a:p>
          <a:p>
            <a:r>
              <a:rPr lang="en-US" sz="2000" dirty="0"/>
              <a:t>Questions about </a:t>
            </a:r>
            <a:r>
              <a:rPr lang="en-US" sz="2000" dirty="0" smtClean="0"/>
              <a:t>economic </a:t>
            </a:r>
            <a:r>
              <a:rPr lang="en-US" sz="2000" dirty="0"/>
              <a:t>d</a:t>
            </a:r>
            <a:r>
              <a:rPr lang="en-US" sz="2000" dirty="0" smtClean="0"/>
              <a:t>ata</a:t>
            </a:r>
            <a:endParaRPr lang="en-US" sz="2000" dirty="0"/>
          </a:p>
          <a:p>
            <a:pPr lvl="1"/>
            <a:r>
              <a:rPr lang="en-US" sz="2000" dirty="0"/>
              <a:t>Mark Roberts, Professor of Economics, Director </a:t>
            </a:r>
            <a:r>
              <a:rPr lang="en-US" sz="2000" dirty="0" smtClean="0"/>
              <a:t>PSUCRDC </a:t>
            </a:r>
            <a:r>
              <a:rPr lang="en-US" sz="2000" dirty="0" smtClean="0">
                <a:hlinkClick r:id="rId4"/>
              </a:rPr>
              <a:t>mroberts@psu.edu</a:t>
            </a:r>
            <a:endParaRPr lang="en-US" sz="2000" dirty="0" smtClean="0"/>
          </a:p>
          <a:p>
            <a:pPr marL="457200" lvl="1" indent="0">
              <a:buNone/>
            </a:pPr>
            <a:endParaRPr lang="en-US" sz="2000" dirty="0"/>
          </a:p>
          <a:p>
            <a:r>
              <a:rPr lang="en-US" sz="2000" dirty="0"/>
              <a:t>Questions about NCHS or demographic data</a:t>
            </a:r>
          </a:p>
          <a:p>
            <a:pPr lvl="1"/>
            <a:r>
              <a:rPr lang="en-US" sz="2000" dirty="0"/>
              <a:t>Jennifer Van Hook, Professor of Demography and Sociology, </a:t>
            </a:r>
            <a:r>
              <a:rPr lang="en-US" sz="2000" dirty="0" smtClean="0"/>
              <a:t>Director Population </a:t>
            </a:r>
            <a:r>
              <a:rPr lang="en-US" sz="2000" dirty="0"/>
              <a:t>Research Institute, </a:t>
            </a:r>
            <a:r>
              <a:rPr lang="en-US" sz="2000" dirty="0" smtClean="0">
                <a:hlinkClick r:id="rId5"/>
              </a:rPr>
              <a:t>jxv21@psu.edu</a:t>
            </a:r>
            <a:r>
              <a:rPr lang="en-US" sz="2000" dirty="0" smtClean="0"/>
              <a:t> </a:t>
            </a:r>
            <a:endParaRPr lang="en-US" sz="2000" dirty="0"/>
          </a:p>
          <a:p>
            <a:endParaRPr lang="en-US" sz="2000" dirty="0"/>
          </a:p>
        </p:txBody>
      </p:sp>
    </p:spTree>
    <p:extLst>
      <p:ext uri="{BB962C8B-B14F-4D97-AF65-F5344CB8AC3E}">
        <p14:creationId xmlns:p14="http://schemas.microsoft.com/office/powerpoint/2010/main" val="12507351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Clinical &amp; Translational Science Institute (CTSI)</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Established in 2011 at Penn State</a:t>
            </a:r>
          </a:p>
          <a:p>
            <a:r>
              <a:rPr lang="en-US" dirty="0" smtClean="0"/>
              <a:t>Website: </a:t>
            </a:r>
            <a:r>
              <a:rPr lang="en-US" dirty="0" smtClean="0">
                <a:hlinkClick r:id="rId2"/>
              </a:rPr>
              <a:t>http://ctsi.psu.edu</a:t>
            </a:r>
            <a:r>
              <a:rPr lang="en-US" dirty="0" smtClean="0"/>
              <a:t> </a:t>
            </a:r>
          </a:p>
          <a:p>
            <a:r>
              <a:rPr lang="en-US" dirty="0" smtClean="0"/>
              <a:t>Subscribe to our listserv by sending blank email to: </a:t>
            </a:r>
            <a:r>
              <a:rPr lang="en-US" dirty="0">
                <a:solidFill>
                  <a:srgbClr val="00B0F0"/>
                </a:solidFill>
                <a:hlinkClick r:id="rId3"/>
              </a:rPr>
              <a:t>L-CTSINEWS-subscribe-request@lists.psu.edu</a:t>
            </a:r>
            <a:r>
              <a:rPr lang="en-US" dirty="0">
                <a:solidFill>
                  <a:srgbClr val="00B0F0"/>
                </a:solidFill>
              </a:rPr>
              <a:t> </a:t>
            </a:r>
            <a:r>
              <a:rPr lang="en-US" dirty="0" smtClean="0">
                <a:solidFill>
                  <a:srgbClr val="00B0F0"/>
                </a:solidFill>
              </a:rPr>
              <a:t>    </a:t>
            </a:r>
            <a:r>
              <a:rPr lang="en-US" dirty="0" smtClean="0"/>
              <a:t>(</a:t>
            </a:r>
            <a:r>
              <a:rPr lang="en-US" dirty="0"/>
              <a:t>bi-weekly, announcements, events, funding opportunities)</a:t>
            </a:r>
          </a:p>
          <a:p>
            <a:endParaRPr lang="en-US" dirty="0"/>
          </a:p>
        </p:txBody>
      </p:sp>
    </p:spTree>
    <p:extLst>
      <p:ext uri="{BB962C8B-B14F-4D97-AF65-F5344CB8AC3E}">
        <p14:creationId xmlns:p14="http://schemas.microsoft.com/office/powerpoint/2010/main" val="17806130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89356420"/>
              </p:ext>
            </p:extLst>
          </p:nvPr>
        </p:nvGraphicFramePr>
        <p:xfrm>
          <a:off x="1219200" y="3429000"/>
          <a:ext cx="7010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solidFill>
                  <a:srgbClr val="C00000"/>
                </a:solidFill>
              </a:rPr>
              <a:t>CTSI Key Function Areas</a:t>
            </a:r>
            <a:endParaRPr lang="en-US" dirty="0">
              <a:solidFill>
                <a:srgbClr val="C00000"/>
              </a:solidFill>
            </a:endParaRPr>
          </a:p>
        </p:txBody>
      </p:sp>
      <p:sp>
        <p:nvSpPr>
          <p:cNvPr id="6" name="Rectangle 5"/>
          <p:cNvSpPr/>
          <p:nvPr/>
        </p:nvSpPr>
        <p:spPr>
          <a:xfrm>
            <a:off x="0" y="1524000"/>
            <a:ext cx="9144000" cy="304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p:cNvGraphicFramePr/>
          <p:nvPr>
            <p:extLst>
              <p:ext uri="{D42A27DB-BD31-4B8C-83A1-F6EECF244321}">
                <p14:modId xmlns:p14="http://schemas.microsoft.com/office/powerpoint/2010/main" val="2678893847"/>
              </p:ext>
            </p:extLst>
          </p:nvPr>
        </p:nvGraphicFramePr>
        <p:xfrm>
          <a:off x="1066800" y="1828800"/>
          <a:ext cx="7391400" cy="304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p:cNvSpPr txBox="1"/>
          <p:nvPr/>
        </p:nvSpPr>
        <p:spPr>
          <a:xfrm>
            <a:off x="6211677" y="2200870"/>
            <a:ext cx="2856123" cy="923330"/>
          </a:xfrm>
          <a:prstGeom prst="rect">
            <a:avLst/>
          </a:prstGeom>
          <a:solidFill>
            <a:srgbClr val="006666"/>
          </a:solidFill>
          <a:ln w="25400">
            <a:solidFill>
              <a:schemeClr val="tx1"/>
            </a:solidFill>
          </a:ln>
        </p:spPr>
        <p:txBody>
          <a:bodyPr wrap="square" rtlCol="0">
            <a:spAutoFit/>
          </a:bodyPr>
          <a:lstStyle/>
          <a:p>
            <a:pPr algn="ctr"/>
            <a:r>
              <a:rPr lang="en-US" dirty="0" smtClean="0">
                <a:solidFill>
                  <a:schemeClr val="bg1"/>
                </a:solidFill>
              </a:rPr>
              <a:t>Co-Directors: </a:t>
            </a:r>
          </a:p>
          <a:p>
            <a:pPr algn="ctr"/>
            <a:r>
              <a:rPr lang="en-US" dirty="0" err="1" smtClean="0">
                <a:solidFill>
                  <a:schemeClr val="bg1"/>
                </a:solidFill>
              </a:rPr>
              <a:t>Urs</a:t>
            </a:r>
            <a:r>
              <a:rPr lang="en-US" dirty="0" smtClean="0">
                <a:solidFill>
                  <a:schemeClr val="bg1"/>
                </a:solidFill>
              </a:rPr>
              <a:t> </a:t>
            </a:r>
            <a:r>
              <a:rPr lang="en-US" dirty="0" err="1" smtClean="0">
                <a:solidFill>
                  <a:schemeClr val="bg1"/>
                </a:solidFill>
              </a:rPr>
              <a:t>Leuenberger</a:t>
            </a:r>
            <a:r>
              <a:rPr lang="en-US" dirty="0" smtClean="0">
                <a:solidFill>
                  <a:schemeClr val="bg1"/>
                </a:solidFill>
              </a:rPr>
              <a:t>, MD  Susan McHale, PhD</a:t>
            </a:r>
            <a:endParaRPr lang="en-US" dirty="0">
              <a:solidFill>
                <a:schemeClr val="bg1"/>
              </a:solidFill>
            </a:endParaRPr>
          </a:p>
        </p:txBody>
      </p:sp>
    </p:spTree>
    <p:extLst>
      <p:ext uri="{BB962C8B-B14F-4D97-AF65-F5344CB8AC3E}">
        <p14:creationId xmlns:p14="http://schemas.microsoft.com/office/powerpoint/2010/main" val="38517174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CTSI Research Services</a:t>
            </a:r>
            <a:endParaRPr lang="en-US" dirty="0">
              <a:solidFill>
                <a:srgbClr val="C00000"/>
              </a:solidFill>
            </a:endParaRPr>
          </a:p>
        </p:txBody>
      </p:sp>
      <p:sp>
        <p:nvSpPr>
          <p:cNvPr id="3" name="Content Placeholder 2"/>
          <p:cNvSpPr>
            <a:spLocks noGrp="1"/>
          </p:cNvSpPr>
          <p:nvPr>
            <p:ph idx="1"/>
          </p:nvPr>
        </p:nvSpPr>
        <p:spPr>
          <a:xfrm>
            <a:off x="1066800" y="1981200"/>
            <a:ext cx="7543800" cy="4495800"/>
          </a:xfrm>
        </p:spPr>
        <p:txBody>
          <a:bodyPr>
            <a:normAutofit/>
          </a:bodyPr>
          <a:lstStyle/>
          <a:p>
            <a:r>
              <a:rPr lang="en-US" sz="3000" dirty="0" smtClean="0"/>
              <a:t>Pilot funding opportunities</a:t>
            </a:r>
          </a:p>
          <a:p>
            <a:r>
              <a:rPr lang="en-US" sz="3000" dirty="0" smtClean="0"/>
              <a:t>Community-engaged research resources (consultation, Community Advisory Board)</a:t>
            </a:r>
          </a:p>
          <a:p>
            <a:r>
              <a:rPr lang="en-US" sz="3000" dirty="0" smtClean="0"/>
              <a:t>Biostatistics/study design consultation (BERD)</a:t>
            </a:r>
          </a:p>
          <a:p>
            <a:r>
              <a:rPr lang="en-US" sz="3000" dirty="0" smtClean="0"/>
              <a:t>Ethics consultation</a:t>
            </a:r>
          </a:p>
          <a:p>
            <a:r>
              <a:rPr lang="en-US" sz="3000" dirty="0"/>
              <a:t>Clinical research support</a:t>
            </a:r>
          </a:p>
          <a:p>
            <a:r>
              <a:rPr lang="en-US" sz="3000" dirty="0" smtClean="0"/>
              <a:t>Informatics tools (</a:t>
            </a:r>
            <a:r>
              <a:rPr lang="en-US" sz="3000" dirty="0" err="1" smtClean="0"/>
              <a:t>REDCap</a:t>
            </a:r>
            <a:r>
              <a:rPr lang="en-US" sz="3000" dirty="0" smtClean="0"/>
              <a:t>, i2b2, Profiles)</a:t>
            </a:r>
          </a:p>
          <a:p>
            <a:endParaRPr lang="en-US" dirty="0"/>
          </a:p>
        </p:txBody>
      </p:sp>
    </p:spTree>
    <p:extLst>
      <p:ext uri="{BB962C8B-B14F-4D97-AF65-F5344CB8AC3E}">
        <p14:creationId xmlns:p14="http://schemas.microsoft.com/office/powerpoint/2010/main" val="29495353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1219199"/>
          </a:xfrm>
        </p:spPr>
        <p:txBody>
          <a:bodyPr>
            <a:noAutofit/>
          </a:bodyPr>
          <a:lstStyle/>
          <a:p>
            <a:pPr algn="ctr"/>
            <a:r>
              <a:rPr lang="en-US" sz="3600" dirty="0" smtClean="0">
                <a:solidFill>
                  <a:srgbClr val="C00000"/>
                </a:solidFill>
              </a:rPr>
              <a:t>CTSI Resources: </a:t>
            </a:r>
            <a:r>
              <a:rPr lang="en-US" sz="3600" dirty="0" err="1" smtClean="0">
                <a:solidFill>
                  <a:srgbClr val="C00000"/>
                </a:solidFill>
              </a:rPr>
              <a:t>REDCap</a:t>
            </a:r>
            <a:r>
              <a:rPr lang="en-US" sz="3600" dirty="0" smtClean="0">
                <a:solidFill>
                  <a:srgbClr val="C00000"/>
                </a:solidFill>
              </a:rPr>
              <a:t> for </a:t>
            </a:r>
            <a:br>
              <a:rPr lang="en-US" sz="3600" dirty="0" smtClean="0">
                <a:solidFill>
                  <a:srgbClr val="C00000"/>
                </a:solidFill>
              </a:rPr>
            </a:br>
            <a:r>
              <a:rPr lang="en-US" sz="3600" dirty="0" smtClean="0">
                <a:solidFill>
                  <a:srgbClr val="C00000"/>
                </a:solidFill>
              </a:rPr>
              <a:t>Research Data Capture</a:t>
            </a:r>
            <a:endParaRPr lang="en-US" sz="2400" dirty="0">
              <a:solidFill>
                <a:srgbClr val="C00000"/>
              </a:solidFill>
            </a:endParaRPr>
          </a:p>
        </p:txBody>
      </p:sp>
      <p:sp>
        <p:nvSpPr>
          <p:cNvPr id="3" name="Content Placeholder 2"/>
          <p:cNvSpPr>
            <a:spLocks noGrp="1"/>
          </p:cNvSpPr>
          <p:nvPr>
            <p:ph idx="1"/>
          </p:nvPr>
        </p:nvSpPr>
        <p:spPr>
          <a:xfrm>
            <a:off x="990600" y="1828800"/>
            <a:ext cx="7924800" cy="5029200"/>
          </a:xfrm>
        </p:spPr>
        <p:txBody>
          <a:bodyPr>
            <a:normAutofit/>
          </a:bodyPr>
          <a:lstStyle/>
          <a:p>
            <a:pPr marL="0" indent="0">
              <a:buNone/>
            </a:pPr>
            <a:r>
              <a:rPr lang="en-US" sz="2800" dirty="0" smtClean="0"/>
              <a:t>Create, populate, clean &amp; query a research database through web forms.  No programming required.</a:t>
            </a:r>
          </a:p>
          <a:p>
            <a:pPr marL="0" indent="0">
              <a:buNone/>
            </a:pPr>
            <a:endParaRPr lang="en-US" dirty="0" smtClean="0"/>
          </a:p>
          <a:p>
            <a:pPr marL="0" indent="0">
              <a:buNone/>
            </a:pPr>
            <a:endParaRPr lang="en-US" dirty="0" smtClean="0"/>
          </a:p>
        </p:txBody>
      </p:sp>
      <p:pic>
        <p:nvPicPr>
          <p:cNvPr id="5" name="Picture 4" descr="Screen Shot 2013-09-03 at 10.19.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124200"/>
            <a:ext cx="3962400" cy="3702385"/>
          </a:xfrm>
          <a:prstGeom prst="rect">
            <a:avLst/>
          </a:prstGeom>
        </p:spPr>
      </p:pic>
      <p:pic>
        <p:nvPicPr>
          <p:cNvPr id="6" name="Picture 5" descr="Screen Shot 2013-09-03 at 10.24.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971800"/>
            <a:ext cx="4153794" cy="1727200"/>
          </a:xfrm>
          <a:prstGeom prst="rect">
            <a:avLst/>
          </a:prstGeom>
        </p:spPr>
      </p:pic>
      <p:sp>
        <p:nvSpPr>
          <p:cNvPr id="7" name="TextBox 6"/>
          <p:cNvSpPr txBox="1"/>
          <p:nvPr/>
        </p:nvSpPr>
        <p:spPr>
          <a:xfrm>
            <a:off x="5029200" y="4953000"/>
            <a:ext cx="3962400" cy="2031325"/>
          </a:xfrm>
          <a:prstGeom prst="rect">
            <a:avLst/>
          </a:prstGeom>
          <a:noFill/>
        </p:spPr>
        <p:txBody>
          <a:bodyPr wrap="square" rtlCol="0">
            <a:spAutoFit/>
          </a:bodyPr>
          <a:lstStyle/>
          <a:p>
            <a:r>
              <a:rPr lang="en-US" dirty="0" smtClean="0"/>
              <a:t>Data obfuscation</a:t>
            </a:r>
          </a:p>
          <a:p>
            <a:r>
              <a:rPr lang="en-US" dirty="0" smtClean="0"/>
              <a:t>E-signature &amp; locking</a:t>
            </a:r>
          </a:p>
          <a:p>
            <a:r>
              <a:rPr lang="en-US" dirty="0" smtClean="0"/>
              <a:t>Double-entry &amp; quality control</a:t>
            </a:r>
          </a:p>
          <a:p>
            <a:r>
              <a:rPr lang="en-US" dirty="0" smtClean="0"/>
              <a:t>Import data from </a:t>
            </a:r>
            <a:r>
              <a:rPr lang="en-US" dirty="0" err="1" smtClean="0"/>
              <a:t>csv</a:t>
            </a:r>
            <a:endParaRPr lang="en-US" dirty="0" smtClean="0"/>
          </a:p>
          <a:p>
            <a:r>
              <a:rPr lang="en-US" dirty="0" smtClean="0"/>
              <a:t>Reporting &amp; export to stat packages</a:t>
            </a:r>
          </a:p>
          <a:p>
            <a:r>
              <a:rPr lang="en-US" dirty="0" smtClean="0"/>
              <a:t>Surveys a/o data entry forms</a:t>
            </a:r>
          </a:p>
          <a:p>
            <a:endParaRPr lang="en-US" dirty="0"/>
          </a:p>
        </p:txBody>
      </p:sp>
    </p:spTree>
    <p:extLst>
      <p:ext uri="{BB962C8B-B14F-4D97-AF65-F5344CB8AC3E}">
        <p14:creationId xmlns:p14="http://schemas.microsoft.com/office/powerpoint/2010/main" val="25092777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Why Use </a:t>
            </a:r>
            <a:r>
              <a:rPr lang="en-US" dirty="0" err="1" smtClean="0">
                <a:solidFill>
                  <a:srgbClr val="C00000"/>
                </a:solidFill>
              </a:rPr>
              <a:t>REDCap</a:t>
            </a:r>
            <a:r>
              <a:rPr lang="en-US" dirty="0" smtClean="0">
                <a:solidFill>
                  <a:srgbClr val="C00000"/>
                </a:solidFill>
              </a:rPr>
              <a:t>?</a:t>
            </a:r>
            <a:endParaRPr lang="en-US" dirty="0">
              <a:solidFill>
                <a:srgbClr val="C00000"/>
              </a:solidFill>
            </a:endParaRPr>
          </a:p>
        </p:txBody>
      </p:sp>
      <p:sp>
        <p:nvSpPr>
          <p:cNvPr id="3" name="Content Placeholder 2"/>
          <p:cNvSpPr>
            <a:spLocks noGrp="1"/>
          </p:cNvSpPr>
          <p:nvPr>
            <p:ph idx="1"/>
          </p:nvPr>
        </p:nvSpPr>
        <p:spPr>
          <a:xfrm>
            <a:off x="1066800" y="1600200"/>
            <a:ext cx="7543800" cy="4724400"/>
          </a:xfrm>
        </p:spPr>
        <p:txBody>
          <a:bodyPr>
            <a:normAutofit lnSpcReduction="10000"/>
          </a:bodyPr>
          <a:lstStyle/>
          <a:p>
            <a:endParaRPr lang="en-US" dirty="0" smtClean="0"/>
          </a:p>
          <a:p>
            <a:r>
              <a:rPr lang="en-US" dirty="0" smtClean="0"/>
              <a:t>Security &amp; compliance</a:t>
            </a:r>
          </a:p>
          <a:p>
            <a:r>
              <a:rPr lang="en-US" dirty="0" smtClean="0"/>
              <a:t>Web/Database </a:t>
            </a:r>
            <a:r>
              <a:rPr lang="en-US" dirty="0"/>
              <a:t>programming </a:t>
            </a:r>
            <a:r>
              <a:rPr lang="en-US" dirty="0" smtClean="0"/>
              <a:t>skills not required</a:t>
            </a:r>
          </a:p>
          <a:p>
            <a:r>
              <a:rPr lang="en-US" dirty="0" smtClean="0"/>
              <a:t>No </a:t>
            </a:r>
            <a:r>
              <a:rPr lang="en-US" dirty="0"/>
              <a:t>hardware/software </a:t>
            </a:r>
            <a:r>
              <a:rPr lang="en-US" dirty="0" smtClean="0"/>
              <a:t>costs</a:t>
            </a:r>
          </a:p>
          <a:p>
            <a:r>
              <a:rPr lang="en-US" dirty="0" smtClean="0"/>
              <a:t>Transferable </a:t>
            </a:r>
            <a:r>
              <a:rPr lang="en-US" dirty="0"/>
              <a:t>skill -- </a:t>
            </a:r>
            <a:r>
              <a:rPr lang="en-US" dirty="0" smtClean="0"/>
              <a:t>used </a:t>
            </a:r>
            <a:r>
              <a:rPr lang="en-US" dirty="0"/>
              <a:t>at over </a:t>
            </a:r>
            <a:r>
              <a:rPr lang="en-US" dirty="0" smtClean="0"/>
              <a:t>1,000 research </a:t>
            </a:r>
            <a:r>
              <a:rPr lang="en-US" dirty="0"/>
              <a:t>institutions worldwide </a:t>
            </a:r>
            <a:endParaRPr lang="en-US" dirty="0" smtClean="0"/>
          </a:p>
          <a:p>
            <a:r>
              <a:rPr lang="en-US" dirty="0" smtClean="0"/>
              <a:t>Support and training: </a:t>
            </a:r>
            <a:r>
              <a:rPr lang="en-US" dirty="0" smtClean="0">
                <a:hlinkClick r:id="rId2"/>
              </a:rPr>
              <a:t>redcap@hmc.psu.edu</a:t>
            </a:r>
            <a:r>
              <a:rPr lang="en-US" dirty="0" smtClean="0"/>
              <a:t>; CTSI website for upcoming training events</a:t>
            </a:r>
            <a:endParaRPr lang="en-US" dirty="0"/>
          </a:p>
        </p:txBody>
      </p:sp>
    </p:spTree>
    <p:extLst>
      <p:ext uri="{BB962C8B-B14F-4D97-AF65-F5344CB8AC3E}">
        <p14:creationId xmlns:p14="http://schemas.microsoft.com/office/powerpoint/2010/main" val="20277128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1431925"/>
          </a:xfrm>
        </p:spPr>
        <p:txBody>
          <a:bodyPr>
            <a:normAutofit fontScale="90000"/>
          </a:bodyPr>
          <a:lstStyle/>
          <a:p>
            <a:r>
              <a:rPr lang="en-US" dirty="0" smtClean="0">
                <a:solidFill>
                  <a:srgbClr val="C00000"/>
                </a:solidFill>
              </a:rPr>
              <a:t>i2b2 </a:t>
            </a:r>
            <a:br>
              <a:rPr lang="en-US" dirty="0" smtClean="0">
                <a:solidFill>
                  <a:srgbClr val="C00000"/>
                </a:solidFill>
              </a:rPr>
            </a:br>
            <a:r>
              <a:rPr lang="en-US" sz="3300" dirty="0" smtClean="0">
                <a:solidFill>
                  <a:srgbClr val="C00000"/>
                </a:solidFill>
              </a:rPr>
              <a:t>(Informatics for Integrating Biology and the Bedside)</a:t>
            </a:r>
            <a:endParaRPr lang="en-US" sz="3300" dirty="0">
              <a:solidFill>
                <a:srgbClr val="C0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514600"/>
            <a:ext cx="4801773"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15000" y="2438400"/>
            <a:ext cx="3505200" cy="3754874"/>
          </a:xfrm>
          <a:prstGeom prst="rect">
            <a:avLst/>
          </a:prstGeom>
          <a:noFill/>
        </p:spPr>
        <p:txBody>
          <a:bodyPr wrap="square" rtlCol="0">
            <a:spAutoFit/>
          </a:bodyPr>
          <a:lstStyle/>
          <a:p>
            <a:pPr marL="285750" indent="-285750" algn="l">
              <a:buFont typeface="Arial" panose="020B0604020202020204" pitchFamily="34" charset="0"/>
              <a:buChar char="•"/>
            </a:pPr>
            <a:r>
              <a:rPr lang="en-US" sz="2000" dirty="0" smtClean="0"/>
              <a:t>Informatics framework that leverages existing data for research cohort discovery</a:t>
            </a:r>
          </a:p>
          <a:p>
            <a:pPr marL="285750" indent="-285750" algn="l">
              <a:buFont typeface="Arial" panose="020B0604020202020204" pitchFamily="34" charset="0"/>
              <a:buChar char="•"/>
            </a:pPr>
            <a:r>
              <a:rPr lang="en-US" sz="2000" dirty="0" smtClean="0"/>
              <a:t>De-identified data from Hershey’s electronic medical record (updated weekly)</a:t>
            </a:r>
          </a:p>
          <a:p>
            <a:pPr marL="285750" indent="-285750" algn="l">
              <a:buFont typeface="Arial" panose="020B0604020202020204" pitchFamily="34" charset="0"/>
              <a:buChar char="•"/>
            </a:pPr>
            <a:r>
              <a:rPr lang="en-US" sz="2000" dirty="0" smtClean="0"/>
              <a:t>No IRB approval required to use i2b2</a:t>
            </a:r>
          </a:p>
          <a:p>
            <a:pPr marL="285750" indent="-285750" algn="l">
              <a:buFont typeface="Arial" panose="020B0604020202020204" pitchFamily="34" charset="0"/>
              <a:buChar char="•"/>
            </a:pPr>
            <a:r>
              <a:rPr lang="en-US" sz="2000" dirty="0" smtClean="0">
                <a:hlinkClick r:id="rId3"/>
              </a:rPr>
              <a:t>i2b2@hmc.psu.edu</a:t>
            </a:r>
            <a:r>
              <a:rPr lang="en-US" sz="2000" dirty="0" smtClean="0"/>
              <a:t> </a:t>
            </a:r>
          </a:p>
          <a:p>
            <a:pPr marL="285750" indent="-285750" algn="l">
              <a:buFont typeface="Arial" panose="020B0604020202020204" pitchFamily="34" charset="0"/>
              <a:buChar char="•"/>
            </a:pPr>
            <a:endParaRPr lang="en-US" dirty="0"/>
          </a:p>
        </p:txBody>
      </p:sp>
    </p:spTree>
    <p:extLst>
      <p:ext uri="{BB962C8B-B14F-4D97-AF65-F5344CB8AC3E}">
        <p14:creationId xmlns:p14="http://schemas.microsoft.com/office/powerpoint/2010/main" val="3207921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304800"/>
            <a:ext cx="9144000" cy="1143000"/>
          </a:xfrm>
        </p:spPr>
        <p:txBody>
          <a:bodyPr>
            <a:normAutofit fontScale="90000"/>
          </a:bodyPr>
          <a:lstStyle/>
          <a:p>
            <a:pPr algn="ctr" eaLnBrk="1" hangingPunct="1">
              <a:defRPr/>
            </a:pPr>
            <a:r>
              <a:rPr lang="en-US" sz="3400" dirty="0" smtClean="0">
                <a:solidFill>
                  <a:srgbClr val="C00000"/>
                </a:solidFill>
              </a:rPr>
              <a:t>Phase Three: Refining and Submitting the Proposal </a:t>
            </a:r>
            <a:r>
              <a:rPr lang="en-US" sz="3200" dirty="0" smtClean="0">
                <a:solidFill>
                  <a:srgbClr val="C00000"/>
                </a:solidFill>
              </a:rPr>
              <a:t/>
            </a:r>
            <a:br>
              <a:rPr lang="en-US" sz="3200" dirty="0" smtClean="0">
                <a:solidFill>
                  <a:srgbClr val="C00000"/>
                </a:solidFill>
              </a:rPr>
            </a:br>
            <a:r>
              <a:rPr lang="en-US" sz="3200" dirty="0" smtClean="0">
                <a:solidFill>
                  <a:srgbClr val="C00000"/>
                </a:solidFill>
              </a:rPr>
              <a:t> (3 months ahead of submission)</a:t>
            </a:r>
          </a:p>
        </p:txBody>
      </p:sp>
      <p:sp>
        <p:nvSpPr>
          <p:cNvPr id="52227" name="Rectangle 3"/>
          <p:cNvSpPr>
            <a:spLocks noGrp="1" noChangeArrowheads="1"/>
          </p:cNvSpPr>
          <p:nvPr>
            <p:ph type="body" idx="1"/>
          </p:nvPr>
        </p:nvSpPr>
        <p:spPr>
          <a:xfrm>
            <a:off x="304800" y="1524000"/>
            <a:ext cx="8839200" cy="4724400"/>
          </a:xfrm>
        </p:spPr>
        <p:txBody>
          <a:bodyPr>
            <a:noAutofit/>
          </a:bodyPr>
          <a:lstStyle/>
          <a:p>
            <a:pPr eaLnBrk="1" hangingPunct="1">
              <a:buFont typeface="Wingdings" pitchFamily="2" charset="2"/>
              <a:buNone/>
              <a:defRPr/>
            </a:pPr>
            <a:r>
              <a:rPr lang="en-US" sz="2400" dirty="0" smtClean="0"/>
              <a:t>Tasks:</a:t>
            </a:r>
          </a:p>
          <a:p>
            <a:pPr eaLnBrk="1" hangingPunct="1">
              <a:defRPr/>
            </a:pPr>
            <a:r>
              <a:rPr lang="en-US" sz="2400" dirty="0" smtClean="0"/>
              <a:t>Finalizing the work plan and budget</a:t>
            </a:r>
          </a:p>
          <a:p>
            <a:pPr eaLnBrk="1" hangingPunct="1">
              <a:defRPr/>
            </a:pPr>
            <a:r>
              <a:rPr lang="en-US" sz="2400" dirty="0" smtClean="0"/>
              <a:t>Internal review by colleagues or invited external consultants</a:t>
            </a:r>
          </a:p>
          <a:p>
            <a:pPr eaLnBrk="1" hangingPunct="1">
              <a:defRPr/>
            </a:pPr>
            <a:r>
              <a:rPr lang="en-US" sz="2400" dirty="0" smtClean="0"/>
              <a:t>Gathering and finalizing support documents (</a:t>
            </a:r>
            <a:r>
              <a:rPr lang="en-US" sz="2400" dirty="0" err="1" smtClean="0"/>
              <a:t>biosketches</a:t>
            </a:r>
            <a:r>
              <a:rPr lang="en-US" sz="2400" dirty="0" smtClean="0"/>
              <a:t>, letters of support from consultants and school/community partners, internal budget matches)</a:t>
            </a:r>
          </a:p>
          <a:p>
            <a:pPr eaLnBrk="1" hangingPunct="1">
              <a:defRPr/>
            </a:pPr>
            <a:r>
              <a:rPr lang="en-US" sz="2400" dirty="0" smtClean="0"/>
              <a:t>Format review to guarantee compliance with funder specifications</a:t>
            </a:r>
          </a:p>
          <a:p>
            <a:pPr eaLnBrk="1" hangingPunct="1">
              <a:buFont typeface="Wingdings" pitchFamily="2" charset="2"/>
              <a:buNone/>
              <a:defRPr/>
            </a:pPr>
            <a:endParaRPr lang="en-US" sz="2400" dirty="0" smtClean="0"/>
          </a:p>
          <a:p>
            <a:pPr eaLnBrk="1" hangingPunct="1">
              <a:buFont typeface="Wingdings" pitchFamily="2" charset="2"/>
              <a:buNone/>
              <a:defRPr/>
            </a:pPr>
            <a:r>
              <a:rPr lang="en-US" sz="2400" dirty="0" smtClean="0"/>
              <a:t>Key Resources:</a:t>
            </a:r>
          </a:p>
          <a:p>
            <a:pPr eaLnBrk="1" hangingPunct="1">
              <a:buFont typeface="Wingdings" pitchFamily="2" charset="2"/>
              <a:buNone/>
              <a:defRPr/>
            </a:pPr>
            <a:r>
              <a:rPr lang="en-US" sz="2400" dirty="0" smtClean="0"/>
              <a:t>College Research Offices – Proposal formatting, budget finalization, proposal submission</a:t>
            </a:r>
          </a:p>
          <a:p>
            <a:pPr eaLnBrk="1" hangingPunct="1">
              <a:buFont typeface="Wingdings" pitchFamily="2" charset="2"/>
              <a:buNone/>
              <a:defRPr/>
            </a:pPr>
            <a:r>
              <a:rPr lang="en-US" sz="2400" dirty="0" smtClean="0"/>
              <a:t>SSRI – Initial consultation on work plan and budget organization (if needed); seed funding to support reviews by invited consultants</a:t>
            </a:r>
          </a:p>
        </p:txBody>
      </p:sp>
    </p:spTree>
    <p:extLst>
      <p:ext uri="{BB962C8B-B14F-4D97-AF65-F5344CB8AC3E}">
        <p14:creationId xmlns:p14="http://schemas.microsoft.com/office/powerpoint/2010/main" val="39784642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31925"/>
          </a:xfrm>
        </p:spPr>
        <p:txBody>
          <a:bodyPr>
            <a:noAutofit/>
          </a:bodyPr>
          <a:lstStyle/>
          <a:p>
            <a:pPr algn="ctr"/>
            <a:r>
              <a:rPr lang="en-US" sz="4000" dirty="0" smtClean="0">
                <a:solidFill>
                  <a:srgbClr val="C00000"/>
                </a:solidFill>
              </a:rPr>
              <a:t>Profiles from CTSI:</a:t>
            </a:r>
            <a:br>
              <a:rPr lang="en-US" sz="4000" dirty="0" smtClean="0">
                <a:solidFill>
                  <a:srgbClr val="C00000"/>
                </a:solidFill>
              </a:rPr>
            </a:br>
            <a:r>
              <a:rPr lang="en-US" sz="2800" dirty="0" smtClean="0">
                <a:solidFill>
                  <a:srgbClr val="C00000"/>
                </a:solidFill>
              </a:rPr>
              <a:t>Networking &amp; Expertise Mining for Research Collaboration</a:t>
            </a:r>
            <a:endParaRPr lang="en-US" sz="2800" dirty="0">
              <a:solidFill>
                <a:srgbClr val="C00000"/>
              </a:solidFill>
            </a:endParaRPr>
          </a:p>
        </p:txBody>
      </p:sp>
      <p:pic>
        <p:nvPicPr>
          <p:cNvPr id="4" name="Content Placeholder 3" descr="Screen Shot 2013-09-03 at 9.48.39 AM.png"/>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832073"/>
            <a:ext cx="4038600" cy="2506717"/>
          </a:xfrm>
        </p:spPr>
      </p:pic>
      <p:pic>
        <p:nvPicPr>
          <p:cNvPr id="10" name="Content Placeholder 9" descr="Screen Shot 2013-09-03 at 9.56.38 AM.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525063"/>
            <a:ext cx="4038600" cy="3120736"/>
          </a:xfrm>
        </p:spPr>
      </p:pic>
      <p:pic>
        <p:nvPicPr>
          <p:cNvPr id="7" name="Picture 6" descr="Screen Shot 2013-09-03 at 9.54.3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4144595"/>
            <a:ext cx="3048000" cy="2637205"/>
          </a:xfrm>
          <a:prstGeom prst="rect">
            <a:avLst/>
          </a:prstGeom>
        </p:spPr>
      </p:pic>
      <p:pic>
        <p:nvPicPr>
          <p:cNvPr id="8" name="Picture 7" descr="Screen Shot 2013-09-03 at 9.51.52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4724400"/>
            <a:ext cx="4369624" cy="1892300"/>
          </a:xfrm>
          <a:prstGeom prst="rect">
            <a:avLst/>
          </a:prstGeom>
        </p:spPr>
      </p:pic>
    </p:spTree>
    <p:extLst>
      <p:ext uri="{BB962C8B-B14F-4D97-AF65-F5344CB8AC3E}">
        <p14:creationId xmlns:p14="http://schemas.microsoft.com/office/powerpoint/2010/main" val="19137718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Clinical Research Center (CRC)</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2 sites: University Park (Noll Lab) and Hershey Medical Center</a:t>
            </a:r>
          </a:p>
          <a:p>
            <a:r>
              <a:rPr lang="en-US" dirty="0" smtClean="0"/>
              <a:t>Provides infrastructure, services for research involving human subjects</a:t>
            </a:r>
          </a:p>
          <a:p>
            <a:r>
              <a:rPr lang="en-US" dirty="0" smtClean="0"/>
              <a:t>Operates on competitive fee-for-service basis</a:t>
            </a:r>
          </a:p>
          <a:p>
            <a:r>
              <a:rPr lang="en-US" dirty="0" smtClean="0">
                <a:hlinkClick r:id="rId2"/>
              </a:rPr>
              <a:t>http://crc.psu.edu</a:t>
            </a:r>
            <a:r>
              <a:rPr lang="en-US" dirty="0" smtClean="0"/>
              <a:t> </a:t>
            </a:r>
            <a:endParaRPr lang="en-US" dirty="0"/>
          </a:p>
        </p:txBody>
      </p:sp>
    </p:spTree>
    <p:extLst>
      <p:ext uri="{BB962C8B-B14F-4D97-AF65-F5344CB8AC3E}">
        <p14:creationId xmlns:p14="http://schemas.microsoft.com/office/powerpoint/2010/main" val="1294598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CRC continued</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Clinical Services/Equipment</a:t>
            </a:r>
          </a:p>
          <a:p>
            <a:pPr lvl="1"/>
            <a:r>
              <a:rPr lang="en-US" dirty="0" smtClean="0"/>
              <a:t>RNs, NP, MD</a:t>
            </a:r>
          </a:p>
          <a:p>
            <a:pPr lvl="1"/>
            <a:r>
              <a:rPr lang="en-US" dirty="0" smtClean="0"/>
              <a:t>Planning meetings</a:t>
            </a:r>
          </a:p>
          <a:p>
            <a:pPr lvl="1"/>
            <a:r>
              <a:rPr lang="en-US" dirty="0" smtClean="0"/>
              <a:t>Med administration, blood samples, anthropometric measurements, metabolic testing, exercise stress testing, bone densitometry, etc.</a:t>
            </a:r>
          </a:p>
          <a:p>
            <a:pPr lvl="1"/>
            <a:r>
              <a:rPr lang="en-US" dirty="0" smtClean="0"/>
              <a:t>Exam &amp; procedure rooms, specimen processing facility, -80 freezer, metabolic cart, DXA, ultrasound machine, etc.</a:t>
            </a:r>
            <a:endParaRPr lang="en-US" dirty="0"/>
          </a:p>
        </p:txBody>
      </p:sp>
    </p:spTree>
    <p:extLst>
      <p:ext uri="{BB962C8B-B14F-4D97-AF65-F5344CB8AC3E}">
        <p14:creationId xmlns:p14="http://schemas.microsoft.com/office/powerpoint/2010/main" val="19226248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CRC continued</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Nutrition Services/Equipment</a:t>
            </a:r>
          </a:p>
          <a:p>
            <a:pPr lvl="1"/>
            <a:r>
              <a:rPr lang="en-US" dirty="0" smtClean="0"/>
              <a:t>Full time registered dietitian</a:t>
            </a:r>
          </a:p>
          <a:p>
            <a:pPr lvl="1"/>
            <a:r>
              <a:rPr lang="en-US" dirty="0" smtClean="0"/>
              <a:t>Nutritional counseling, dietary analysis, metabolic kitchen, pre- and post-procedure meals</a:t>
            </a:r>
          </a:p>
          <a:p>
            <a:pPr lvl="1"/>
            <a:r>
              <a:rPr lang="en-US" dirty="0" smtClean="0"/>
              <a:t>Fully-equipped metabolic kitchen/food storage area, dining area for 20 participants, private rooms for nutrition counseling sessions</a:t>
            </a:r>
            <a:endParaRPr lang="en-US" dirty="0"/>
          </a:p>
        </p:txBody>
      </p:sp>
    </p:spTree>
    <p:extLst>
      <p:ext uri="{BB962C8B-B14F-4D97-AF65-F5344CB8AC3E}">
        <p14:creationId xmlns:p14="http://schemas.microsoft.com/office/powerpoint/2010/main" val="36658529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6865256"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239000" y="4495800"/>
            <a:ext cx="1600200" cy="646331"/>
          </a:xfrm>
          <a:prstGeom prst="rect">
            <a:avLst/>
          </a:prstGeom>
          <a:noFill/>
          <a:ln w="15875">
            <a:solidFill>
              <a:schemeClr val="tx1"/>
            </a:solidFill>
          </a:ln>
        </p:spPr>
        <p:txBody>
          <a:bodyPr wrap="square" rtlCol="0">
            <a:spAutoFit/>
          </a:bodyPr>
          <a:lstStyle/>
          <a:p>
            <a:r>
              <a:rPr lang="en-US" dirty="0" smtClean="0"/>
              <a:t>CTSI Service Request Form</a:t>
            </a:r>
            <a:endParaRPr lang="en-US" dirty="0"/>
          </a:p>
        </p:txBody>
      </p:sp>
      <p:sp>
        <p:nvSpPr>
          <p:cNvPr id="5" name="TextBox 4"/>
          <p:cNvSpPr txBox="1"/>
          <p:nvPr/>
        </p:nvSpPr>
        <p:spPr>
          <a:xfrm>
            <a:off x="2362200" y="6019800"/>
            <a:ext cx="4343400" cy="584775"/>
          </a:xfrm>
          <a:prstGeom prst="rect">
            <a:avLst/>
          </a:prstGeom>
          <a:noFill/>
        </p:spPr>
        <p:txBody>
          <a:bodyPr wrap="square" rtlCol="0">
            <a:spAutoFit/>
          </a:bodyPr>
          <a:lstStyle/>
          <a:p>
            <a:r>
              <a:rPr lang="en-US" sz="3200" dirty="0" smtClean="0">
                <a:hlinkClick r:id="rId3"/>
              </a:rPr>
              <a:t>http://ctsi.psu.edu</a:t>
            </a:r>
            <a:r>
              <a:rPr lang="en-US" sz="3200" dirty="0" smtClean="0"/>
              <a:t> </a:t>
            </a:r>
            <a:endParaRPr lang="en-US" sz="3200" dirty="0"/>
          </a:p>
        </p:txBody>
      </p:sp>
      <p:sp>
        <p:nvSpPr>
          <p:cNvPr id="6" name="Left Arrow 5"/>
          <p:cNvSpPr/>
          <p:nvPr/>
        </p:nvSpPr>
        <p:spPr bwMode="auto">
          <a:xfrm>
            <a:off x="6324600" y="4648200"/>
            <a:ext cx="838200" cy="3048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73850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304800"/>
            <a:ext cx="9144000" cy="1431925"/>
          </a:xfrm>
        </p:spPr>
        <p:txBody>
          <a:bodyPr>
            <a:normAutofit fontScale="90000"/>
          </a:bodyPr>
          <a:lstStyle/>
          <a:p>
            <a:pPr algn="ctr" eaLnBrk="1" hangingPunct="1">
              <a:defRPr/>
            </a:pPr>
            <a:r>
              <a:rPr lang="en-US" dirty="0" smtClean="0">
                <a:solidFill>
                  <a:srgbClr val="C00000"/>
                </a:solidFill>
              </a:rPr>
              <a:t>Phase Four: Review, Revision, and Resubmission </a:t>
            </a:r>
            <a:r>
              <a:rPr lang="en-US" sz="3200" b="0" dirty="0" smtClean="0">
                <a:solidFill>
                  <a:srgbClr val="C00000"/>
                </a:solidFill>
              </a:rPr>
              <a:t/>
            </a:r>
            <a:br>
              <a:rPr lang="en-US" sz="3200" b="0" dirty="0" smtClean="0">
                <a:solidFill>
                  <a:srgbClr val="C00000"/>
                </a:solidFill>
              </a:rPr>
            </a:br>
            <a:endParaRPr lang="en-US" sz="3200" b="0" dirty="0" smtClean="0">
              <a:solidFill>
                <a:srgbClr val="C00000"/>
              </a:solidFill>
            </a:endParaRPr>
          </a:p>
        </p:txBody>
      </p:sp>
      <p:sp>
        <p:nvSpPr>
          <p:cNvPr id="53251" name="Rectangle 3"/>
          <p:cNvSpPr>
            <a:spLocks noGrp="1" noChangeArrowheads="1"/>
          </p:cNvSpPr>
          <p:nvPr>
            <p:ph type="body" idx="1"/>
          </p:nvPr>
        </p:nvSpPr>
        <p:spPr>
          <a:xfrm>
            <a:off x="381000" y="1752600"/>
            <a:ext cx="8534400" cy="4648200"/>
          </a:xfrm>
        </p:spPr>
        <p:txBody>
          <a:bodyPr>
            <a:normAutofit/>
          </a:bodyPr>
          <a:lstStyle/>
          <a:p>
            <a:pPr eaLnBrk="1" hangingPunct="1">
              <a:buFont typeface="Wingdings" pitchFamily="2" charset="2"/>
              <a:buNone/>
              <a:defRPr/>
            </a:pPr>
            <a:endParaRPr lang="en-US" sz="2600" dirty="0" smtClean="0"/>
          </a:p>
          <a:p>
            <a:pPr eaLnBrk="1" hangingPunct="1">
              <a:buFont typeface="Wingdings" pitchFamily="2" charset="2"/>
              <a:buNone/>
              <a:defRPr/>
            </a:pPr>
            <a:r>
              <a:rPr lang="en-US" sz="2600" dirty="0" smtClean="0"/>
              <a:t>Tasks:</a:t>
            </a:r>
          </a:p>
          <a:p>
            <a:pPr eaLnBrk="1" hangingPunct="1">
              <a:defRPr/>
            </a:pPr>
            <a:r>
              <a:rPr lang="en-US" sz="2600" dirty="0" smtClean="0"/>
              <a:t>Analyzing the reviews – discussions with colleagues</a:t>
            </a:r>
          </a:p>
          <a:p>
            <a:pPr eaLnBrk="1" hangingPunct="1">
              <a:defRPr/>
            </a:pPr>
            <a:r>
              <a:rPr lang="en-US" sz="2600" dirty="0" smtClean="0"/>
              <a:t>Consulting with the funding project officer</a:t>
            </a:r>
          </a:p>
          <a:p>
            <a:pPr eaLnBrk="1" hangingPunct="1">
              <a:defRPr/>
            </a:pPr>
            <a:r>
              <a:rPr lang="en-US" sz="2600" dirty="0" smtClean="0"/>
              <a:t>Responding to the reviews</a:t>
            </a:r>
          </a:p>
          <a:p>
            <a:pPr eaLnBrk="1" hangingPunct="1">
              <a:defRPr/>
            </a:pPr>
            <a:r>
              <a:rPr lang="en-US" sz="2600" dirty="0" smtClean="0"/>
              <a:t>Resubmitting</a:t>
            </a:r>
          </a:p>
          <a:p>
            <a:pPr eaLnBrk="1" hangingPunct="1">
              <a:buFont typeface="Wingdings" pitchFamily="2" charset="2"/>
              <a:buNone/>
              <a:defRPr/>
            </a:pPr>
            <a:endParaRPr lang="en-US" sz="2600" dirty="0" smtClean="0"/>
          </a:p>
          <a:p>
            <a:pPr eaLnBrk="1" hangingPunct="1">
              <a:buFont typeface="Wingdings" pitchFamily="2" charset="2"/>
              <a:buNone/>
              <a:defRPr/>
            </a:pPr>
            <a:r>
              <a:rPr lang="en-US" sz="2600" dirty="0" smtClean="0"/>
              <a:t>Key Resources:</a:t>
            </a:r>
          </a:p>
          <a:p>
            <a:pPr eaLnBrk="1" hangingPunct="1">
              <a:buFont typeface="Wingdings" pitchFamily="2" charset="2"/>
              <a:buNone/>
              <a:defRPr/>
            </a:pPr>
            <a:r>
              <a:rPr lang="en-US" sz="2600" dirty="0" smtClean="0"/>
              <a:t>Cycle back to any of the previously listed resources, as needed on the basis of reviews….</a:t>
            </a:r>
          </a:p>
        </p:txBody>
      </p:sp>
    </p:spTree>
    <p:extLst>
      <p:ext uri="{BB962C8B-B14F-4D97-AF65-F5344CB8AC3E}">
        <p14:creationId xmlns:p14="http://schemas.microsoft.com/office/powerpoint/2010/main" val="3279997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pPr algn="ctr"/>
            <a:r>
              <a:rPr lang="en-US" dirty="0" smtClean="0">
                <a:solidFill>
                  <a:srgbClr val="C00000"/>
                </a:solidFill>
              </a:rPr>
              <a:t>SSRI Research Infrastructure</a:t>
            </a:r>
            <a:endParaRPr lang="en-US"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19200" y="2133600"/>
            <a:ext cx="7543800" cy="4114800"/>
          </a:xfrm>
        </p:spPr>
        <p:txBody>
          <a:bodyPr/>
          <a:lstStyle/>
          <a:p>
            <a:r>
              <a:rPr lang="en-US" dirty="0" smtClean="0"/>
              <a:t>Seed Funding</a:t>
            </a:r>
          </a:p>
          <a:p>
            <a:r>
              <a:rPr lang="en-US" dirty="0" smtClean="0"/>
              <a:t>Facilitated Projects</a:t>
            </a:r>
          </a:p>
          <a:p>
            <a:r>
              <a:rPr lang="en-US" dirty="0" smtClean="0"/>
              <a:t>Services and Shared Infrastructure</a:t>
            </a:r>
            <a:endParaRPr lang="en-US" dirty="0"/>
          </a:p>
        </p:txBody>
      </p:sp>
    </p:spTree>
    <p:extLst>
      <p:ext uri="{BB962C8B-B14F-4D97-AF65-F5344CB8AC3E}">
        <p14:creationId xmlns:p14="http://schemas.microsoft.com/office/powerpoint/2010/main" val="16084692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78</TotalTime>
  <Words>3296</Words>
  <Application>Microsoft Office PowerPoint</Application>
  <PresentationFormat>On-screen Show (4:3)</PresentationFormat>
  <Paragraphs>572</Paragraphs>
  <Slides>74</Slides>
  <Notes>15</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Module</vt:lpstr>
      <vt:lpstr> SSRI Workshop Series Workshop 1: Proposal Development SSRI Research Supports &amp; Services</vt:lpstr>
      <vt:lpstr>Workshop Goals and Agenda</vt:lpstr>
      <vt:lpstr>Proposal Development: Research Support Units at PSU</vt:lpstr>
      <vt:lpstr>Principles and resources apply to all kinds of funding sources</vt:lpstr>
      <vt:lpstr>Phase One: Developing the Ideas  and Research Team   (6-12 months ahead of submission)</vt:lpstr>
      <vt:lpstr>Phase Two: Refining the Research Plan   (3-9 months ahead of submission)</vt:lpstr>
      <vt:lpstr>Phase Three: Refining and Submitting the Proposal   (3 months ahead of submission)</vt:lpstr>
      <vt:lpstr>Phase Four: Review, Revision, and Resubmission  </vt:lpstr>
      <vt:lpstr>SSRI Research Infrastructure</vt:lpstr>
      <vt:lpstr>Seed Funding and Faculty Fellows</vt:lpstr>
      <vt:lpstr>SSRI Research Services</vt:lpstr>
      <vt:lpstr>SSRI Grant Writing  Workshops</vt:lpstr>
      <vt:lpstr>SSRI Research Units/Services</vt:lpstr>
      <vt:lpstr>Clearinghouse for Military Family Readiness Daniel Perkins, Director  Keith Aronson, Associate Director</vt:lpstr>
      <vt:lpstr>Hot Topics in  Military Family Research</vt:lpstr>
      <vt:lpstr>Awards to 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Life, &amp; Engineering Sciences Imaging Center (SLEIC)</vt:lpstr>
      <vt:lpstr>SLEIC 3T MRI Facility Michele Diaz, Director</vt:lpstr>
      <vt:lpstr>SLEIC 3T MRI Facility</vt:lpstr>
      <vt:lpstr>Typical fMRI Setup</vt:lpstr>
      <vt:lpstr>SLEIC’s fMRI Equipment</vt:lpstr>
      <vt:lpstr>SLEIC’s Mock Scanner</vt:lpstr>
      <vt:lpstr>SLEIC Human Electrophysiology Facility (HEF)</vt:lpstr>
      <vt:lpstr>Computing Resources</vt:lpstr>
      <vt:lpstr>How to Get Started</vt:lpstr>
      <vt:lpstr>How to Get Started</vt:lpstr>
      <vt:lpstr>PowerPoint Presentation</vt:lpstr>
      <vt:lpstr>Background and Objectives</vt:lpstr>
      <vt:lpstr>Goals</vt:lpstr>
      <vt:lpstr>Why Care about “Space”</vt:lpstr>
      <vt:lpstr>GIA Core Service: Basic</vt:lpstr>
      <vt:lpstr>GIA Core Service: Intermediate</vt:lpstr>
      <vt:lpstr>GIA Core Service: Advanced</vt:lpstr>
      <vt:lpstr>The Deliverables</vt:lpstr>
      <vt:lpstr>PowerPoint Presentation</vt:lpstr>
      <vt:lpstr>Using GIA Core Services</vt:lpstr>
      <vt:lpstr>Be spatially creative</vt:lpstr>
      <vt:lpstr>PowerPoint Presentation</vt:lpstr>
      <vt:lpstr>QuantDev Consulting Services Eric Loken, Director</vt:lpstr>
      <vt:lpstr>Group members</vt:lpstr>
      <vt:lpstr>We like grants</vt:lpstr>
      <vt:lpstr>Services provided</vt:lpstr>
      <vt:lpstr>Possible to arrange…</vt:lpstr>
      <vt:lpstr>Developing a relationship with a consultant</vt:lpstr>
      <vt:lpstr>Consistency of the proposal</vt:lpstr>
      <vt:lpstr>Other concerns</vt:lpstr>
      <vt:lpstr>Once the grant is funded</vt:lpstr>
      <vt:lpstr>Costs</vt:lpstr>
      <vt:lpstr>Sponsors</vt:lpstr>
      <vt:lpstr>     Pennsylvania State University Census Bureau Research Data Center (PSUCRDC) </vt:lpstr>
      <vt:lpstr>Economic Data</vt:lpstr>
      <vt:lpstr>Demographic Data</vt:lpstr>
      <vt:lpstr>Health Data</vt:lpstr>
      <vt:lpstr>Application Process for Access</vt:lpstr>
      <vt:lpstr>Further Information</vt:lpstr>
      <vt:lpstr>Clinical &amp; Translational Science Institute (CTSI)</vt:lpstr>
      <vt:lpstr>CTSI Key Function Areas</vt:lpstr>
      <vt:lpstr>CTSI Research Services</vt:lpstr>
      <vt:lpstr>CTSI Resources: REDCap for  Research Data Capture</vt:lpstr>
      <vt:lpstr>Why Use REDCap?</vt:lpstr>
      <vt:lpstr>i2b2  (Informatics for Integrating Biology and the Bedside)</vt:lpstr>
      <vt:lpstr>Profiles from CTSI: Networking &amp; Expertise Mining for Research Collaboration</vt:lpstr>
      <vt:lpstr>Clinical Research Center (CRC)</vt:lpstr>
      <vt:lpstr>CRC continued</vt:lpstr>
      <vt:lpstr>CRC continued</vt:lpstr>
      <vt:lpstr>PowerPoint Presentation</vt:lpstr>
    </vt:vector>
  </TitlesOfParts>
  <Company>PSU HHD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Clearinghouse for Military Family Readiness Daniel Perkins, Director  Keith Aronson, Associate Director</dc:title>
  <dc:creator>Windows User</dc:creator>
  <cp:lastModifiedBy>Windows User</cp:lastModifiedBy>
  <cp:revision>12</cp:revision>
  <dcterms:created xsi:type="dcterms:W3CDTF">2014-09-16T20:46:30Z</dcterms:created>
  <dcterms:modified xsi:type="dcterms:W3CDTF">2014-09-29T16:23:23Z</dcterms:modified>
</cp:coreProperties>
</file>